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4.jpg" ContentType="image/jp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9.jpg" ContentType="image/jp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12.jpg" ContentType="image/jpg"/>
  <Override PartName="/ppt/media/image17.jpg" ContentType="image/jp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377" r:id="rId3"/>
    <p:sldId id="378" r:id="rId4"/>
    <p:sldId id="262" r:id="rId5"/>
    <p:sldId id="342" r:id="rId6"/>
    <p:sldId id="261" r:id="rId7"/>
    <p:sldId id="260" r:id="rId8"/>
    <p:sldId id="411" r:id="rId9"/>
    <p:sldId id="265" r:id="rId10"/>
    <p:sldId id="283" r:id="rId11"/>
    <p:sldId id="1943" r:id="rId12"/>
    <p:sldId id="194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99"/>
    <a:srgbClr val="0066FF"/>
    <a:srgbClr val="6699FF"/>
    <a:srgbClr val="006600"/>
    <a:srgbClr val="FFFFFF"/>
    <a:srgbClr val="FF3300"/>
    <a:srgbClr val="506564"/>
    <a:srgbClr val="C7B377"/>
    <a:srgbClr val="6773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9" autoAdjust="0"/>
    <p:restoredTop sz="87231" autoAdjust="0"/>
  </p:normalViewPr>
  <p:slideViewPr>
    <p:cSldViewPr snapToGrid="0" snapToObjects="1">
      <p:cViewPr>
        <p:scale>
          <a:sx n="100" d="100"/>
          <a:sy n="100" d="100"/>
        </p:scale>
        <p:origin x="816" y="-66"/>
      </p:cViewPr>
      <p:guideLst/>
    </p:cSldViewPr>
  </p:slideViewPr>
  <p:outlineViewPr>
    <p:cViewPr>
      <p:scale>
        <a:sx n="33" d="100"/>
        <a:sy n="33" d="100"/>
      </p:scale>
      <p:origin x="0" y="-25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4290"/>
    </p:cViewPr>
  </p:sorterViewPr>
  <p:notesViewPr>
    <p:cSldViewPr snapToGrid="0" snapToObjects="1">
      <p:cViewPr varScale="1">
        <p:scale>
          <a:sx n="109" d="100"/>
          <a:sy n="109" d="100"/>
        </p:scale>
        <p:origin x="2200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A66317-2253-4CA2-9B9D-C82C14D43BFA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98FBC-DBD9-4C5F-921E-AF115323F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98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CAB6CF-C4FE-B04C-BA89-C2BA86DC94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950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247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91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Updates to newest Vision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87492-3CD5-4372-986A-B017B353D95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459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484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553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CAB6CF-C4FE-B04C-BA89-C2BA86DC946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17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225E3DE7-C2E4-56C1-CE83-A06CC4AC3E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BC0AB3C4-B126-32A3-6792-57AB97A146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1F8C5CAA-1D43-ABE9-A340-D7085D3DAC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7BCF746-1B66-4B65-BF6C-14022C380521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495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28B1C5-B803-9240-80F0-A0D24633F9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1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72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768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586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204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477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6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676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958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164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4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0A6E3-B7B6-E84C-BA68-E6D2810A1A7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18DB68CE-8855-6841-B616-06F57DF5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E2BFBF-CAC3-5B49-8033-C2E5845687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9D7600-EB75-7040-8999-89A1C4B9E1E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72783"/>
            <a:ext cx="12191999" cy="58521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755CDC5-7131-8C49-88C3-8EC9BE4257E5}"/>
              </a:ext>
            </a:extLst>
          </p:cNvPr>
          <p:cNvSpPr/>
          <p:nvPr userDrawn="1"/>
        </p:nvSpPr>
        <p:spPr>
          <a:xfrm flipV="1">
            <a:off x="0" y="6267379"/>
            <a:ext cx="12192000" cy="45719"/>
          </a:xfrm>
          <a:prstGeom prst="rect">
            <a:avLst/>
          </a:prstGeom>
          <a:solidFill>
            <a:srgbClr val="C7B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A22D467-8409-9747-A87B-5D0A5C2B4831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42709" y="6349326"/>
            <a:ext cx="2962582" cy="43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629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34464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6999"/>
                </a:lnTo>
                <a:lnTo>
                  <a:pt x="18288000" y="10286999"/>
                </a:lnTo>
                <a:lnTo>
                  <a:pt x="18288000" y="0"/>
                </a:lnTo>
                <a:close/>
              </a:path>
            </a:pathLst>
          </a:custGeom>
          <a:solidFill>
            <a:srgbClr val="3A5752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/>
          <p:cNvSpPr/>
          <p:nvPr/>
        </p:nvSpPr>
        <p:spPr>
          <a:xfrm>
            <a:off x="0" y="6172200"/>
            <a:ext cx="12192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1"/>
                </a:lnTo>
              </a:path>
            </a:pathLst>
          </a:custGeom>
          <a:ln w="9525">
            <a:solidFill>
              <a:srgbClr val="37554F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3200" y="6256867"/>
            <a:ext cx="965200" cy="40873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771813" y="-2033"/>
            <a:ext cx="7420187" cy="6858000"/>
            <a:chOff x="7158323" y="0"/>
            <a:chExt cx="11130280" cy="1028700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58323" y="0"/>
              <a:ext cx="11129676" cy="10286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114520" y="737616"/>
              <a:ext cx="213359" cy="84734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7236020" y="2009118"/>
              <a:ext cx="0" cy="2456815"/>
            </a:xfrm>
            <a:custGeom>
              <a:avLst/>
              <a:gdLst/>
              <a:ahLst/>
              <a:cxnLst/>
              <a:rect l="l" t="t" r="r" b="b"/>
              <a:pathLst>
                <a:path h="2456815">
                  <a:moveTo>
                    <a:pt x="0" y="2456682"/>
                  </a:moveTo>
                  <a:lnTo>
                    <a:pt x="1" y="0"/>
                  </a:lnTo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9" name="object 9"/>
          <p:cNvSpPr/>
          <p:nvPr/>
        </p:nvSpPr>
        <p:spPr>
          <a:xfrm>
            <a:off x="685800" y="2749250"/>
            <a:ext cx="1507490" cy="0"/>
          </a:xfrm>
          <a:custGeom>
            <a:avLst/>
            <a:gdLst/>
            <a:ahLst/>
            <a:cxnLst/>
            <a:rect l="l" t="t" r="r" b="b"/>
            <a:pathLst>
              <a:path w="2261235">
                <a:moveTo>
                  <a:pt x="0" y="0"/>
                </a:moveTo>
                <a:lnTo>
                  <a:pt x="2261045" y="1"/>
                </a:lnTo>
              </a:path>
            </a:pathLst>
          </a:custGeom>
          <a:ln w="104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6191503"/>
            <a:ext cx="4748784" cy="664464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03201" y="124724"/>
            <a:ext cx="4522152" cy="2811176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0" tIns="8467" rIns="0" bIns="0" rtlCol="0" anchor="ctr">
            <a:spAutoFit/>
          </a:bodyPr>
          <a:lstStyle/>
          <a:p>
            <a:pPr marL="8467" algn="ctr">
              <a:lnSpc>
                <a:spcPts val="7497"/>
              </a:lnSpc>
              <a:spcBef>
                <a:spcPts val="67"/>
              </a:spcBef>
            </a:pPr>
            <a:r>
              <a:rPr lang="en-US" altLang="en-US" b="1" dirty="0">
                <a:solidFill>
                  <a:srgbClr val="FFFF00"/>
                </a:solidFill>
              </a:rPr>
              <a:t>14</a:t>
            </a:r>
            <a:r>
              <a:rPr lang="en-US" altLang="en-US" b="1" baseline="30000" dirty="0">
                <a:solidFill>
                  <a:srgbClr val="FFFF00"/>
                </a:solidFill>
              </a:rPr>
              <a:t>th</a:t>
            </a:r>
            <a:r>
              <a:rPr lang="en-US" altLang="en-US" b="1" dirty="0">
                <a:solidFill>
                  <a:srgbClr val="FFFF00"/>
                </a:solidFill>
              </a:rPr>
              <a:t> CU-CSU Summit</a:t>
            </a:r>
            <a:r>
              <a:rPr lang="en-US" altLang="en-US" b="1" dirty="0">
                <a:solidFill>
                  <a:schemeClr val="bg1"/>
                </a:solidFill>
              </a:rPr>
              <a:t> </a:t>
            </a:r>
            <a:br>
              <a:rPr lang="en-US" altLang="en-US" b="1" dirty="0">
                <a:solidFill>
                  <a:schemeClr val="bg1"/>
                </a:solidFill>
              </a:rPr>
            </a:br>
            <a:r>
              <a:rPr lang="en-US" altLang="en-US" b="1" dirty="0">
                <a:solidFill>
                  <a:srgbClr val="FFFF00"/>
                </a:solidFill>
              </a:rPr>
              <a:t>2026</a:t>
            </a:r>
            <a:endParaRPr sz="4800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5823" y="5328806"/>
            <a:ext cx="3386667" cy="1337055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marR="435208">
              <a:lnSpc>
                <a:spcPct val="117000"/>
              </a:lnSpc>
              <a:spcBef>
                <a:spcPts val="67"/>
              </a:spcBef>
            </a:pP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Ronald</a:t>
            </a:r>
            <a:r>
              <a:rPr b="1" spc="-1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J.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Sokol,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17" dirty="0">
                <a:solidFill>
                  <a:srgbClr val="FFFFFF"/>
                </a:solidFill>
                <a:latin typeface="Arial"/>
                <a:cs typeface="Arial"/>
              </a:rPr>
              <a:t>MD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Director</a:t>
            </a:r>
            <a:r>
              <a:rPr b="1" spc="-1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MPI</a:t>
            </a:r>
            <a:r>
              <a:rPr b="1" spc="-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b="1" spc="-7" dirty="0">
                <a:solidFill>
                  <a:srgbClr val="FFFFFF"/>
                </a:solidFill>
                <a:latin typeface="Arial"/>
                <a:cs typeface="Arial"/>
              </a:rPr>
              <a:t> CCTSI</a:t>
            </a:r>
            <a:endParaRPr b="1" dirty="0">
              <a:latin typeface="Arial"/>
              <a:cs typeface="Arial"/>
            </a:endParaRPr>
          </a:p>
          <a:p>
            <a:pPr>
              <a:spcBef>
                <a:spcPts val="37"/>
              </a:spcBef>
            </a:pPr>
            <a:endParaRPr sz="2500" b="1" dirty="0">
              <a:latin typeface="Arial"/>
              <a:cs typeface="Arial"/>
            </a:endParaRPr>
          </a:p>
          <a:p>
            <a:pPr marL="8467" marR="3387">
              <a:lnSpc>
                <a:spcPct val="117000"/>
              </a:lnSpc>
            </a:pPr>
            <a:endParaRPr lang="en-US" b="1" spc="-7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54404" y="6383528"/>
            <a:ext cx="2718061" cy="285549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b="1" spc="-7" dirty="0">
                <a:latin typeface="Arial"/>
                <a:cs typeface="Arial"/>
              </a:rPr>
              <a:t>cctsi.cuanschutz.edu</a:t>
            </a:r>
            <a:endParaRPr b="1" dirty="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842001" y="233338"/>
            <a:ext cx="5269599" cy="768637"/>
          </a:xfrm>
          <a:prstGeom prst="rect">
            <a:avLst/>
          </a:prstGeom>
        </p:spPr>
      </p:pic>
      <p:sp>
        <p:nvSpPr>
          <p:cNvPr id="15" name="object 11">
            <a:extLst>
              <a:ext uri="{FF2B5EF4-FFF2-40B4-BE49-F238E27FC236}">
                <a16:creationId xmlns:a16="http://schemas.microsoft.com/office/drawing/2014/main" id="{CD8184F1-5052-D47F-DACF-CB2BB93BEEB4}"/>
              </a:ext>
            </a:extLst>
          </p:cNvPr>
          <p:cNvSpPr txBox="1">
            <a:spLocks/>
          </p:cNvSpPr>
          <p:nvPr/>
        </p:nvSpPr>
        <p:spPr>
          <a:xfrm>
            <a:off x="203201" y="3090828"/>
            <a:ext cx="6807258" cy="1239656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0" tIns="8467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34464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8467" algn="ctr">
              <a:lnSpc>
                <a:spcPct val="100000"/>
              </a:lnSpc>
              <a:spcBef>
                <a:spcPts val="67"/>
              </a:spcBef>
            </a:pPr>
            <a:r>
              <a:rPr lang="en-US" sz="4000" dirty="0">
                <a:solidFill>
                  <a:srgbClr val="FFFF00"/>
                </a:solidFill>
                <a:latin typeface="Arial"/>
                <a:cs typeface="Arial"/>
              </a:rPr>
              <a:t>“Advancing Neurosciences: From Molecules to Mind”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80801" y="711200"/>
            <a:ext cx="142239" cy="5648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546738" y="1559820"/>
            <a:ext cx="0" cy="1383876"/>
          </a:xfrm>
          <a:custGeom>
            <a:avLst/>
            <a:gdLst/>
            <a:ahLst/>
            <a:cxnLst/>
            <a:rect l="l" t="t" r="r" b="b"/>
            <a:pathLst>
              <a:path h="2075814">
                <a:moveTo>
                  <a:pt x="0" y="2075716"/>
                </a:moveTo>
                <a:lnTo>
                  <a:pt x="0" y="0"/>
                </a:lnTo>
              </a:path>
            </a:pathLst>
          </a:custGeom>
          <a:ln w="2857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6553200" cy="6858000"/>
            <a:chOff x="0" y="0"/>
            <a:chExt cx="9829800" cy="10287000"/>
          </a:xfrm>
        </p:grpSpPr>
        <p:sp>
          <p:nvSpPr>
            <p:cNvPr id="5" name="object 5"/>
            <p:cNvSpPr/>
            <p:nvPr/>
          </p:nvSpPr>
          <p:spPr>
            <a:xfrm>
              <a:off x="7684396" y="0"/>
              <a:ext cx="2145665" cy="6659245"/>
            </a:xfrm>
            <a:custGeom>
              <a:avLst/>
              <a:gdLst/>
              <a:ahLst/>
              <a:cxnLst/>
              <a:rect l="l" t="t" r="r" b="b"/>
              <a:pathLst>
                <a:path w="2145665" h="6659245">
                  <a:moveTo>
                    <a:pt x="0" y="0"/>
                  </a:moveTo>
                  <a:lnTo>
                    <a:pt x="2145217" y="0"/>
                  </a:lnTo>
                  <a:lnTo>
                    <a:pt x="2145217" y="6658776"/>
                  </a:lnTo>
                  <a:lnTo>
                    <a:pt x="0" y="66587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A5752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94118"/>
              <a:ext cx="9039425" cy="599288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90865" y="296557"/>
            <a:ext cx="11125019" cy="747213"/>
          </a:xfrm>
          <a:prstGeom prst="rect">
            <a:avLst/>
          </a:prstGeom>
        </p:spPr>
        <p:txBody>
          <a:bodyPr vert="horz" wrap="square" lIns="0" tIns="8467" rIns="0" bIns="0" rtlCol="0" anchor="ctr">
            <a:spAutoFit/>
          </a:bodyPr>
          <a:lstStyle/>
          <a:p>
            <a:pPr marL="8467">
              <a:lnSpc>
                <a:spcPct val="100000"/>
              </a:lnSpc>
              <a:spcBef>
                <a:spcPts val="67"/>
              </a:spcBef>
            </a:pPr>
            <a:r>
              <a:rPr lang="en-US" sz="4800" b="1" spc="-17" dirty="0">
                <a:solidFill>
                  <a:srgbClr val="0000CC"/>
                </a:solidFill>
              </a:rPr>
              <a:t>Contact Us</a:t>
            </a:r>
            <a:endParaRPr sz="4800" b="1" spc="-17" dirty="0">
              <a:solidFill>
                <a:srgbClr val="0000CC"/>
              </a:solidFill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69785" y="2136250"/>
            <a:ext cx="367792" cy="3698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44529" y="1489961"/>
            <a:ext cx="308864" cy="30886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999385" y="1431418"/>
            <a:ext cx="3838654" cy="123965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8467" rIns="0" bIns="0" rtlCol="0">
            <a:spAutoFit/>
          </a:bodyPr>
          <a:lstStyle/>
          <a:p>
            <a:pPr marL="28788">
              <a:spcBef>
                <a:spcPts val="67"/>
              </a:spcBef>
            </a:pPr>
            <a:r>
              <a:rPr sz="2800" b="1" dirty="0">
                <a:latin typeface="Arial"/>
                <a:cs typeface="Arial"/>
              </a:rPr>
              <a:t>303</a:t>
            </a:r>
            <a:r>
              <a:rPr sz="2800" b="1" spc="-2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-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724</a:t>
            </a:r>
            <a:r>
              <a:rPr sz="2800" b="1" spc="-17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-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spc="-13" dirty="0">
                <a:latin typeface="Arial"/>
                <a:cs typeface="Arial"/>
              </a:rPr>
              <a:t>1222</a:t>
            </a:r>
            <a:endParaRPr sz="2800" dirty="0">
              <a:latin typeface="Arial"/>
              <a:cs typeface="Arial"/>
            </a:endParaRPr>
          </a:p>
          <a:p>
            <a:pPr>
              <a:spcBef>
                <a:spcPts val="17"/>
              </a:spcBef>
            </a:pPr>
            <a:endParaRPr sz="2400" dirty="0">
              <a:latin typeface="Arial"/>
              <a:cs typeface="Arial"/>
            </a:endParaRPr>
          </a:p>
          <a:p>
            <a:pPr marL="8467"/>
            <a:r>
              <a:rPr sz="2800" b="1" spc="-7" dirty="0">
                <a:latin typeface="Arial"/>
                <a:cs typeface="Arial"/>
              </a:rPr>
              <a:t>cctsi.cuanschutz.edu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2" name="Picture 11" descr="A qr code with black squares&#10;&#10;Description automatically generated">
            <a:extLst>
              <a:ext uri="{FF2B5EF4-FFF2-40B4-BE49-F238E27FC236}">
                <a16:creationId xmlns:a16="http://schemas.microsoft.com/office/drawing/2014/main" id="{15CA26D1-FBE5-877F-60F9-0539373589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298" y="3033222"/>
            <a:ext cx="2600662" cy="260066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>
            <a:extLst>
              <a:ext uri="{FF2B5EF4-FFF2-40B4-BE49-F238E27FC236}">
                <a16:creationId xmlns:a16="http://schemas.microsoft.com/office/drawing/2014/main" id="{22CC7E93-FA8C-0614-F160-35F8C04F6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70038"/>
            <a:ext cx="11277600" cy="460216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spcBef>
                <a:spcPts val="400"/>
              </a:spcBef>
              <a:spcAft>
                <a:spcPts val="1200"/>
              </a:spcAft>
              <a:buNone/>
            </a:pPr>
            <a:r>
              <a:rPr lang="en-US" altLang="en-US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14th Annual CU-CSU CCTSI Summit </a:t>
            </a:r>
          </a:p>
          <a:p>
            <a:pPr marL="0" indent="0" algn="ctr">
              <a:spcBef>
                <a:spcPts val="400"/>
              </a:spcBef>
              <a:spcAft>
                <a:spcPts val="1200"/>
              </a:spcAft>
              <a:buNone/>
            </a:pPr>
            <a:r>
              <a:rPr lang="en-US" altLang="en-US" sz="3900" b="1" i="1" dirty="0">
                <a:latin typeface="Arial" panose="020B0604020202020204" pitchFamily="34" charset="0"/>
                <a:cs typeface="Arial" panose="020B0604020202020204" pitchFamily="34" charset="0"/>
              </a:rPr>
              <a:t>“Advancing Neurosciences: From Molecules to Mind”</a:t>
            </a:r>
            <a:endParaRPr lang="en-US" altLang="en-US" sz="39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400"/>
              </a:spcBef>
              <a:spcAft>
                <a:spcPts val="1200"/>
              </a:spcAft>
              <a:buNone/>
            </a:pP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Goals:	</a:t>
            </a:r>
          </a:p>
          <a:p>
            <a:pPr marL="971550" lvl="1" indent="-514350">
              <a:lnSpc>
                <a:spcPct val="120000"/>
              </a:lnSpc>
              <a:spcBef>
                <a:spcPts val="400"/>
              </a:spcBef>
              <a:spcAft>
                <a:spcPts val="1200"/>
              </a:spcAft>
              <a:buFont typeface="Calibri" panose="020F0502020204030204" pitchFamily="34" charset="0"/>
              <a:buAutoNum type="arabicPeriod"/>
            </a:pP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Highlight ongoing research, resources and progress in Colorado</a:t>
            </a:r>
          </a:p>
          <a:p>
            <a:pPr marL="971550" lvl="1" indent="-514350">
              <a:lnSpc>
                <a:spcPct val="120000"/>
              </a:lnSpc>
              <a:spcBef>
                <a:spcPts val="400"/>
              </a:spcBef>
              <a:spcAft>
                <a:spcPts val="1200"/>
              </a:spcAft>
              <a:buFont typeface="Calibri" panose="020F0502020204030204" pitchFamily="34" charset="0"/>
              <a:buAutoNum type="arabicPeriod"/>
            </a:pP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Promote new collaborations, scientific exchange, mentor-mentee relationships, networking</a:t>
            </a:r>
          </a:p>
          <a:p>
            <a:pPr>
              <a:lnSpc>
                <a:spcPct val="120000"/>
              </a:lnSpc>
              <a:spcBef>
                <a:spcPts val="400"/>
              </a:spcBef>
              <a:spcAft>
                <a:spcPts val="1200"/>
              </a:spcAft>
            </a:pP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In Person Format 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  3 sessions, Lightning Talks, Poster Session, Breakfast and Lunch, Networking Time, Finish before 3:30 pm </a:t>
            </a:r>
            <a:r>
              <a:rPr lang="en-US" altLang="en-US" dirty="0"/>
              <a:t>	</a:t>
            </a:r>
          </a:p>
          <a:p>
            <a:pPr>
              <a:spcBef>
                <a:spcPts val="400"/>
              </a:spcBef>
              <a:spcAft>
                <a:spcPts val="1200"/>
              </a:spcAft>
            </a:pPr>
            <a:endParaRPr lang="en-US" altLang="en-US" dirty="0"/>
          </a:p>
          <a:p>
            <a:pPr>
              <a:spcBef>
                <a:spcPts val="400"/>
              </a:spcBef>
            </a:pP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F5FA64-BCE2-B39D-69DD-4901DB913774}"/>
              </a:ext>
            </a:extLst>
          </p:cNvPr>
          <p:cNvSpPr/>
          <p:nvPr/>
        </p:nvSpPr>
        <p:spPr>
          <a:xfrm>
            <a:off x="4369927" y="6381750"/>
            <a:ext cx="3287713" cy="3683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1"/>
                </a:solidFill>
              </a:rPr>
              <a:t>https://cctsi.cuanschutz.edu</a:t>
            </a:r>
          </a:p>
        </p:txBody>
      </p:sp>
      <p:pic>
        <p:nvPicPr>
          <p:cNvPr id="15365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78ABD868-0538-B076-1F6E-F24C2E99A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00" y="186606"/>
            <a:ext cx="510540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C525D-23CA-2375-1CC2-91C0B5D72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747" y="18622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00CC"/>
                </a:solidFill>
              </a:rPr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07A4A-DF74-9615-C3E4-3279CEDB1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169"/>
            <a:ext cx="10515600" cy="4548187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en-US" sz="1800" b="0" i="0" u="none" strike="noStrike" baseline="0" dirty="0">
              <a:latin typeface="Helvetica World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i="0" u="none" strike="noStrike" baseline="0" dirty="0">
                <a:latin typeface="Helvetica World"/>
              </a:rPr>
              <a:t>CU-CSU Summit Planning Committee</a:t>
            </a:r>
            <a:endParaRPr lang="en-US" sz="5100" b="0" i="0" u="none" strike="noStrike" baseline="0" dirty="0">
              <a:latin typeface="Helvetica World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4500" b="0" i="0" u="none" strike="noStrike" baseline="0" dirty="0">
              <a:latin typeface="Helvetica World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4500" b="0" u="none" strike="noStrike" baseline="0" dirty="0">
                <a:latin typeface="Helvetica World"/>
              </a:rPr>
              <a:t>Kevin Messacar, MD, PhD - CU Anschutz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4500" b="0" u="none" strike="noStrike" baseline="0" dirty="0">
                <a:latin typeface="Helvetica World"/>
              </a:rPr>
              <a:t>Chris DeSouza, PhD - CU Boulder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4500" b="0" u="none" strike="noStrike" baseline="0" dirty="0">
                <a:latin typeface="Helvetica World"/>
              </a:rPr>
              <a:t>Matthew Hickey, PhD - Colorado State University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4500" b="0" u="none" strike="noStrike" baseline="0" dirty="0">
                <a:latin typeface="Helvetica World"/>
              </a:rPr>
              <a:t>Natalie Serkova</a:t>
            </a:r>
            <a:r>
              <a:rPr lang="en-US" sz="4500" dirty="0">
                <a:latin typeface="Helvetica World"/>
              </a:rPr>
              <a:t>, PhD - CU Anschutz</a:t>
            </a:r>
            <a:endParaRPr lang="en-US" sz="4500" b="0" u="none" strike="noStrike" baseline="0" dirty="0">
              <a:latin typeface="Helvetica World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4500" b="0" u="none" strike="noStrike" baseline="0" dirty="0">
                <a:latin typeface="Helvetica World"/>
              </a:rPr>
              <a:t>Janine Higgins</a:t>
            </a:r>
            <a:r>
              <a:rPr lang="en-US" sz="4500" dirty="0">
                <a:latin typeface="Helvetica World"/>
              </a:rPr>
              <a:t>, PhD - CU Anschutz</a:t>
            </a:r>
            <a:endParaRPr lang="en-US" sz="4500" b="0" u="none" strike="noStrike" baseline="0" dirty="0">
              <a:latin typeface="Helvetica World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4600" b="0" u="none" strike="noStrike" baseline="0" dirty="0">
                <a:latin typeface="Helvetica World"/>
              </a:rPr>
              <a:t>Wendy Meyer, MA - CU Anschutz</a:t>
            </a:r>
          </a:p>
        </p:txBody>
      </p:sp>
    </p:spTree>
    <p:extLst>
      <p:ext uri="{BB962C8B-B14F-4D97-AF65-F5344CB8AC3E}">
        <p14:creationId xmlns:p14="http://schemas.microsoft.com/office/powerpoint/2010/main" val="2320912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377C6290-F6AE-4E7F-89A9-91820ADF5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28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b="1" dirty="0">
                <a:solidFill>
                  <a:srgbClr val="0000CC"/>
                </a:solidFill>
                <a:cs typeface="Arial" panose="020B0604020202020204" pitchFamily="34" charset="0"/>
              </a:rPr>
              <a:t>CCTSI is part of the national CTSA Consortium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21FC9EDC-7D92-44CD-B929-69DBC5C3F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072" y="1408770"/>
            <a:ext cx="11046691" cy="4818993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altLang="en-US" sz="3200" b="1" dirty="0">
                <a:solidFill>
                  <a:schemeClr val="tx1"/>
                </a:solidFill>
              </a:rPr>
              <a:t>Clinical and Translational Science Award (NIH/NCATS)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altLang="en-US" sz="3200" b="1" dirty="0">
                <a:solidFill>
                  <a:schemeClr val="tx1"/>
                </a:solidFill>
              </a:rPr>
              <a:t>An NIH-funded national consortium of biomedical research institutions collaborating to transform how clinical and translational science is conducted nationwide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altLang="en-US" sz="3200" b="1" dirty="0">
                <a:solidFill>
                  <a:schemeClr val="tx1"/>
                </a:solidFill>
              </a:rPr>
              <a:t>Currently, ~60 funded Hubs, many of which include multiple universities and hospitals.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altLang="en-US" sz="3200" b="1" dirty="0">
                <a:solidFill>
                  <a:schemeClr val="tx1"/>
                </a:solidFill>
              </a:rPr>
              <a:t>Grants originate from NCATS at NIH</a:t>
            </a:r>
            <a:endParaRPr lang="en-US" alt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16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39191A4C-7965-4D39-821B-1E2ECCFE7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59" y="189022"/>
            <a:ext cx="11738187" cy="1325563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b="1" dirty="0">
                <a:solidFill>
                  <a:srgbClr val="0000CC"/>
                </a:solidFill>
              </a:rPr>
              <a:t>Colorado Clinical &amp;Translational Sciences Institute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E92A296F-2E11-4F56-B9E7-DE2F98981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141" y="1401133"/>
            <a:ext cx="11455718" cy="4816474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alt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CCTSI is the Colorado CTSA Hub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alt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Created in 2008, refunded by NIH in 2013, 2018, </a:t>
            </a:r>
            <a:r>
              <a:rPr lang="en-US" alt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2023-2030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alt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Substantial institutional support (funding)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alt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Supports all faculty, post-docs, trainees involved in clinical or translational research at 4 university campuses and 5 hospital partners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alt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“Disease – agnostic”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altLang="en-US" sz="3000" b="1" dirty="0"/>
              <a:t>Infrastructure, research facilities, community engagement, education and training, resources &amp; services, pilot grant funding, biostatistics &amp; informatics, PEET, and much more…..</a:t>
            </a:r>
            <a:endParaRPr lang="en-US" altLang="en-US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endParaRPr lang="en-US" altLang="en-US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741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object 2">
            <a:extLst>
              <a:ext uri="{FF2B5EF4-FFF2-40B4-BE49-F238E27FC236}">
                <a16:creationId xmlns:a16="http://schemas.microsoft.com/office/drawing/2014/main" id="{502189A9-45A7-4F5F-A955-C9A3DA6F680B}"/>
              </a:ext>
            </a:extLst>
          </p:cNvPr>
          <p:cNvSpPr txBox="1">
            <a:spLocks/>
          </p:cNvSpPr>
          <p:nvPr/>
        </p:nvSpPr>
        <p:spPr>
          <a:xfrm>
            <a:off x="4120370" y="584200"/>
            <a:ext cx="4631267" cy="685658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8467">
              <a:spcBef>
                <a:spcPts val="67"/>
              </a:spcBef>
            </a:pPr>
            <a:r>
              <a:rPr lang="en-US" sz="4400" b="1" dirty="0">
                <a:solidFill>
                  <a:srgbClr val="0000CC"/>
                </a:solidFill>
                <a:latin typeface="Arial"/>
                <a:cs typeface="Arial"/>
              </a:rPr>
              <a:t>CCTSI</a:t>
            </a:r>
            <a:r>
              <a:rPr lang="en-US" sz="4400" b="1" spc="-10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lang="en-US" sz="4400" b="1" spc="-27" dirty="0">
                <a:solidFill>
                  <a:srgbClr val="0000CC"/>
                </a:solidFill>
                <a:latin typeface="Arial"/>
                <a:cs typeface="Arial"/>
              </a:rPr>
              <a:t>Partners</a:t>
            </a:r>
            <a:endParaRPr lang="en-US" sz="4400" b="1" dirty="0">
              <a:solidFill>
                <a:srgbClr val="0000CC"/>
              </a:solidFill>
              <a:latin typeface="Arial"/>
              <a:cs typeface="Arial"/>
            </a:endParaRPr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06EE25CF-5591-4165-B693-1364E578C4E5}"/>
              </a:ext>
            </a:extLst>
          </p:cNvPr>
          <p:cNvGrpSpPr/>
          <p:nvPr/>
        </p:nvGrpSpPr>
        <p:grpSpPr>
          <a:xfrm>
            <a:off x="884583" y="1902205"/>
            <a:ext cx="11012556" cy="3713404"/>
            <a:chOff x="3210107" y="3382514"/>
            <a:chExt cx="14109396" cy="3151861"/>
          </a:xfrm>
        </p:grpSpPr>
        <p:cxnSp>
          <p:nvCxnSpPr>
            <p:cNvPr id="154" name="Straight Arrow Connector 153">
              <a:extLst>
                <a:ext uri="{FF2B5EF4-FFF2-40B4-BE49-F238E27FC236}">
                  <a16:creationId xmlns:a16="http://schemas.microsoft.com/office/drawing/2014/main" id="{FCEAFAD9-5B97-4AE8-B341-8BA4CB1D3CC7}"/>
                </a:ext>
              </a:extLst>
            </p:cNvPr>
            <p:cNvCxnSpPr>
              <a:cxnSpLocks/>
            </p:cNvCxnSpPr>
            <p:nvPr/>
          </p:nvCxnSpPr>
          <p:spPr>
            <a:xfrm>
              <a:off x="8772597" y="5349153"/>
              <a:ext cx="0" cy="49322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Flowchart: Off-page Connector 155">
              <a:extLst>
                <a:ext uri="{FF2B5EF4-FFF2-40B4-BE49-F238E27FC236}">
                  <a16:creationId xmlns:a16="http://schemas.microsoft.com/office/drawing/2014/main" id="{AD95CECE-971E-442B-8DA0-8F16CE622191}"/>
                </a:ext>
              </a:extLst>
            </p:cNvPr>
            <p:cNvSpPr/>
            <p:nvPr/>
          </p:nvSpPr>
          <p:spPr>
            <a:xfrm flipV="1">
              <a:off x="5862477" y="4123829"/>
              <a:ext cx="1220033" cy="929637"/>
            </a:xfrm>
            <a:prstGeom prst="flowChartOffpageConnector">
              <a:avLst/>
            </a:prstGeom>
            <a:solidFill>
              <a:srgbClr val="3367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25935FD3-F401-4FC3-8A82-D130505169D5}"/>
                </a:ext>
              </a:extLst>
            </p:cNvPr>
            <p:cNvSpPr txBox="1"/>
            <p:nvPr/>
          </p:nvSpPr>
          <p:spPr>
            <a:xfrm>
              <a:off x="5823243" y="4222468"/>
              <a:ext cx="1333058" cy="5858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67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University of Colorado Boulder</a:t>
              </a:r>
            </a:p>
          </p:txBody>
        </p:sp>
        <p:sp>
          <p:nvSpPr>
            <p:cNvPr id="159" name="Flowchart: Off-page Connector 158">
              <a:extLst>
                <a:ext uri="{FF2B5EF4-FFF2-40B4-BE49-F238E27FC236}">
                  <a16:creationId xmlns:a16="http://schemas.microsoft.com/office/drawing/2014/main" id="{A36B6566-9181-4EF5-8170-C8E84403E18B}"/>
                </a:ext>
              </a:extLst>
            </p:cNvPr>
            <p:cNvSpPr/>
            <p:nvPr/>
          </p:nvSpPr>
          <p:spPr>
            <a:xfrm flipV="1">
              <a:off x="4295389" y="4241962"/>
              <a:ext cx="1220033" cy="887704"/>
            </a:xfrm>
            <a:prstGeom prst="flowChartOffpageConnector">
              <a:avLst/>
            </a:prstGeom>
            <a:solidFill>
              <a:srgbClr val="3367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51630F7F-3DEF-41A8-A7D4-03685E4ADD16}"/>
                </a:ext>
              </a:extLst>
            </p:cNvPr>
            <p:cNvSpPr txBox="1"/>
            <p:nvPr/>
          </p:nvSpPr>
          <p:spPr>
            <a:xfrm>
              <a:off x="4237918" y="4344868"/>
              <a:ext cx="1333058" cy="5858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67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University of Colorado Denver</a:t>
              </a:r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0575050A-07D3-456B-969A-A18F39790A86}"/>
                </a:ext>
              </a:extLst>
            </p:cNvPr>
            <p:cNvGrpSpPr/>
            <p:nvPr/>
          </p:nvGrpSpPr>
          <p:grpSpPr>
            <a:xfrm>
              <a:off x="7895284" y="3603080"/>
              <a:ext cx="1685904" cy="1480821"/>
              <a:chOff x="5960859" y="532614"/>
              <a:chExt cx="903139" cy="505469"/>
            </a:xfrm>
          </p:grpSpPr>
          <p:sp>
            <p:nvSpPr>
              <p:cNvPr id="162" name="Flowchart: Off-page Connector 161">
                <a:extLst>
                  <a:ext uri="{FF2B5EF4-FFF2-40B4-BE49-F238E27FC236}">
                    <a16:creationId xmlns:a16="http://schemas.microsoft.com/office/drawing/2014/main" id="{D778DB29-A490-4FEB-9179-DE238AECF697}"/>
                  </a:ext>
                </a:extLst>
              </p:cNvPr>
              <p:cNvSpPr/>
              <p:nvPr/>
            </p:nvSpPr>
            <p:spPr>
              <a:xfrm flipV="1">
                <a:off x="5999573" y="532614"/>
                <a:ext cx="826565" cy="505469"/>
              </a:xfrm>
              <a:prstGeom prst="flowChartOffpageConnector">
                <a:avLst/>
              </a:prstGeom>
              <a:solidFill>
                <a:srgbClr val="3367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67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52AC6F37-C519-4018-8499-AB2D62508789}"/>
                  </a:ext>
                </a:extLst>
              </p:cNvPr>
              <p:cNvSpPr txBox="1"/>
              <p:nvPr/>
            </p:nvSpPr>
            <p:spPr>
              <a:xfrm>
                <a:off x="5960859" y="648745"/>
                <a:ext cx="903139" cy="1999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67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University of Colorado Anschutz</a:t>
                </a:r>
              </a:p>
            </p:txBody>
          </p:sp>
        </p:grpSp>
        <p:cxnSp>
          <p:nvCxnSpPr>
            <p:cNvPr id="164" name="Straight Arrow Connector 163">
              <a:extLst>
                <a:ext uri="{FF2B5EF4-FFF2-40B4-BE49-F238E27FC236}">
                  <a16:creationId xmlns:a16="http://schemas.microsoft.com/office/drawing/2014/main" id="{5ECCE8FE-9339-4388-A688-657A2B5801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36910" y="5129666"/>
              <a:ext cx="2430642" cy="0"/>
            </a:xfrm>
            <a:prstGeom prst="straightConnector1">
              <a:avLst/>
            </a:prstGeom>
            <a:ln w="12700">
              <a:solidFill>
                <a:srgbClr val="336766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Arrow Connector 164">
              <a:extLst>
                <a:ext uri="{FF2B5EF4-FFF2-40B4-BE49-F238E27FC236}">
                  <a16:creationId xmlns:a16="http://schemas.microsoft.com/office/drawing/2014/main" id="{978DFA13-E6A7-40AF-8814-32C86878CC41}"/>
                </a:ext>
              </a:extLst>
            </p:cNvPr>
            <p:cNvCxnSpPr>
              <a:cxnSpLocks/>
            </p:cNvCxnSpPr>
            <p:nvPr/>
          </p:nvCxnSpPr>
          <p:spPr>
            <a:xfrm>
              <a:off x="7057924" y="4538281"/>
              <a:ext cx="849692" cy="13362"/>
            </a:xfrm>
            <a:prstGeom prst="straightConnector1">
              <a:avLst/>
            </a:prstGeom>
            <a:ln w="12700">
              <a:solidFill>
                <a:srgbClr val="336766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Connector: Elbow 165">
              <a:extLst>
                <a:ext uri="{FF2B5EF4-FFF2-40B4-BE49-F238E27FC236}">
                  <a16:creationId xmlns:a16="http://schemas.microsoft.com/office/drawing/2014/main" id="{167D4C65-0242-49AF-9AD9-5041B6C2A305}"/>
                </a:ext>
              </a:extLst>
            </p:cNvPr>
            <p:cNvCxnSpPr>
              <a:cxnSpLocks/>
            </p:cNvCxnSpPr>
            <p:nvPr/>
          </p:nvCxnSpPr>
          <p:spPr>
            <a:xfrm>
              <a:off x="8788418" y="5335812"/>
              <a:ext cx="5003342" cy="480313"/>
            </a:xfrm>
            <a:prstGeom prst="bentConnector2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83993E62-2F1C-4183-B65E-9C9E64B63CD6}"/>
                </a:ext>
              </a:extLst>
            </p:cNvPr>
            <p:cNvGrpSpPr/>
            <p:nvPr/>
          </p:nvGrpSpPr>
          <p:grpSpPr>
            <a:xfrm>
              <a:off x="15273636" y="5751084"/>
              <a:ext cx="2045867" cy="740680"/>
              <a:chOff x="2843848" y="1640694"/>
              <a:chExt cx="1279048" cy="380854"/>
            </a:xfrm>
          </p:grpSpPr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4011B1C2-973D-4255-95CC-D49008EEC71A}"/>
                  </a:ext>
                </a:extLst>
              </p:cNvPr>
              <p:cNvSpPr/>
              <p:nvPr/>
            </p:nvSpPr>
            <p:spPr>
              <a:xfrm>
                <a:off x="2843848" y="1640694"/>
                <a:ext cx="1279048" cy="380854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67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1763A110-BD27-4472-A957-B550339195D4}"/>
                  </a:ext>
                </a:extLst>
              </p:cNvPr>
              <p:cNvSpPr txBox="1"/>
              <p:nvPr/>
            </p:nvSpPr>
            <p:spPr>
              <a:xfrm>
                <a:off x="3114296" y="1684169"/>
                <a:ext cx="739385" cy="216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67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Graduate School</a:t>
                </a:r>
              </a:p>
            </p:txBody>
          </p:sp>
        </p:grp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698DB9F9-8D86-4117-AAEB-23B3589D7DF4}"/>
                </a:ext>
              </a:extLst>
            </p:cNvPr>
            <p:cNvGrpSpPr/>
            <p:nvPr/>
          </p:nvGrpSpPr>
          <p:grpSpPr>
            <a:xfrm>
              <a:off x="12752191" y="5820886"/>
              <a:ext cx="2138042" cy="630678"/>
              <a:chOff x="1372989" y="1637569"/>
              <a:chExt cx="1279048" cy="380854"/>
            </a:xfrm>
          </p:grpSpPr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8C579E2-20DE-4E1E-8D54-5EDAC74D64A0}"/>
                  </a:ext>
                </a:extLst>
              </p:cNvPr>
              <p:cNvSpPr/>
              <p:nvPr/>
            </p:nvSpPr>
            <p:spPr>
              <a:xfrm>
                <a:off x="1372989" y="1637569"/>
                <a:ext cx="1279048" cy="380854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67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248EA983-075B-48CD-81B7-B4E68EED4D11}"/>
                  </a:ext>
                </a:extLst>
              </p:cNvPr>
              <p:cNvSpPr txBox="1"/>
              <p:nvPr/>
            </p:nvSpPr>
            <p:spPr>
              <a:xfrm>
                <a:off x="1625201" y="1649091"/>
                <a:ext cx="739385" cy="2544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67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School of Pharmacy</a:t>
                </a:r>
              </a:p>
            </p:txBody>
          </p:sp>
        </p:grp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35D6B2DC-EB8A-4FEC-A6E5-72180182F986}"/>
                </a:ext>
              </a:extLst>
            </p:cNvPr>
            <p:cNvGrpSpPr/>
            <p:nvPr/>
          </p:nvGrpSpPr>
          <p:grpSpPr>
            <a:xfrm>
              <a:off x="7845990" y="5874507"/>
              <a:ext cx="2050266" cy="658168"/>
              <a:chOff x="5890331" y="1560881"/>
              <a:chExt cx="1279048" cy="380854"/>
            </a:xfrm>
          </p:grpSpPr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498FDB15-E5E7-4E18-94AC-0362276C7FCD}"/>
                  </a:ext>
                </a:extLst>
              </p:cNvPr>
              <p:cNvSpPr/>
              <p:nvPr/>
            </p:nvSpPr>
            <p:spPr>
              <a:xfrm>
                <a:off x="5890331" y="1560881"/>
                <a:ext cx="1279048" cy="380854"/>
              </a:xfrm>
              <a:prstGeom prst="ellipse">
                <a:avLst/>
              </a:prstGeom>
              <a:ln w="28575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67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A981F44B-5970-47F9-BF11-046C508094C8}"/>
                  </a:ext>
                </a:extLst>
              </p:cNvPr>
              <p:cNvSpPr txBox="1"/>
              <p:nvPr/>
            </p:nvSpPr>
            <p:spPr>
              <a:xfrm>
                <a:off x="6170641" y="1569868"/>
                <a:ext cx="739385" cy="24384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67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School of Medicine</a:t>
                </a:r>
              </a:p>
            </p:txBody>
          </p:sp>
        </p:grpSp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4D539FBA-D9D8-48DB-85BA-EEB5C84D2D73}"/>
                </a:ext>
              </a:extLst>
            </p:cNvPr>
            <p:cNvGrpSpPr/>
            <p:nvPr/>
          </p:nvGrpSpPr>
          <p:grpSpPr>
            <a:xfrm>
              <a:off x="5411841" y="5794481"/>
              <a:ext cx="2170905" cy="739894"/>
              <a:chOff x="4356434" y="1641414"/>
              <a:chExt cx="1279048" cy="380854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8FCFE6C0-0CEF-4F29-81DF-AAA9B6834D1F}"/>
                  </a:ext>
                </a:extLst>
              </p:cNvPr>
              <p:cNvSpPr/>
              <p:nvPr/>
            </p:nvSpPr>
            <p:spPr>
              <a:xfrm>
                <a:off x="4356434" y="1641414"/>
                <a:ext cx="1279048" cy="380854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67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6FDDC28C-C409-4B82-BF94-5ABF51743167}"/>
                  </a:ext>
                </a:extLst>
              </p:cNvPr>
              <p:cNvSpPr txBox="1"/>
              <p:nvPr/>
            </p:nvSpPr>
            <p:spPr>
              <a:xfrm>
                <a:off x="4456823" y="1689460"/>
                <a:ext cx="1064654" cy="2169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67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School of Dental Medicine</a:t>
                </a:r>
              </a:p>
            </p:txBody>
          </p:sp>
        </p:grp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B08D139D-3FC5-4F3F-B6A3-7FE9E079F8CC}"/>
                </a:ext>
              </a:extLst>
            </p:cNvPr>
            <p:cNvGrpSpPr/>
            <p:nvPr/>
          </p:nvGrpSpPr>
          <p:grpSpPr>
            <a:xfrm>
              <a:off x="3210107" y="5798989"/>
              <a:ext cx="2052253" cy="723865"/>
              <a:chOff x="9032470" y="1632893"/>
              <a:chExt cx="1279048" cy="380854"/>
            </a:xfrm>
          </p:grpSpPr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5478FAC5-BCAB-41A0-B124-015DC0AF6606}"/>
                  </a:ext>
                </a:extLst>
              </p:cNvPr>
              <p:cNvSpPr/>
              <p:nvPr/>
            </p:nvSpPr>
            <p:spPr>
              <a:xfrm>
                <a:off x="9032470" y="1632893"/>
                <a:ext cx="1279048" cy="380854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67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E91EB17D-006F-4700-AA49-11F108236734}"/>
                  </a:ext>
                </a:extLst>
              </p:cNvPr>
              <p:cNvSpPr txBox="1"/>
              <p:nvPr/>
            </p:nvSpPr>
            <p:spPr>
              <a:xfrm>
                <a:off x="9150144" y="1678869"/>
                <a:ext cx="1057114" cy="221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67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School of Public Health</a:t>
                </a:r>
              </a:p>
            </p:txBody>
          </p: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AE230575-4E01-4003-8F37-E2A5AE065BE0}"/>
                </a:ext>
              </a:extLst>
            </p:cNvPr>
            <p:cNvGrpSpPr/>
            <p:nvPr/>
          </p:nvGrpSpPr>
          <p:grpSpPr>
            <a:xfrm>
              <a:off x="10337496" y="5834790"/>
              <a:ext cx="2138042" cy="688061"/>
              <a:chOff x="7494860" y="1632893"/>
              <a:chExt cx="1279048" cy="363572"/>
            </a:xfrm>
          </p:grpSpPr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FA81B30F-F60E-4615-A4F7-93500049BDD3}"/>
                  </a:ext>
                </a:extLst>
              </p:cNvPr>
              <p:cNvSpPr/>
              <p:nvPr/>
            </p:nvSpPr>
            <p:spPr>
              <a:xfrm>
                <a:off x="7494860" y="1632893"/>
                <a:ext cx="1279048" cy="363572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67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5FF9C2C2-EB3D-461F-A4E4-4DB29E696020}"/>
                  </a:ext>
                </a:extLst>
              </p:cNvPr>
              <p:cNvSpPr txBox="1"/>
              <p:nvPr/>
            </p:nvSpPr>
            <p:spPr>
              <a:xfrm>
                <a:off x="7763020" y="1639099"/>
                <a:ext cx="739385" cy="2226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67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College of Nursing</a:t>
                </a:r>
              </a:p>
            </p:txBody>
          </p:sp>
        </p:grpSp>
        <p:cxnSp>
          <p:nvCxnSpPr>
            <p:cNvPr id="186" name="Connector: Elbow 185">
              <a:extLst>
                <a:ext uri="{FF2B5EF4-FFF2-40B4-BE49-F238E27FC236}">
                  <a16:creationId xmlns:a16="http://schemas.microsoft.com/office/drawing/2014/main" id="{F43614E2-0D0A-45F0-9703-F6652F9D7B0C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6497295" y="5336817"/>
              <a:ext cx="2330729" cy="428124"/>
            </a:xfrm>
            <a:prstGeom prst="bentConnector2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nector: Elbow 186">
              <a:extLst>
                <a:ext uri="{FF2B5EF4-FFF2-40B4-BE49-F238E27FC236}">
                  <a16:creationId xmlns:a16="http://schemas.microsoft.com/office/drawing/2014/main" id="{14B2183C-A614-4092-B300-7529C00020B0}"/>
                </a:ext>
              </a:extLst>
            </p:cNvPr>
            <p:cNvCxnSpPr>
              <a:cxnSpLocks/>
              <a:endCxn id="185" idx="0"/>
            </p:cNvCxnSpPr>
            <p:nvPr/>
          </p:nvCxnSpPr>
          <p:spPr>
            <a:xfrm>
              <a:off x="8227565" y="5332905"/>
              <a:ext cx="3176159" cy="513630"/>
            </a:xfrm>
            <a:prstGeom prst="bentConnector2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2117C9FC-A98E-4C3C-B28D-4BDDB0030FE8}"/>
                </a:ext>
              </a:extLst>
            </p:cNvPr>
            <p:cNvSpPr txBox="1"/>
            <p:nvPr/>
          </p:nvSpPr>
          <p:spPr>
            <a:xfrm>
              <a:off x="7957556" y="5069276"/>
              <a:ext cx="1557753" cy="2569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67" b="1" dirty="0">
                  <a:latin typeface="Arial" panose="020B0604020202020204" pitchFamily="34" charset="0"/>
                  <a:cs typeface="Arial" panose="020B0604020202020204" pitchFamily="34" charset="0"/>
                </a:rPr>
                <a:t>Chancellor</a:t>
              </a:r>
            </a:p>
          </p:txBody>
        </p: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2971187A-2700-467B-A5E9-19626F31726D}"/>
                </a:ext>
              </a:extLst>
            </p:cNvPr>
            <p:cNvGrpSpPr/>
            <p:nvPr/>
          </p:nvGrpSpPr>
          <p:grpSpPr>
            <a:xfrm>
              <a:off x="10377425" y="3382514"/>
              <a:ext cx="1333058" cy="1001333"/>
              <a:chOff x="7694085" y="297441"/>
              <a:chExt cx="903139" cy="505469"/>
            </a:xfrm>
          </p:grpSpPr>
          <p:sp>
            <p:nvSpPr>
              <p:cNvPr id="190" name="Flowchart: Off-page Connector 189">
                <a:extLst>
                  <a:ext uri="{FF2B5EF4-FFF2-40B4-BE49-F238E27FC236}">
                    <a16:creationId xmlns:a16="http://schemas.microsoft.com/office/drawing/2014/main" id="{D371E8E8-4BCA-43F2-9B4D-6B5CBF0BB215}"/>
                  </a:ext>
                </a:extLst>
              </p:cNvPr>
              <p:cNvSpPr/>
              <p:nvPr/>
            </p:nvSpPr>
            <p:spPr>
              <a:xfrm flipV="1">
                <a:off x="7732373" y="297441"/>
                <a:ext cx="826565" cy="505469"/>
              </a:xfrm>
              <a:prstGeom prst="flowChartOffpageConnector">
                <a:avLst/>
              </a:prstGeom>
              <a:noFill/>
              <a:ln w="19050">
                <a:solidFill>
                  <a:srgbClr val="3367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67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F086A4F6-B1C0-4B85-A0F8-0D28422ABDD4}"/>
                  </a:ext>
                </a:extLst>
              </p:cNvPr>
              <p:cNvSpPr txBox="1"/>
              <p:nvPr/>
            </p:nvSpPr>
            <p:spPr>
              <a:xfrm>
                <a:off x="7694085" y="385608"/>
                <a:ext cx="903139" cy="2957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67" b="1" dirty="0">
                    <a:solidFill>
                      <a:srgbClr val="3367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University of Colorado Hospital</a:t>
                </a:r>
              </a:p>
            </p:txBody>
          </p:sp>
        </p:grp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AA88C2C9-3714-425D-A1E4-2011FEC0AD7D}"/>
                </a:ext>
              </a:extLst>
            </p:cNvPr>
            <p:cNvGrpSpPr/>
            <p:nvPr/>
          </p:nvGrpSpPr>
          <p:grpSpPr>
            <a:xfrm>
              <a:off x="11756601" y="3603080"/>
              <a:ext cx="1333058" cy="939841"/>
              <a:chOff x="8723787" y="620739"/>
              <a:chExt cx="903139" cy="505469"/>
            </a:xfrm>
          </p:grpSpPr>
          <p:sp>
            <p:nvSpPr>
              <p:cNvPr id="193" name="Flowchart: Off-page Connector 192">
                <a:extLst>
                  <a:ext uri="{FF2B5EF4-FFF2-40B4-BE49-F238E27FC236}">
                    <a16:creationId xmlns:a16="http://schemas.microsoft.com/office/drawing/2014/main" id="{5436C711-8654-4CB8-839A-90B917335352}"/>
                  </a:ext>
                </a:extLst>
              </p:cNvPr>
              <p:cNvSpPr/>
              <p:nvPr/>
            </p:nvSpPr>
            <p:spPr>
              <a:xfrm flipV="1">
                <a:off x="8765132" y="620739"/>
                <a:ext cx="826565" cy="505469"/>
              </a:xfrm>
              <a:prstGeom prst="flowChartOffpageConnector">
                <a:avLst/>
              </a:prstGeom>
              <a:noFill/>
              <a:ln w="19050">
                <a:solidFill>
                  <a:srgbClr val="3367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67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C5FD41A3-B965-435F-A55D-CF3EC9F63B72}"/>
                  </a:ext>
                </a:extLst>
              </p:cNvPr>
              <p:cNvSpPr txBox="1"/>
              <p:nvPr/>
            </p:nvSpPr>
            <p:spPr>
              <a:xfrm>
                <a:off x="8723787" y="704094"/>
                <a:ext cx="903139" cy="3150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67" b="1" dirty="0">
                    <a:solidFill>
                      <a:srgbClr val="3367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Children’s Hospital Colorado</a:t>
                </a:r>
              </a:p>
            </p:txBody>
          </p:sp>
        </p:grpSp>
        <p:cxnSp>
          <p:nvCxnSpPr>
            <p:cNvPr id="195" name="Straight Arrow Connector 194">
              <a:extLst>
                <a:ext uri="{FF2B5EF4-FFF2-40B4-BE49-F238E27FC236}">
                  <a16:creationId xmlns:a16="http://schemas.microsoft.com/office/drawing/2014/main" id="{AEA516D9-C346-48A0-87E2-AD8EF16390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06558" y="4520066"/>
              <a:ext cx="2325398" cy="0"/>
            </a:xfrm>
            <a:prstGeom prst="straightConnector1">
              <a:avLst/>
            </a:prstGeom>
            <a:ln w="12700">
              <a:solidFill>
                <a:srgbClr val="336766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Arrow Connector 195">
              <a:extLst>
                <a:ext uri="{FF2B5EF4-FFF2-40B4-BE49-F238E27FC236}">
                  <a16:creationId xmlns:a16="http://schemas.microsoft.com/office/drawing/2014/main" id="{2BFCBCA5-A780-44E4-82D4-3795C4495428}"/>
                </a:ext>
              </a:extLst>
            </p:cNvPr>
            <p:cNvCxnSpPr>
              <a:cxnSpLocks/>
            </p:cNvCxnSpPr>
            <p:nvPr/>
          </p:nvCxnSpPr>
          <p:spPr>
            <a:xfrm>
              <a:off x="9515875" y="4367666"/>
              <a:ext cx="918064" cy="0"/>
            </a:xfrm>
            <a:prstGeom prst="straightConnector1">
              <a:avLst/>
            </a:prstGeom>
            <a:ln w="12700">
              <a:solidFill>
                <a:srgbClr val="336766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AF63289C-697C-441B-A532-93EFBF87734A}"/>
                </a:ext>
              </a:extLst>
            </p:cNvPr>
            <p:cNvGrpSpPr/>
            <p:nvPr/>
          </p:nvGrpSpPr>
          <p:grpSpPr>
            <a:xfrm>
              <a:off x="12957748" y="3752535"/>
              <a:ext cx="2158874" cy="915630"/>
              <a:chOff x="9646375" y="658629"/>
              <a:chExt cx="1156021" cy="505469"/>
            </a:xfrm>
          </p:grpSpPr>
          <p:sp>
            <p:nvSpPr>
              <p:cNvPr id="198" name="Flowchart: Off-page Connector 197">
                <a:extLst>
                  <a:ext uri="{FF2B5EF4-FFF2-40B4-BE49-F238E27FC236}">
                    <a16:creationId xmlns:a16="http://schemas.microsoft.com/office/drawing/2014/main" id="{B17E532E-2190-412F-A1C3-0F8D0255D9A0}"/>
                  </a:ext>
                </a:extLst>
              </p:cNvPr>
              <p:cNvSpPr/>
              <p:nvPr/>
            </p:nvSpPr>
            <p:spPr>
              <a:xfrm flipV="1">
                <a:off x="9769612" y="658629"/>
                <a:ext cx="903139" cy="505469"/>
              </a:xfrm>
              <a:prstGeom prst="flowChartOffpageConnector">
                <a:avLst/>
              </a:prstGeom>
              <a:noFill/>
              <a:ln w="19050">
                <a:solidFill>
                  <a:srgbClr val="3367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67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FBF4BF79-E284-4512-9985-EA48951CB923}"/>
                  </a:ext>
                </a:extLst>
              </p:cNvPr>
              <p:cNvSpPr txBox="1"/>
              <p:nvPr/>
            </p:nvSpPr>
            <p:spPr>
              <a:xfrm>
                <a:off x="9646375" y="729674"/>
                <a:ext cx="1156021" cy="3234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67" b="1" dirty="0">
                    <a:solidFill>
                      <a:srgbClr val="3367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Rocky Mountain Veterans Affairs Medical Center</a:t>
                </a:r>
              </a:p>
            </p:txBody>
          </p:sp>
        </p:grpSp>
        <p:cxnSp>
          <p:nvCxnSpPr>
            <p:cNvPr id="200" name="Straight Arrow Connector 199">
              <a:extLst>
                <a:ext uri="{FF2B5EF4-FFF2-40B4-BE49-F238E27FC236}">
                  <a16:creationId xmlns:a16="http://schemas.microsoft.com/office/drawing/2014/main" id="{1E824560-D541-432B-AB4C-A4CB7858D4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06560" y="4667916"/>
              <a:ext cx="3666396" cy="23349"/>
            </a:xfrm>
            <a:prstGeom prst="straightConnector1">
              <a:avLst/>
            </a:prstGeom>
            <a:ln w="12700">
              <a:solidFill>
                <a:srgbClr val="336766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CE985928-CDD4-40FA-AD41-3804D0FDB8FB}"/>
                </a:ext>
              </a:extLst>
            </p:cNvPr>
            <p:cNvGrpSpPr/>
            <p:nvPr/>
          </p:nvGrpSpPr>
          <p:grpSpPr>
            <a:xfrm>
              <a:off x="16296570" y="4241962"/>
              <a:ext cx="971809" cy="855037"/>
              <a:chOff x="8723787" y="620739"/>
              <a:chExt cx="903139" cy="505469"/>
            </a:xfrm>
          </p:grpSpPr>
          <p:sp>
            <p:nvSpPr>
              <p:cNvPr id="206" name="Flowchart: Off-page Connector 205">
                <a:extLst>
                  <a:ext uri="{FF2B5EF4-FFF2-40B4-BE49-F238E27FC236}">
                    <a16:creationId xmlns:a16="http://schemas.microsoft.com/office/drawing/2014/main" id="{1B737168-D426-44CC-A8E4-AFBA7FE9BDE5}"/>
                  </a:ext>
                </a:extLst>
              </p:cNvPr>
              <p:cNvSpPr/>
              <p:nvPr/>
            </p:nvSpPr>
            <p:spPr>
              <a:xfrm flipV="1">
                <a:off x="8765132" y="620739"/>
                <a:ext cx="826565" cy="505469"/>
              </a:xfrm>
              <a:prstGeom prst="flowChartOffpageConnector">
                <a:avLst/>
              </a:prstGeom>
              <a:noFill/>
              <a:ln w="19050">
                <a:solidFill>
                  <a:srgbClr val="3367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67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E251E5A7-3522-40FF-BD82-1948A44F4AC0}"/>
                  </a:ext>
                </a:extLst>
              </p:cNvPr>
              <p:cNvSpPr txBox="1"/>
              <p:nvPr/>
            </p:nvSpPr>
            <p:spPr>
              <a:xfrm>
                <a:off x="8723787" y="818880"/>
                <a:ext cx="903139" cy="1518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67" b="1" dirty="0">
                    <a:solidFill>
                      <a:srgbClr val="3367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NJH</a:t>
                </a:r>
              </a:p>
            </p:txBody>
          </p:sp>
        </p:grp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2F3CA9EE-7418-466F-9ED2-12A42485F201}"/>
                </a:ext>
              </a:extLst>
            </p:cNvPr>
            <p:cNvGrpSpPr/>
            <p:nvPr/>
          </p:nvGrpSpPr>
          <p:grpSpPr>
            <a:xfrm>
              <a:off x="15165922" y="4089136"/>
              <a:ext cx="1026201" cy="874930"/>
              <a:chOff x="8769607" y="615212"/>
              <a:chExt cx="953688" cy="505469"/>
            </a:xfrm>
          </p:grpSpPr>
          <p:sp>
            <p:nvSpPr>
              <p:cNvPr id="209" name="Flowchart: Off-page Connector 208">
                <a:extLst>
                  <a:ext uri="{FF2B5EF4-FFF2-40B4-BE49-F238E27FC236}">
                    <a16:creationId xmlns:a16="http://schemas.microsoft.com/office/drawing/2014/main" id="{BF0E5438-A245-4287-A318-3201F4B8BFBA}"/>
                  </a:ext>
                </a:extLst>
              </p:cNvPr>
              <p:cNvSpPr/>
              <p:nvPr/>
            </p:nvSpPr>
            <p:spPr>
              <a:xfrm flipV="1">
                <a:off x="8820156" y="615212"/>
                <a:ext cx="903139" cy="505469"/>
              </a:xfrm>
              <a:prstGeom prst="flowChartOffpageConnector">
                <a:avLst/>
              </a:prstGeom>
              <a:noFill/>
              <a:ln w="19050">
                <a:solidFill>
                  <a:srgbClr val="3367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67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D80136F8-262F-47E7-BED9-501E7D94009F}"/>
                  </a:ext>
                </a:extLst>
              </p:cNvPr>
              <p:cNvSpPr txBox="1"/>
              <p:nvPr/>
            </p:nvSpPr>
            <p:spPr>
              <a:xfrm>
                <a:off x="8769607" y="756653"/>
                <a:ext cx="840312" cy="2434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67" b="1" dirty="0">
                    <a:solidFill>
                      <a:srgbClr val="3367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Denver</a:t>
                </a:r>
                <a:r>
                  <a:rPr lang="en-US" sz="1067" b="1" i="1" dirty="0">
                    <a:solidFill>
                      <a:srgbClr val="3367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067" b="1" dirty="0">
                    <a:solidFill>
                      <a:srgbClr val="3367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Health</a:t>
                </a:r>
              </a:p>
            </p:txBody>
          </p:sp>
        </p:grpSp>
        <p:cxnSp>
          <p:nvCxnSpPr>
            <p:cNvPr id="211" name="Straight Arrow Connector 210">
              <a:extLst>
                <a:ext uri="{FF2B5EF4-FFF2-40B4-BE49-F238E27FC236}">
                  <a16:creationId xmlns:a16="http://schemas.microsoft.com/office/drawing/2014/main" id="{1C9A6048-E8B4-4374-8367-97813D6B89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15310" y="4826806"/>
              <a:ext cx="5645801" cy="39250"/>
            </a:xfrm>
            <a:prstGeom prst="straightConnector1">
              <a:avLst/>
            </a:prstGeom>
            <a:ln w="12700">
              <a:solidFill>
                <a:srgbClr val="336766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Arrow Connector 211">
              <a:extLst>
                <a:ext uri="{FF2B5EF4-FFF2-40B4-BE49-F238E27FC236}">
                  <a16:creationId xmlns:a16="http://schemas.microsoft.com/office/drawing/2014/main" id="{2D284CED-873C-40BB-8461-F9525F16190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06559" y="5043403"/>
              <a:ext cx="6829705" cy="0"/>
            </a:xfrm>
            <a:prstGeom prst="straightConnector1">
              <a:avLst/>
            </a:prstGeom>
            <a:ln w="12700">
              <a:solidFill>
                <a:srgbClr val="336766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Arrow Connector 230">
              <a:extLst>
                <a:ext uri="{FF2B5EF4-FFF2-40B4-BE49-F238E27FC236}">
                  <a16:creationId xmlns:a16="http://schemas.microsoft.com/office/drawing/2014/main" id="{8842C860-561F-4BD3-9216-F85B7297FC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6044" y="3966939"/>
              <a:ext cx="3973251" cy="2540"/>
            </a:xfrm>
            <a:prstGeom prst="straightConnector1">
              <a:avLst/>
            </a:prstGeom>
            <a:ln w="12700">
              <a:solidFill>
                <a:srgbClr val="336766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Connector: Elbow 242">
              <a:extLst>
                <a:ext uri="{FF2B5EF4-FFF2-40B4-BE49-F238E27FC236}">
                  <a16:creationId xmlns:a16="http://schemas.microsoft.com/office/drawing/2014/main" id="{8DE2E471-0265-49F3-8EA1-5E683F696041}"/>
                </a:ext>
              </a:extLst>
            </p:cNvPr>
            <p:cNvCxnSpPr>
              <a:endCxn id="169" idx="0"/>
            </p:cNvCxnSpPr>
            <p:nvPr/>
          </p:nvCxnSpPr>
          <p:spPr>
            <a:xfrm>
              <a:off x="13639800" y="5332905"/>
              <a:ext cx="2656770" cy="41817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Connector: Elbow 244">
              <a:extLst>
                <a:ext uri="{FF2B5EF4-FFF2-40B4-BE49-F238E27FC236}">
                  <a16:creationId xmlns:a16="http://schemas.microsoft.com/office/drawing/2014/main" id="{9B3F4B72-EE18-41B1-82B2-708593916070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4236233" y="5342089"/>
              <a:ext cx="2261060" cy="42736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8BFC1CE-3C57-A652-2ED4-3D3B670FBFCE}"/>
              </a:ext>
            </a:extLst>
          </p:cNvPr>
          <p:cNvGrpSpPr/>
          <p:nvPr/>
        </p:nvGrpSpPr>
        <p:grpSpPr>
          <a:xfrm>
            <a:off x="522351" y="1982363"/>
            <a:ext cx="1083310" cy="1179733"/>
            <a:chOff x="8765131" y="620739"/>
            <a:chExt cx="826565" cy="505469"/>
          </a:xfrm>
          <a:solidFill>
            <a:srgbClr val="006666"/>
          </a:solidFill>
        </p:grpSpPr>
        <p:sp>
          <p:nvSpPr>
            <p:cNvPr id="3" name="Flowchart: Off-page Connector 2">
              <a:extLst>
                <a:ext uri="{FF2B5EF4-FFF2-40B4-BE49-F238E27FC236}">
                  <a16:creationId xmlns:a16="http://schemas.microsoft.com/office/drawing/2014/main" id="{A0AE238D-5068-4D6A-4A27-F77A979CFA10}"/>
                </a:ext>
              </a:extLst>
            </p:cNvPr>
            <p:cNvSpPr/>
            <p:nvPr/>
          </p:nvSpPr>
          <p:spPr>
            <a:xfrm flipV="1">
              <a:off x="8765131" y="620739"/>
              <a:ext cx="826565" cy="505469"/>
            </a:xfrm>
            <a:prstGeom prst="flowChartOffpageConnector">
              <a:avLst/>
            </a:prstGeom>
            <a:solidFill>
              <a:srgbClr val="006000"/>
            </a:solidFill>
            <a:ln w="57150">
              <a:solidFill>
                <a:srgbClr val="00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B43E856-7FD2-4A6C-F4AA-3656FF2BE322}"/>
                </a:ext>
              </a:extLst>
            </p:cNvPr>
            <p:cNvSpPr txBox="1"/>
            <p:nvPr/>
          </p:nvSpPr>
          <p:spPr>
            <a:xfrm>
              <a:off x="8847037" y="766058"/>
              <a:ext cx="642250" cy="268413"/>
            </a:xfrm>
            <a:prstGeom prst="rect">
              <a:avLst/>
            </a:prstGeom>
            <a:solidFill>
              <a:srgbClr val="006000"/>
            </a:solidFill>
            <a:ln w="57150">
              <a:solidFill>
                <a:srgbClr val="006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5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Colorado State University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416640"/>
            <a:ext cx="8229600" cy="102076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00CC"/>
                </a:solidFill>
                <a:cs typeface="Arial" panose="020B0604020202020204" pitchFamily="34" charset="0"/>
              </a:rPr>
              <a:t>CCTSI 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0985" y="1621386"/>
            <a:ext cx="10650031" cy="2057432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Accelerate and catalyze the translation of innovative science into improved, equitable health and patient care for all</a:t>
            </a:r>
          </a:p>
        </p:txBody>
      </p:sp>
      <p:pic>
        <p:nvPicPr>
          <p:cNvPr id="4" name="Picture 3" descr="Where there is no &lt;strong&gt;Vision&lt;/strong&gt;…? | internetmonk.com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80" y="3983647"/>
            <a:ext cx="2743240" cy="2057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529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8966" y="432619"/>
            <a:ext cx="10188802" cy="542533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5611707"/>
            <a:chOff x="0" y="0"/>
            <a:chExt cx="18288000" cy="841756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8288000" cy="6776720"/>
            </a:xfrm>
            <a:custGeom>
              <a:avLst/>
              <a:gdLst/>
              <a:ahLst/>
              <a:cxnLst/>
              <a:rect l="l" t="t" r="r" b="b"/>
              <a:pathLst>
                <a:path w="18288000" h="6776720">
                  <a:moveTo>
                    <a:pt x="0" y="0"/>
                  </a:moveTo>
                  <a:lnTo>
                    <a:pt x="18288000" y="0"/>
                  </a:lnTo>
                  <a:lnTo>
                    <a:pt x="18288000" y="6776660"/>
                  </a:lnTo>
                  <a:lnTo>
                    <a:pt x="0" y="67766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A5752"/>
            </a:solidFill>
          </p:spPr>
          <p:txBody>
            <a:bodyPr wrap="square" lIns="0" tIns="0" rIns="0" bIns="0" rtlCol="0"/>
            <a:lstStyle/>
            <a:p>
              <a:endParaRPr sz="1200"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1200150" y="4185868"/>
              <a:ext cx="16230600" cy="4231640"/>
            </a:xfrm>
            <a:custGeom>
              <a:avLst/>
              <a:gdLst/>
              <a:ahLst/>
              <a:cxnLst/>
              <a:rect l="l" t="t" r="r" b="b"/>
              <a:pathLst>
                <a:path w="16230600" h="4231640">
                  <a:moveTo>
                    <a:pt x="3569576" y="0"/>
                  </a:moveTo>
                  <a:lnTo>
                    <a:pt x="0" y="0"/>
                  </a:lnTo>
                  <a:lnTo>
                    <a:pt x="0" y="4058361"/>
                  </a:lnTo>
                  <a:lnTo>
                    <a:pt x="0" y="4231221"/>
                  </a:lnTo>
                  <a:lnTo>
                    <a:pt x="3569576" y="4231221"/>
                  </a:lnTo>
                  <a:lnTo>
                    <a:pt x="3569576" y="4058361"/>
                  </a:lnTo>
                  <a:lnTo>
                    <a:pt x="3569576" y="0"/>
                  </a:lnTo>
                  <a:close/>
                </a:path>
                <a:path w="16230600" h="4231640">
                  <a:moveTo>
                    <a:pt x="7789913" y="0"/>
                  </a:moveTo>
                  <a:lnTo>
                    <a:pt x="4220337" y="0"/>
                  </a:lnTo>
                  <a:lnTo>
                    <a:pt x="4220337" y="4058361"/>
                  </a:lnTo>
                  <a:lnTo>
                    <a:pt x="4220337" y="4231221"/>
                  </a:lnTo>
                  <a:lnTo>
                    <a:pt x="7789913" y="4231221"/>
                  </a:lnTo>
                  <a:lnTo>
                    <a:pt x="7789913" y="4058361"/>
                  </a:lnTo>
                  <a:lnTo>
                    <a:pt x="7789913" y="0"/>
                  </a:lnTo>
                  <a:close/>
                </a:path>
                <a:path w="16230600" h="4231640">
                  <a:moveTo>
                    <a:pt x="12010263" y="0"/>
                  </a:moveTo>
                  <a:lnTo>
                    <a:pt x="8440674" y="0"/>
                  </a:lnTo>
                  <a:lnTo>
                    <a:pt x="8440674" y="4058361"/>
                  </a:lnTo>
                  <a:lnTo>
                    <a:pt x="8440674" y="4231221"/>
                  </a:lnTo>
                  <a:lnTo>
                    <a:pt x="12010263" y="4231221"/>
                  </a:lnTo>
                  <a:lnTo>
                    <a:pt x="12010263" y="4058361"/>
                  </a:lnTo>
                  <a:lnTo>
                    <a:pt x="12010263" y="0"/>
                  </a:lnTo>
                  <a:close/>
                </a:path>
                <a:path w="16230600" h="4231640">
                  <a:moveTo>
                    <a:pt x="16230600" y="0"/>
                  </a:moveTo>
                  <a:lnTo>
                    <a:pt x="12661024" y="0"/>
                  </a:lnTo>
                  <a:lnTo>
                    <a:pt x="12661024" y="4058361"/>
                  </a:lnTo>
                  <a:lnTo>
                    <a:pt x="12661024" y="4231221"/>
                  </a:lnTo>
                  <a:lnTo>
                    <a:pt x="16230600" y="4231221"/>
                  </a:lnTo>
                  <a:lnTo>
                    <a:pt x="16230600" y="4058361"/>
                  </a:lnTo>
                  <a:lnTo>
                    <a:pt x="16230600" y="0"/>
                  </a:lnTo>
                  <a:close/>
                </a:path>
              </a:pathLst>
            </a:custGeom>
            <a:solidFill>
              <a:srgbClr val="000000">
                <a:alpha val="33729"/>
              </a:srgbClr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5" name="object 5"/>
            <p:cNvSpPr/>
            <p:nvPr/>
          </p:nvSpPr>
          <p:spPr>
            <a:xfrm>
              <a:off x="1028700" y="4023943"/>
              <a:ext cx="16230600" cy="4220845"/>
            </a:xfrm>
            <a:custGeom>
              <a:avLst/>
              <a:gdLst/>
              <a:ahLst/>
              <a:cxnLst/>
              <a:rect l="l" t="t" r="r" b="b"/>
              <a:pathLst>
                <a:path w="16230600" h="4220845">
                  <a:moveTo>
                    <a:pt x="3569576" y="0"/>
                  </a:moveTo>
                  <a:lnTo>
                    <a:pt x="0" y="0"/>
                  </a:lnTo>
                  <a:lnTo>
                    <a:pt x="0" y="4220286"/>
                  </a:lnTo>
                  <a:lnTo>
                    <a:pt x="3569576" y="4220286"/>
                  </a:lnTo>
                  <a:lnTo>
                    <a:pt x="3569576" y="0"/>
                  </a:lnTo>
                  <a:close/>
                </a:path>
                <a:path w="16230600" h="4220845">
                  <a:moveTo>
                    <a:pt x="7789913" y="0"/>
                  </a:moveTo>
                  <a:lnTo>
                    <a:pt x="4220337" y="0"/>
                  </a:lnTo>
                  <a:lnTo>
                    <a:pt x="4220337" y="4220286"/>
                  </a:lnTo>
                  <a:lnTo>
                    <a:pt x="7789913" y="4220286"/>
                  </a:lnTo>
                  <a:lnTo>
                    <a:pt x="7789913" y="0"/>
                  </a:lnTo>
                  <a:close/>
                </a:path>
                <a:path w="16230600" h="4220845">
                  <a:moveTo>
                    <a:pt x="12010263" y="0"/>
                  </a:moveTo>
                  <a:lnTo>
                    <a:pt x="8440674" y="0"/>
                  </a:lnTo>
                  <a:lnTo>
                    <a:pt x="8440674" y="4220286"/>
                  </a:lnTo>
                  <a:lnTo>
                    <a:pt x="12010263" y="4220286"/>
                  </a:lnTo>
                  <a:lnTo>
                    <a:pt x="12010263" y="0"/>
                  </a:lnTo>
                  <a:close/>
                </a:path>
                <a:path w="16230600" h="4220845">
                  <a:moveTo>
                    <a:pt x="16230600" y="0"/>
                  </a:moveTo>
                  <a:lnTo>
                    <a:pt x="12661024" y="0"/>
                  </a:lnTo>
                  <a:lnTo>
                    <a:pt x="12661024" y="4220286"/>
                  </a:lnTo>
                  <a:lnTo>
                    <a:pt x="16230600" y="4220286"/>
                  </a:lnTo>
                  <a:lnTo>
                    <a:pt x="16230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3491" y="388451"/>
            <a:ext cx="11125019" cy="879215"/>
          </a:xfrm>
          <a:prstGeom prst="rect">
            <a:avLst/>
          </a:prstGeom>
        </p:spPr>
        <p:txBody>
          <a:bodyPr vert="horz" wrap="square" lIns="0" tIns="139192" rIns="0" bIns="0" rtlCol="0" anchor="ctr">
            <a:spAutoFit/>
          </a:bodyPr>
          <a:lstStyle/>
          <a:p>
            <a:pPr marL="2931730">
              <a:lnSpc>
                <a:spcPct val="100000"/>
              </a:lnSpc>
              <a:spcBef>
                <a:spcPts val="67"/>
              </a:spcBef>
            </a:pPr>
            <a:r>
              <a:rPr sz="4800" dirty="0">
                <a:solidFill>
                  <a:srgbClr val="FFFFFF"/>
                </a:solidFill>
                <a:latin typeface="Arial"/>
                <a:cs typeface="Arial"/>
              </a:rPr>
              <a:t>CCTSI</a:t>
            </a:r>
            <a:r>
              <a:rPr sz="4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FFFFFF"/>
                </a:solidFill>
                <a:latin typeface="Arial"/>
                <a:cs typeface="Arial"/>
              </a:rPr>
              <a:t>4.0</a:t>
            </a:r>
            <a:r>
              <a:rPr sz="4800" spc="-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spc="-7" dirty="0">
                <a:solidFill>
                  <a:srgbClr val="FFFFFF"/>
                </a:solidFill>
                <a:latin typeface="Arial"/>
                <a:cs typeface="Arial"/>
              </a:rPr>
              <a:t>Mission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79806" y="2847171"/>
            <a:ext cx="1391920" cy="418983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sz="2667" b="1" spc="-7" dirty="0">
                <a:solidFill>
                  <a:srgbClr val="3A5752"/>
                </a:solidFill>
                <a:latin typeface="Arial"/>
                <a:cs typeface="Arial"/>
              </a:rPr>
              <a:t>Catalyze</a:t>
            </a:r>
            <a:endParaRPr sz="2667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22471" y="2847171"/>
            <a:ext cx="1333923" cy="418983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sz="2667" b="1" spc="-7" dirty="0">
                <a:solidFill>
                  <a:srgbClr val="3A5752"/>
                </a:solidFill>
                <a:latin typeface="Arial"/>
                <a:cs typeface="Arial"/>
              </a:rPr>
              <a:t>Educate</a:t>
            </a:r>
            <a:endParaRPr sz="2667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32313" y="2847171"/>
            <a:ext cx="1541357" cy="418983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sz="2667" b="1" spc="-7" dirty="0">
                <a:solidFill>
                  <a:srgbClr val="3A5752"/>
                </a:solidFill>
                <a:latin typeface="Arial"/>
                <a:cs typeface="Arial"/>
              </a:rPr>
              <a:t>Research</a:t>
            </a:r>
            <a:endParaRPr sz="2667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352153" y="2889843"/>
            <a:ext cx="1840653" cy="357428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sz="2267" b="1" spc="-7" dirty="0">
                <a:solidFill>
                  <a:srgbClr val="3A5752"/>
                </a:solidFill>
                <a:latin typeface="Arial"/>
                <a:cs typeface="Arial"/>
              </a:rPr>
              <a:t>Communities</a:t>
            </a:r>
            <a:endParaRPr sz="2267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84783" y="613665"/>
            <a:ext cx="10798387" cy="3053503"/>
            <a:chOff x="1027175" y="920496"/>
            <a:chExt cx="16197580" cy="4580255"/>
          </a:xfrm>
        </p:grpSpPr>
        <p:sp>
          <p:nvSpPr>
            <p:cNvPr id="12" name="object 12"/>
            <p:cNvSpPr/>
            <p:nvPr/>
          </p:nvSpPr>
          <p:spPr>
            <a:xfrm>
              <a:off x="1266093" y="5481275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794" y="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13" name="object 13"/>
            <p:cNvSpPr/>
            <p:nvPr/>
          </p:nvSpPr>
          <p:spPr>
            <a:xfrm>
              <a:off x="5486432" y="5481275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794" y="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14" name="object 14"/>
            <p:cNvSpPr/>
            <p:nvPr/>
          </p:nvSpPr>
          <p:spPr>
            <a:xfrm>
              <a:off x="9706772" y="5481275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794" y="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15" name="object 15"/>
            <p:cNvSpPr/>
            <p:nvPr/>
          </p:nvSpPr>
          <p:spPr>
            <a:xfrm>
              <a:off x="13927111" y="5490800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794" y="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376904" y="920496"/>
              <a:ext cx="847344" cy="21640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7175" y="920496"/>
              <a:ext cx="847344" cy="21640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3861173" y="1007268"/>
              <a:ext cx="2075814" cy="0"/>
            </a:xfrm>
            <a:custGeom>
              <a:avLst/>
              <a:gdLst/>
              <a:ahLst/>
              <a:cxnLst/>
              <a:rect l="l" t="t" r="r" b="b"/>
              <a:pathLst>
                <a:path w="2075815">
                  <a:moveTo>
                    <a:pt x="0" y="0"/>
                  </a:moveTo>
                  <a:lnTo>
                    <a:pt x="2075716" y="0"/>
                  </a:lnTo>
                </a:path>
              </a:pathLst>
            </a:custGeom>
            <a:ln w="2857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2313553" y="1021556"/>
              <a:ext cx="2075814" cy="0"/>
            </a:xfrm>
            <a:custGeom>
              <a:avLst/>
              <a:gdLst/>
              <a:ahLst/>
              <a:cxnLst/>
              <a:rect l="l" t="t" r="r" b="b"/>
              <a:pathLst>
                <a:path w="2075814">
                  <a:moveTo>
                    <a:pt x="2075716" y="0"/>
                  </a:moveTo>
                  <a:lnTo>
                    <a:pt x="0" y="0"/>
                  </a:lnTo>
                </a:path>
              </a:pathLst>
            </a:custGeom>
            <a:ln w="2857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35595" y="3723665"/>
            <a:ext cx="2184909" cy="1134307"/>
          </a:xfrm>
          <a:prstGeom prst="rect">
            <a:avLst/>
          </a:prstGeom>
        </p:spPr>
        <p:txBody>
          <a:bodyPr vert="horz" wrap="square" lIns="0" tIns="7197" rIns="0" bIns="0" rtlCol="0">
            <a:spAutoFit/>
          </a:bodyPr>
          <a:lstStyle/>
          <a:p>
            <a:pPr marL="8467" marR="3387">
              <a:lnSpc>
                <a:spcPct val="116500"/>
              </a:lnSpc>
              <a:spcBef>
                <a:spcPts val="57"/>
              </a:spcBef>
            </a:pPr>
            <a:r>
              <a:rPr sz="1600" b="1" dirty="0">
                <a:latin typeface="Arial"/>
                <a:cs typeface="Arial"/>
              </a:rPr>
              <a:t>Catalyze</a:t>
            </a:r>
            <a:r>
              <a:rPr sz="1600" b="1" spc="-37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37" dirty="0">
                <a:latin typeface="Arial"/>
                <a:cs typeface="Arial"/>
              </a:rPr>
              <a:t> </a:t>
            </a:r>
            <a:r>
              <a:rPr sz="1600" b="1" spc="-7" dirty="0">
                <a:latin typeface="Arial"/>
                <a:cs typeface="Arial"/>
              </a:rPr>
              <a:t>enhance </a:t>
            </a:r>
            <a:r>
              <a:rPr sz="1600" dirty="0">
                <a:latin typeface="Arial"/>
                <a:cs typeface="Arial"/>
              </a:rPr>
              <a:t>scientific</a:t>
            </a:r>
            <a:r>
              <a:rPr sz="1600" spc="-17" dirty="0">
                <a:latin typeface="Arial"/>
                <a:cs typeface="Arial"/>
              </a:rPr>
              <a:t> </a:t>
            </a:r>
            <a:r>
              <a:rPr sz="1600" spc="-7" dirty="0">
                <a:latin typeface="Arial"/>
                <a:cs typeface="Arial"/>
              </a:rPr>
              <a:t>discovery, </a:t>
            </a:r>
            <a:r>
              <a:rPr sz="1600" dirty="0">
                <a:latin typeface="Arial"/>
                <a:cs typeface="Arial"/>
              </a:rPr>
              <a:t>innovation,</a:t>
            </a:r>
            <a:r>
              <a:rPr sz="1600" spc="-13" dirty="0">
                <a:latin typeface="Arial"/>
                <a:cs typeface="Arial"/>
              </a:rPr>
              <a:t> </a:t>
            </a:r>
            <a:r>
              <a:rPr sz="1600" spc="-7" dirty="0">
                <a:latin typeface="Arial"/>
                <a:cs typeface="Arial"/>
              </a:rPr>
              <a:t>dissemination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8239" y="4857972"/>
            <a:ext cx="2184909" cy="555046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marR="3387">
              <a:lnSpc>
                <a:spcPct val="115999"/>
              </a:lnSpc>
              <a:spcBef>
                <a:spcPts val="67"/>
              </a:spcBef>
            </a:pPr>
            <a:r>
              <a:rPr sz="1600" dirty="0">
                <a:latin typeface="Arial"/>
                <a:cs typeface="Arial"/>
              </a:rPr>
              <a:t>and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translation</a:t>
            </a:r>
            <a:r>
              <a:rPr sz="1600" spc="-13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across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17" dirty="0">
                <a:latin typeface="Arial"/>
                <a:cs typeface="Arial"/>
              </a:rPr>
              <a:t>the </a:t>
            </a:r>
            <a:r>
              <a:rPr sz="1600" spc="-7" dirty="0">
                <a:latin typeface="Arial"/>
                <a:cs typeface="Arial"/>
              </a:rPr>
              <a:t>lifespan.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706305" y="3774440"/>
            <a:ext cx="2063327" cy="1275115"/>
          </a:xfrm>
          <a:prstGeom prst="rect">
            <a:avLst/>
          </a:prstGeom>
        </p:spPr>
        <p:txBody>
          <a:bodyPr vert="horz" wrap="square" lIns="0" tIns="7197" rIns="0" bIns="0" rtlCol="0">
            <a:spAutoFit/>
          </a:bodyPr>
          <a:lstStyle/>
          <a:p>
            <a:pPr marL="8467" marR="3387">
              <a:lnSpc>
                <a:spcPct val="116500"/>
              </a:lnSpc>
              <a:spcBef>
                <a:spcPts val="57"/>
              </a:spcBef>
            </a:pPr>
            <a:r>
              <a:rPr b="1" dirty="0">
                <a:latin typeface="Arial"/>
                <a:cs typeface="Arial"/>
              </a:rPr>
              <a:t>Educate</a:t>
            </a:r>
            <a:r>
              <a:rPr b="1" spc="-17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and</a:t>
            </a:r>
            <a:r>
              <a:rPr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sustain</a:t>
            </a:r>
            <a:r>
              <a:rPr spc="-17" dirty="0">
                <a:latin typeface="Arial"/>
                <a:cs typeface="Arial"/>
              </a:rPr>
              <a:t> </a:t>
            </a:r>
            <a:r>
              <a:rPr spc="-33" dirty="0">
                <a:latin typeface="Arial"/>
                <a:cs typeface="Arial"/>
              </a:rPr>
              <a:t>a </a:t>
            </a:r>
            <a:r>
              <a:rPr dirty="0">
                <a:latin typeface="Arial"/>
                <a:cs typeface="Arial"/>
              </a:rPr>
              <a:t>resilient,</a:t>
            </a:r>
            <a:r>
              <a:rPr spc="-17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innovative</a:t>
            </a:r>
            <a:r>
              <a:rPr spc="-10" dirty="0">
                <a:latin typeface="Arial"/>
                <a:cs typeface="Arial"/>
              </a:rPr>
              <a:t> </a:t>
            </a:r>
            <a:r>
              <a:rPr spc="-17" dirty="0">
                <a:latin typeface="Arial"/>
                <a:cs typeface="Arial"/>
              </a:rPr>
              <a:t>and</a:t>
            </a:r>
            <a:r>
              <a:rPr lang="en-US" spc="-17" dirty="0">
                <a:latin typeface="Arial"/>
                <a:cs typeface="Arial"/>
              </a:rPr>
              <a:t> broad</a:t>
            </a:r>
            <a:r>
              <a:rPr spc="-13" dirty="0">
                <a:latin typeface="Arial"/>
                <a:cs typeface="Arial"/>
              </a:rPr>
              <a:t> </a:t>
            </a:r>
            <a:r>
              <a:rPr spc="-7" dirty="0">
                <a:latin typeface="Arial"/>
                <a:cs typeface="Arial"/>
              </a:rPr>
              <a:t>translational</a:t>
            </a:r>
            <a:endParaRPr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88948" y="5051081"/>
            <a:ext cx="1935129" cy="285549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dirty="0">
                <a:latin typeface="Arial"/>
                <a:cs typeface="Arial"/>
              </a:rPr>
              <a:t>science</a:t>
            </a:r>
            <a:r>
              <a:rPr spc="-13" dirty="0">
                <a:latin typeface="Arial"/>
                <a:cs typeface="Arial"/>
              </a:rPr>
              <a:t> </a:t>
            </a:r>
            <a:r>
              <a:rPr spc="-7" dirty="0">
                <a:latin typeface="Arial"/>
                <a:cs typeface="Arial"/>
              </a:rPr>
              <a:t>workforce.</a:t>
            </a:r>
            <a:endParaRPr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518314" y="3774440"/>
            <a:ext cx="2054437" cy="1134307"/>
          </a:xfrm>
          <a:prstGeom prst="rect">
            <a:avLst/>
          </a:prstGeom>
        </p:spPr>
        <p:txBody>
          <a:bodyPr vert="horz" wrap="square" lIns="0" tIns="7197" rIns="0" bIns="0" rtlCol="0">
            <a:spAutoFit/>
          </a:bodyPr>
          <a:lstStyle/>
          <a:p>
            <a:pPr marL="8467" marR="3387">
              <a:lnSpc>
                <a:spcPct val="116500"/>
              </a:lnSpc>
              <a:spcBef>
                <a:spcPts val="57"/>
              </a:spcBef>
            </a:pPr>
            <a:r>
              <a:rPr sz="1600" dirty="0">
                <a:latin typeface="Arial"/>
                <a:cs typeface="Arial"/>
              </a:rPr>
              <a:t>Promote</a:t>
            </a:r>
            <a:r>
              <a:rPr sz="1600" spc="-13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13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ensure</a:t>
            </a:r>
            <a:r>
              <a:rPr sz="1600" spc="-13" dirty="0">
                <a:latin typeface="Arial"/>
                <a:cs typeface="Arial"/>
              </a:rPr>
              <a:t> </a:t>
            </a:r>
            <a:r>
              <a:rPr sz="1600" spc="-17" dirty="0">
                <a:latin typeface="Arial"/>
                <a:cs typeface="Arial"/>
              </a:rPr>
              <a:t>an </a:t>
            </a:r>
            <a:r>
              <a:rPr sz="1600" dirty="0">
                <a:latin typeface="Arial"/>
                <a:cs typeface="Arial"/>
              </a:rPr>
              <a:t>efficient,</a:t>
            </a:r>
            <a:r>
              <a:rPr sz="1600" spc="-37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safe,</a:t>
            </a:r>
            <a:r>
              <a:rPr sz="1600" spc="-33" dirty="0">
                <a:latin typeface="Arial"/>
                <a:cs typeface="Arial"/>
              </a:rPr>
              <a:t> </a:t>
            </a:r>
            <a:r>
              <a:rPr sz="1600" spc="-7" dirty="0">
                <a:latin typeface="Arial"/>
                <a:cs typeface="Arial"/>
              </a:rPr>
              <a:t>collaborative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13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integrated</a:t>
            </a:r>
            <a:r>
              <a:rPr sz="1600" spc="-13" dirty="0">
                <a:latin typeface="Arial"/>
                <a:cs typeface="Arial"/>
              </a:rPr>
              <a:t> </a:t>
            </a:r>
            <a:r>
              <a:rPr sz="1600" b="1" spc="-7" dirty="0">
                <a:latin typeface="Arial"/>
                <a:cs typeface="Arial"/>
              </a:rPr>
              <a:t>research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535154" y="4970524"/>
            <a:ext cx="1541357" cy="254771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lang="en-US" sz="1600" b="1" spc="-7" dirty="0">
                <a:latin typeface="Arial"/>
                <a:cs typeface="Arial"/>
              </a:rPr>
              <a:t>E</a:t>
            </a:r>
            <a:r>
              <a:rPr sz="1600" b="1" spc="-7" dirty="0">
                <a:latin typeface="Arial"/>
                <a:cs typeface="Arial"/>
              </a:rPr>
              <a:t>nvironment</a:t>
            </a:r>
            <a:r>
              <a:rPr lang="en-US" sz="1600" b="1" spc="-7" dirty="0"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276275" y="3735831"/>
            <a:ext cx="2068830" cy="1157967"/>
          </a:xfrm>
          <a:prstGeom prst="rect">
            <a:avLst/>
          </a:prstGeom>
        </p:spPr>
        <p:txBody>
          <a:bodyPr vert="horz" wrap="square" lIns="0" tIns="12277" rIns="0" bIns="0" rtlCol="0">
            <a:spAutoFit/>
          </a:bodyPr>
          <a:lstStyle/>
          <a:p>
            <a:pPr marL="8467" marR="3387">
              <a:lnSpc>
                <a:spcPct val="119000"/>
              </a:lnSpc>
              <a:spcBef>
                <a:spcPts val="97"/>
              </a:spcBef>
            </a:pPr>
            <a:r>
              <a:rPr sz="1600" b="1" dirty="0">
                <a:latin typeface="Arial"/>
                <a:cs typeface="Arial"/>
              </a:rPr>
              <a:t>Engage</a:t>
            </a:r>
            <a:r>
              <a:rPr sz="1600" b="1" spc="-47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stakeholders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spc="-17" dirty="0">
                <a:latin typeface="Arial"/>
                <a:cs typeface="Arial"/>
              </a:rPr>
              <a:t>and </a:t>
            </a:r>
            <a:r>
              <a:rPr sz="1600" b="1" dirty="0">
                <a:latin typeface="Arial"/>
                <a:cs typeface="Arial"/>
              </a:rPr>
              <a:t>communities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across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7" dirty="0">
                <a:latin typeface="Arial"/>
                <a:cs typeface="Arial"/>
              </a:rPr>
              <a:t>the </a:t>
            </a:r>
            <a:r>
              <a:rPr sz="1600" dirty="0">
                <a:latin typeface="Arial"/>
                <a:cs typeface="Arial"/>
              </a:rPr>
              <a:t>entire</a:t>
            </a:r>
            <a:r>
              <a:rPr sz="1600" spc="-13" dirty="0">
                <a:latin typeface="Arial"/>
                <a:cs typeface="Arial"/>
              </a:rPr>
              <a:t> </a:t>
            </a:r>
            <a:r>
              <a:rPr sz="1600" spc="-7" dirty="0">
                <a:latin typeface="Arial"/>
                <a:cs typeface="Arial"/>
              </a:rPr>
              <a:t>translational</a:t>
            </a:r>
            <a:r>
              <a:rPr lang="en-US" sz="1600" spc="-7" dirty="0">
                <a:latin typeface="Arial"/>
                <a:cs typeface="Arial"/>
              </a:rPr>
              <a:t> research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286391" y="4910011"/>
            <a:ext cx="1935129" cy="500992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lang="en-US" sz="1600" spc="-7" dirty="0">
                <a:latin typeface="Arial"/>
                <a:cs typeface="Arial"/>
              </a:rPr>
              <a:t>s</a:t>
            </a:r>
            <a:r>
              <a:rPr sz="1600" spc="-7" dirty="0">
                <a:latin typeface="Arial"/>
                <a:cs typeface="Arial"/>
              </a:rPr>
              <a:t>pectrum</a:t>
            </a:r>
            <a:r>
              <a:rPr lang="en-US" sz="1600" spc="-7" dirty="0">
                <a:latin typeface="Arial"/>
                <a:cs typeface="Arial"/>
              </a:rPr>
              <a:t> and state of Colorado.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9792201-2BDE-73F7-D85F-8D9064A71CD3}"/>
              </a:ext>
            </a:extLst>
          </p:cNvPr>
          <p:cNvSpPr txBox="1"/>
          <p:nvPr/>
        </p:nvSpPr>
        <p:spPr>
          <a:xfrm>
            <a:off x="1824147" y="1451927"/>
            <a:ext cx="842980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Breakdown barriers and accelerate translational science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B8A68A-488B-52B2-4489-B7DD781D8428}"/>
              </a:ext>
            </a:extLst>
          </p:cNvPr>
          <p:cNvSpPr txBox="1"/>
          <p:nvPr/>
        </p:nvSpPr>
        <p:spPr>
          <a:xfrm>
            <a:off x="1284875" y="2024693"/>
            <a:ext cx="962225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Work collaboratively with OCT, VCR, ACCORDS, CHCO, UCH,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238" y="6172200"/>
            <a:ext cx="12018010" cy="0"/>
          </a:xfrm>
          <a:custGeom>
            <a:avLst/>
            <a:gdLst/>
            <a:ahLst/>
            <a:cxnLst/>
            <a:rect l="l" t="t" r="r" b="b"/>
            <a:pathLst>
              <a:path w="18027015">
                <a:moveTo>
                  <a:pt x="0" y="0"/>
                </a:moveTo>
                <a:lnTo>
                  <a:pt x="18026643" y="0"/>
                </a:lnTo>
              </a:path>
            </a:pathLst>
          </a:custGeom>
          <a:ln w="9526">
            <a:solidFill>
              <a:srgbClr val="37554F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grpSp>
        <p:nvGrpSpPr>
          <p:cNvPr id="4" name="object 4"/>
          <p:cNvGrpSpPr/>
          <p:nvPr/>
        </p:nvGrpSpPr>
        <p:grpSpPr>
          <a:xfrm>
            <a:off x="8165601" y="0"/>
            <a:ext cx="3852333" cy="6858000"/>
            <a:chOff x="12248401" y="0"/>
            <a:chExt cx="5778500" cy="10287000"/>
          </a:xfrm>
        </p:grpSpPr>
        <p:sp>
          <p:nvSpPr>
            <p:cNvPr id="5" name="object 5"/>
            <p:cNvSpPr/>
            <p:nvPr/>
          </p:nvSpPr>
          <p:spPr>
            <a:xfrm>
              <a:off x="12248401" y="0"/>
              <a:ext cx="360045" cy="5023485"/>
            </a:xfrm>
            <a:custGeom>
              <a:avLst/>
              <a:gdLst/>
              <a:ahLst/>
              <a:cxnLst/>
              <a:rect l="l" t="t" r="r" b="b"/>
              <a:pathLst>
                <a:path w="360045" h="5023485">
                  <a:moveTo>
                    <a:pt x="359990" y="0"/>
                  </a:moveTo>
                  <a:lnTo>
                    <a:pt x="0" y="0"/>
                  </a:lnTo>
                  <a:lnTo>
                    <a:pt x="0" y="5022993"/>
                  </a:lnTo>
                  <a:lnTo>
                    <a:pt x="359990" y="5022993"/>
                  </a:lnTo>
                  <a:lnTo>
                    <a:pt x="359990" y="0"/>
                  </a:lnTo>
                  <a:close/>
                </a:path>
              </a:pathLst>
            </a:custGeom>
            <a:solidFill>
              <a:srgbClr val="3A5752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08391" y="0"/>
              <a:ext cx="5418251" cy="1028699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168400" y="-84665"/>
            <a:ext cx="10796411" cy="941454"/>
          </a:xfrm>
          <a:prstGeom prst="rect">
            <a:avLst/>
          </a:prstGeom>
        </p:spPr>
        <p:txBody>
          <a:bodyPr vert="horz" wrap="square" lIns="0" tIns="383709" rIns="0" bIns="0" rtlCol="0" anchor="ctr">
            <a:spAutoFit/>
          </a:bodyPr>
          <a:lstStyle/>
          <a:p>
            <a:pPr marL="151984">
              <a:lnSpc>
                <a:spcPct val="100000"/>
              </a:lnSpc>
              <a:spcBef>
                <a:spcPts val="67"/>
              </a:spcBef>
            </a:pPr>
            <a:r>
              <a:rPr lang="en-US" sz="3600" b="1" dirty="0">
                <a:solidFill>
                  <a:srgbClr val="0000CC"/>
                </a:solidFill>
                <a:latin typeface="Arial"/>
                <a:cs typeface="Arial"/>
              </a:rPr>
              <a:t>CCTSI </a:t>
            </a:r>
            <a:r>
              <a:rPr sz="3600" b="1" dirty="0">
                <a:solidFill>
                  <a:srgbClr val="0000CC"/>
                </a:solidFill>
                <a:latin typeface="Arial"/>
                <a:cs typeface="Arial"/>
              </a:rPr>
              <a:t>Program</a:t>
            </a:r>
            <a:r>
              <a:rPr lang="en-US" sz="3600" b="1" dirty="0">
                <a:solidFill>
                  <a:srgbClr val="0000CC"/>
                </a:solidFill>
                <a:latin typeface="Arial"/>
                <a:cs typeface="Arial"/>
              </a:rPr>
              <a:t>s</a:t>
            </a:r>
            <a:r>
              <a:rPr sz="3600" b="1" dirty="0">
                <a:solidFill>
                  <a:srgbClr val="0000CC"/>
                </a:solidFill>
                <a:latin typeface="Arial"/>
                <a:cs typeface="Arial"/>
              </a:rPr>
              <a:t> &amp;</a:t>
            </a:r>
            <a:r>
              <a:rPr sz="3600" b="1" spc="3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3600" b="1" spc="-7" dirty="0">
                <a:solidFill>
                  <a:srgbClr val="0000CC"/>
                </a:solidFill>
                <a:latin typeface="Arial"/>
                <a:cs typeface="Arial"/>
              </a:rPr>
              <a:t>Resources</a:t>
            </a:r>
            <a:endParaRPr sz="3600" b="1" dirty="0">
              <a:solidFill>
                <a:srgbClr val="0000CC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3995" y="967232"/>
            <a:ext cx="7477320" cy="523158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59267" rIns="0" bIns="0" rtlCol="0">
            <a:spAutoFit/>
          </a:bodyPr>
          <a:lstStyle/>
          <a:p>
            <a:pPr marL="312859" indent="-304392">
              <a:spcBef>
                <a:spcPts val="467"/>
              </a:spcBef>
              <a:spcAft>
                <a:spcPts val="400"/>
              </a:spcAft>
              <a:buAutoNum type="arabicPeriod"/>
              <a:tabLst>
                <a:tab pos="312859" algn="l"/>
              </a:tabLst>
            </a:pPr>
            <a:r>
              <a:rPr sz="1467" b="1" dirty="0">
                <a:latin typeface="Arial"/>
                <a:cs typeface="Arial"/>
              </a:rPr>
              <a:t>Education,</a:t>
            </a:r>
            <a:r>
              <a:rPr sz="1467" b="1" spc="-40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Training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and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Career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Development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–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K</a:t>
            </a:r>
            <a:r>
              <a:rPr lang="en-US"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1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2</a:t>
            </a:r>
            <a:r>
              <a:rPr sz="1467" b="1" dirty="0">
                <a:latin typeface="Arial"/>
                <a:cs typeface="Arial"/>
              </a:rPr>
              <a:t>,</a:t>
            </a:r>
            <a:r>
              <a:rPr sz="1467" b="1" spc="-40" dirty="0"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T</a:t>
            </a:r>
            <a:r>
              <a:rPr lang="en-US"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32 x 2</a:t>
            </a:r>
            <a:r>
              <a:rPr sz="1467" b="1" dirty="0">
                <a:latin typeface="Arial"/>
                <a:cs typeface="Arial"/>
              </a:rPr>
              <a:t>,</a:t>
            </a:r>
            <a:r>
              <a:rPr sz="1467" b="1" spc="-17" dirty="0"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CLSC</a:t>
            </a:r>
            <a:r>
              <a:rPr sz="1467" b="1" dirty="0">
                <a:latin typeface="Arial"/>
                <a:cs typeface="Arial"/>
              </a:rPr>
              <a:t>,</a:t>
            </a:r>
            <a:r>
              <a:rPr sz="1467" b="1" spc="-13" dirty="0">
                <a:latin typeface="Arial"/>
                <a:cs typeface="Arial"/>
              </a:rPr>
              <a:t> etc.</a:t>
            </a:r>
            <a:endParaRPr sz="1467" b="1" dirty="0">
              <a:latin typeface="Arial"/>
              <a:cs typeface="Arial"/>
            </a:endParaRPr>
          </a:p>
          <a:p>
            <a:pPr marL="312859" indent="-304392">
              <a:spcBef>
                <a:spcPts val="400"/>
              </a:spcBef>
              <a:spcAft>
                <a:spcPts val="400"/>
              </a:spcAft>
              <a:buAutoNum type="arabicPeriod"/>
              <a:tabLst>
                <a:tab pos="312859" algn="l"/>
              </a:tabLst>
            </a:pPr>
            <a:r>
              <a:rPr sz="1467" b="1" dirty="0">
                <a:latin typeface="Arial"/>
                <a:cs typeface="Arial"/>
              </a:rPr>
              <a:t>Clinical</a:t>
            </a:r>
            <a:r>
              <a:rPr sz="1467" b="1" spc="-7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Research</a:t>
            </a:r>
            <a:r>
              <a:rPr sz="1467" b="1" spc="-7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Resources</a:t>
            </a:r>
            <a:r>
              <a:rPr sz="1467" b="1" spc="-7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&amp;</a:t>
            </a:r>
            <a:r>
              <a:rPr sz="1467" b="1" spc="-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Facilities</a:t>
            </a:r>
            <a:r>
              <a:rPr sz="1467" b="1" spc="-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–</a:t>
            </a:r>
            <a:r>
              <a:rPr sz="1467" b="1" spc="-7" dirty="0">
                <a:latin typeface="Arial"/>
                <a:cs typeface="Arial"/>
              </a:rPr>
              <a:t> </a:t>
            </a:r>
            <a:r>
              <a:rPr sz="1467" b="1" u="sng" spc="-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CTRCs</a:t>
            </a:r>
            <a:r>
              <a:rPr lang="en-US" sz="1467" b="1" u="sng" spc="-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x4</a:t>
            </a:r>
            <a:endParaRPr sz="1467" b="1" dirty="0">
              <a:latin typeface="Arial"/>
              <a:cs typeface="Arial"/>
            </a:endParaRPr>
          </a:p>
          <a:p>
            <a:pPr marL="312859" indent="-304392">
              <a:spcBef>
                <a:spcPts val="400"/>
              </a:spcBef>
              <a:spcAft>
                <a:spcPts val="400"/>
              </a:spcAft>
              <a:buAutoNum type="arabicPeriod"/>
              <a:tabLst>
                <a:tab pos="312859" algn="l"/>
              </a:tabLst>
            </a:pPr>
            <a:r>
              <a:rPr sz="1467" b="1" dirty="0">
                <a:latin typeface="Arial"/>
                <a:cs typeface="Arial"/>
              </a:rPr>
              <a:t>Community</a:t>
            </a:r>
            <a:r>
              <a:rPr sz="1467" b="1" spc="-20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Engagement</a:t>
            </a:r>
            <a:r>
              <a:rPr sz="1467" b="1" spc="-17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&amp;</a:t>
            </a:r>
            <a:r>
              <a:rPr sz="1467" b="1" spc="-7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Health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Equity</a:t>
            </a:r>
            <a:r>
              <a:rPr sz="1467" b="1" spc="-10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–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Immersion</a:t>
            </a:r>
            <a:r>
              <a:rPr sz="1467" b="1" u="sng" spc="-10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training,</a:t>
            </a:r>
            <a:r>
              <a:rPr sz="1467" b="1" u="sng" spc="-1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Bootcamp</a:t>
            </a:r>
            <a:r>
              <a:rPr sz="1467" b="1" u="sng" spc="-33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spc="-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Translation</a:t>
            </a:r>
            <a:r>
              <a:rPr lang="en-US" sz="1467" b="1" u="sng" spc="-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, Pilot grants, </a:t>
            </a:r>
            <a:r>
              <a:rPr lang="en-US" sz="1467" b="1" u="sng" spc="-7" dirty="0" err="1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Iheard</a:t>
            </a:r>
            <a:r>
              <a:rPr lang="en-US" sz="1467" b="1" u="sng" spc="-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, CEAL</a:t>
            </a:r>
            <a:endParaRPr sz="1467" b="1" dirty="0">
              <a:latin typeface="Arial"/>
              <a:cs typeface="Arial"/>
            </a:endParaRPr>
          </a:p>
          <a:p>
            <a:pPr marL="312859" indent="-304392">
              <a:spcBef>
                <a:spcPts val="400"/>
              </a:spcBef>
              <a:spcAft>
                <a:spcPts val="400"/>
              </a:spcAft>
              <a:buAutoNum type="arabicPeriod"/>
              <a:tabLst>
                <a:tab pos="312859" algn="l"/>
              </a:tabLst>
            </a:pPr>
            <a:r>
              <a:rPr sz="1467" b="1" dirty="0">
                <a:latin typeface="Arial"/>
                <a:cs typeface="Arial"/>
              </a:rPr>
              <a:t>Dissemination</a:t>
            </a:r>
            <a:r>
              <a:rPr sz="1467" b="1" spc="-20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&amp;</a:t>
            </a:r>
            <a:r>
              <a:rPr sz="1467" b="1" spc="-10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Implementation</a:t>
            </a:r>
            <a:r>
              <a:rPr sz="1467" b="1" spc="-10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Research</a:t>
            </a:r>
            <a:r>
              <a:rPr sz="1467" b="1" spc="-10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–</a:t>
            </a:r>
            <a:r>
              <a:rPr sz="1467" b="1" spc="-10" dirty="0"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tools,</a:t>
            </a:r>
            <a:r>
              <a:rPr sz="1467" b="1" u="sng" spc="-1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education,</a:t>
            </a:r>
            <a:r>
              <a:rPr sz="1467" b="1" u="sng" spc="-13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and</a:t>
            </a:r>
            <a:r>
              <a:rPr sz="1467" b="1" u="sng" spc="-10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spc="-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consults</a:t>
            </a:r>
            <a:endParaRPr sz="1467" b="1" dirty="0">
              <a:latin typeface="Arial"/>
              <a:cs typeface="Arial"/>
            </a:endParaRPr>
          </a:p>
          <a:p>
            <a:pPr marL="312859" indent="-304392">
              <a:spcBef>
                <a:spcPts val="400"/>
              </a:spcBef>
              <a:spcAft>
                <a:spcPts val="400"/>
              </a:spcAft>
              <a:buAutoNum type="arabicPeriod"/>
              <a:tabLst>
                <a:tab pos="312859" algn="l"/>
              </a:tabLst>
            </a:pPr>
            <a:r>
              <a:rPr sz="1467" b="1" spc="-27" dirty="0">
                <a:latin typeface="Arial"/>
                <a:cs typeface="Arial"/>
              </a:rPr>
              <a:t>Team</a:t>
            </a:r>
            <a:r>
              <a:rPr sz="1467" b="1" spc="-37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Science</a:t>
            </a:r>
            <a:r>
              <a:rPr sz="1467" b="1" spc="-30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–</a:t>
            </a:r>
            <a:r>
              <a:rPr sz="1467" b="1" spc="-53" dirty="0">
                <a:latin typeface="Arial"/>
                <a:cs typeface="Arial"/>
              </a:rPr>
              <a:t> </a:t>
            </a:r>
            <a:r>
              <a:rPr sz="1467" b="1" u="sng" spc="-13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Teaming</a:t>
            </a:r>
            <a:r>
              <a:rPr lang="en-US" sz="1467" b="1" u="sng" spc="-13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and Leading</a:t>
            </a:r>
            <a:r>
              <a:rPr sz="1467" b="1" u="sng" spc="-33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Workshop</a:t>
            </a:r>
            <a:r>
              <a:rPr sz="1467" b="1" u="sng" spc="-33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spc="-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Series</a:t>
            </a:r>
            <a:endParaRPr sz="1467" b="1" dirty="0">
              <a:latin typeface="Arial"/>
              <a:cs typeface="Arial"/>
            </a:endParaRPr>
          </a:p>
          <a:p>
            <a:pPr marL="313282" marR="128276" indent="-304815">
              <a:spcBef>
                <a:spcPts val="400"/>
              </a:spcBef>
              <a:spcAft>
                <a:spcPts val="400"/>
              </a:spcAft>
              <a:buAutoNum type="arabicPeriod"/>
              <a:tabLst>
                <a:tab pos="313282" algn="l"/>
              </a:tabLst>
            </a:pPr>
            <a:r>
              <a:rPr sz="1467" b="1" dirty="0">
                <a:latin typeface="Arial"/>
                <a:cs typeface="Arial"/>
              </a:rPr>
              <a:t>Biostatistics,</a:t>
            </a:r>
            <a:r>
              <a:rPr sz="1467" b="1" spc="-2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Epidemiology</a:t>
            </a:r>
            <a:r>
              <a:rPr sz="1467" b="1" spc="-10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and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Research</a:t>
            </a:r>
            <a:r>
              <a:rPr sz="1467" b="1" spc="-10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Design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(BERD)</a:t>
            </a:r>
            <a:r>
              <a:rPr sz="1467" b="1" spc="-10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–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CIDA</a:t>
            </a:r>
            <a:r>
              <a:rPr sz="1467" b="1" spc="-8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67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–</a:t>
            </a:r>
            <a:r>
              <a:rPr sz="1467" b="1" spc="-33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67" b="1" u="sng" spc="-17" dirty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Tools,</a:t>
            </a:r>
            <a:r>
              <a:rPr sz="1467" b="1" u="sng" spc="-13" dirty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spc="-7" dirty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education,</a:t>
            </a:r>
            <a:r>
              <a:rPr sz="1467" b="1" u="sng" spc="-7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67" b="1" u="sng" spc="-7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study and grant design, </a:t>
            </a:r>
            <a:r>
              <a:rPr sz="1467" b="1" u="sng" dirty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statistician</a:t>
            </a:r>
            <a:r>
              <a:rPr sz="1467" b="1" u="sng" spc="-20" dirty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spc="-7" dirty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assistance</a:t>
            </a:r>
            <a:endParaRPr sz="1467" b="1" u="sng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  <a:p>
            <a:pPr marL="313282" marR="3387" indent="-304815">
              <a:spcBef>
                <a:spcPts val="400"/>
              </a:spcBef>
              <a:spcAft>
                <a:spcPts val="400"/>
              </a:spcAft>
              <a:buAutoNum type="arabicPeriod"/>
              <a:tabLst>
                <a:tab pos="313282" algn="l"/>
              </a:tabLst>
            </a:pPr>
            <a:r>
              <a:rPr sz="1467" b="1" dirty="0">
                <a:latin typeface="Arial"/>
                <a:cs typeface="Arial"/>
              </a:rPr>
              <a:t>Translational</a:t>
            </a:r>
            <a:r>
              <a:rPr sz="1467" b="1" spc="-10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Informatics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–</a:t>
            </a:r>
            <a:r>
              <a:rPr sz="1467" b="1" spc="-17" dirty="0"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REDCap,</a:t>
            </a:r>
            <a:r>
              <a:rPr sz="1467" b="1" u="sng" spc="-20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N3C</a:t>
            </a:r>
            <a:r>
              <a:rPr sz="1467" b="1" dirty="0">
                <a:latin typeface="Arial"/>
                <a:cs typeface="Arial"/>
              </a:rPr>
              <a:t>,</a:t>
            </a:r>
            <a:r>
              <a:rPr sz="1467" b="1" spc="-17" dirty="0"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Colorado</a:t>
            </a:r>
            <a:r>
              <a:rPr sz="1467" b="1" u="sng" spc="-1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Profiles</a:t>
            </a:r>
            <a:r>
              <a:rPr lang="en-US" sz="1467" b="1" u="sng" spc="-13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, </a:t>
            </a:r>
            <a:r>
              <a:rPr lang="en-US" sz="1467" b="1" u="sng" spc="-13" dirty="0">
                <a:solidFill>
                  <a:srgbClr val="FF0000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AI workshops</a:t>
            </a:r>
            <a:endParaRPr sz="1467" b="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312859" indent="-304392">
              <a:spcBef>
                <a:spcPts val="400"/>
              </a:spcBef>
              <a:spcAft>
                <a:spcPts val="400"/>
              </a:spcAft>
              <a:buAutoNum type="arabicPeriod"/>
              <a:tabLst>
                <a:tab pos="312859" algn="l"/>
              </a:tabLst>
            </a:pPr>
            <a:r>
              <a:rPr sz="1467" b="1" dirty="0">
                <a:latin typeface="Arial"/>
                <a:cs typeface="Arial"/>
              </a:rPr>
              <a:t>Research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Bioethics</a:t>
            </a:r>
            <a:r>
              <a:rPr sz="1467" b="1" spc="-7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–</a:t>
            </a:r>
            <a:r>
              <a:rPr sz="1467" b="1" spc="-10" dirty="0"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Consult</a:t>
            </a:r>
            <a:r>
              <a:rPr sz="1467" b="1" u="sng" spc="-1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service</a:t>
            </a:r>
            <a:endParaRPr sz="1467" b="1" dirty="0">
              <a:latin typeface="Arial"/>
              <a:cs typeface="Arial"/>
            </a:endParaRPr>
          </a:p>
          <a:p>
            <a:pPr marL="312859" indent="-304392">
              <a:spcBef>
                <a:spcPts val="400"/>
              </a:spcBef>
              <a:spcAft>
                <a:spcPts val="400"/>
              </a:spcAft>
              <a:buAutoNum type="arabicPeriod"/>
              <a:tabLst>
                <a:tab pos="312859" algn="l"/>
              </a:tabLst>
            </a:pPr>
            <a:r>
              <a:rPr sz="1467" b="1" dirty="0">
                <a:latin typeface="Arial"/>
                <a:cs typeface="Arial"/>
              </a:rPr>
              <a:t>Regulatory</a:t>
            </a:r>
            <a:r>
              <a:rPr sz="1467" b="1" spc="-2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Knowledge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and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Support</a:t>
            </a:r>
            <a:r>
              <a:rPr sz="1467" b="1" spc="-17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–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OnCore,</a:t>
            </a:r>
            <a:r>
              <a:rPr sz="1467" b="1" u="sng" spc="-3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Training,</a:t>
            </a:r>
            <a:r>
              <a:rPr sz="1467" b="1" u="sng" spc="-1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DSMB</a:t>
            </a:r>
            <a:r>
              <a:rPr lang="en-US"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, IND</a:t>
            </a:r>
            <a:r>
              <a:rPr sz="1467" b="1" u="sng" spc="-10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spc="-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assistance</a:t>
            </a:r>
            <a:endParaRPr sz="1467" b="1" dirty="0">
              <a:latin typeface="Arial"/>
              <a:cs typeface="Arial"/>
            </a:endParaRPr>
          </a:p>
          <a:p>
            <a:pPr marL="312859" indent="-304392">
              <a:spcBef>
                <a:spcPts val="400"/>
              </a:spcBef>
              <a:spcAft>
                <a:spcPts val="400"/>
              </a:spcAft>
              <a:buAutoNum type="arabicPeriod"/>
              <a:tabLst>
                <a:tab pos="312859" algn="l"/>
              </a:tabLst>
            </a:pPr>
            <a:r>
              <a:rPr sz="1467" b="1" dirty="0">
                <a:latin typeface="Arial"/>
                <a:cs typeface="Arial"/>
              </a:rPr>
              <a:t>Pilot</a:t>
            </a:r>
            <a:r>
              <a:rPr sz="1467" b="1" spc="-17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Grant</a:t>
            </a:r>
            <a:r>
              <a:rPr sz="1467" b="1" spc="-17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Programs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–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u="sng" spc="-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CO-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Pilot,</a:t>
            </a:r>
            <a:r>
              <a:rPr sz="1467" b="1" u="sng" spc="-13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lang="en-US" sz="1467" b="1" u="sng" spc="-13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CU-CSU,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CMH,</a:t>
            </a:r>
            <a:r>
              <a:rPr sz="1467" b="1" u="sng" spc="-1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CEHE,</a:t>
            </a:r>
            <a:r>
              <a:rPr sz="1467" b="1" u="sng" spc="-40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Translational</a:t>
            </a:r>
            <a:r>
              <a:rPr sz="1467" b="1" u="sng" spc="-3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spc="-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Methods</a:t>
            </a:r>
            <a:endParaRPr sz="1467" b="1" dirty="0">
              <a:latin typeface="Arial"/>
              <a:cs typeface="Arial"/>
            </a:endParaRPr>
          </a:p>
          <a:p>
            <a:pPr marL="312859" indent="-304392">
              <a:spcBef>
                <a:spcPts val="400"/>
              </a:spcBef>
              <a:spcAft>
                <a:spcPts val="400"/>
              </a:spcAft>
              <a:buAutoNum type="arabicPeriod"/>
              <a:tabLst>
                <a:tab pos="312859" algn="l"/>
              </a:tabLst>
            </a:pPr>
            <a:r>
              <a:rPr sz="1467" b="1" dirty="0">
                <a:latin typeface="Arial"/>
                <a:cs typeface="Arial"/>
              </a:rPr>
              <a:t>Trial</a:t>
            </a:r>
            <a:r>
              <a:rPr sz="1467" b="1" spc="-17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Innovation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Network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–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uses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CTSA</a:t>
            </a:r>
            <a:r>
              <a:rPr sz="1467" b="1" spc="-8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network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to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facilitate</a:t>
            </a:r>
            <a:r>
              <a:rPr sz="1467" b="1" u="sng" spc="-13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spc="-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multi-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center</a:t>
            </a:r>
            <a:r>
              <a:rPr sz="1467" b="1" u="sng" spc="-13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spc="-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trials</a:t>
            </a:r>
            <a:endParaRPr sz="1467" b="1" dirty="0">
              <a:latin typeface="Arial"/>
              <a:cs typeface="Arial"/>
            </a:endParaRPr>
          </a:p>
          <a:p>
            <a:pPr marL="312859" indent="-304392">
              <a:spcBef>
                <a:spcPts val="400"/>
              </a:spcBef>
              <a:spcAft>
                <a:spcPts val="400"/>
              </a:spcAft>
              <a:buAutoNum type="arabicPeriod"/>
              <a:tabLst>
                <a:tab pos="312859" algn="l"/>
              </a:tabLst>
            </a:pPr>
            <a:r>
              <a:rPr sz="1467" b="1" dirty="0">
                <a:latin typeface="Arial"/>
                <a:cs typeface="Arial"/>
              </a:rPr>
              <a:t>Innovation</a:t>
            </a:r>
            <a:r>
              <a:rPr sz="1467" b="1" spc="-2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and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Entrepreneurship</a:t>
            </a:r>
            <a:r>
              <a:rPr sz="1467" b="1" spc="-10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–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iCorp</a:t>
            </a:r>
            <a:r>
              <a:rPr sz="1467" b="1" spc="-10" dirty="0">
                <a:solidFill>
                  <a:srgbClr val="5B807B"/>
                </a:solidFill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customer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discovery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training,</a:t>
            </a:r>
            <a:r>
              <a:rPr sz="1467" b="1" spc="-17" dirty="0">
                <a:latin typeface="Arial"/>
                <a:cs typeface="Arial"/>
              </a:rPr>
              <a:t> </a:t>
            </a:r>
            <a:endParaRPr lang="en-US" sz="1467" b="1" spc="-17" dirty="0">
              <a:latin typeface="Arial"/>
              <a:cs typeface="Arial"/>
            </a:endParaRPr>
          </a:p>
          <a:p>
            <a:pPr marL="312859" indent="-304392">
              <a:spcBef>
                <a:spcPts val="400"/>
              </a:spcBef>
              <a:spcAft>
                <a:spcPts val="400"/>
              </a:spcAft>
              <a:buAutoNum type="arabicPeriod"/>
              <a:tabLst>
                <a:tab pos="312859" algn="l"/>
              </a:tabLst>
            </a:pPr>
            <a:r>
              <a:rPr sz="1467" b="1" dirty="0">
                <a:latin typeface="Arial"/>
                <a:cs typeface="Arial"/>
              </a:rPr>
              <a:t>Early</a:t>
            </a:r>
            <a:r>
              <a:rPr sz="1467" b="1" spc="-20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Life</a:t>
            </a:r>
            <a:r>
              <a:rPr sz="1467" b="1" spc="-10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Exposures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Program</a:t>
            </a:r>
            <a:r>
              <a:rPr sz="1467" b="1" spc="-10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(ELEP)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–</a:t>
            </a:r>
            <a:r>
              <a:rPr sz="1467" b="1" spc="-10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resources</a:t>
            </a:r>
            <a:r>
              <a:rPr sz="1467" b="1" spc="-13" dirty="0">
                <a:latin typeface="Arial"/>
                <a:cs typeface="Arial"/>
              </a:rPr>
              <a:t> </a:t>
            </a:r>
            <a:r>
              <a:rPr sz="1467" b="1" dirty="0">
                <a:latin typeface="Arial"/>
                <a:cs typeface="Arial"/>
              </a:rPr>
              <a:t>for</a:t>
            </a:r>
            <a:r>
              <a:rPr sz="1467" b="1" spc="-10" dirty="0"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research</a:t>
            </a:r>
            <a:r>
              <a:rPr sz="1467" b="1" u="sng" spc="-13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in</a:t>
            </a:r>
            <a:r>
              <a:rPr sz="1467" b="1" u="sng" spc="-10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PN</a:t>
            </a:r>
            <a:r>
              <a:rPr sz="1467" b="1" u="sng" spc="-3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 </a:t>
            </a:r>
            <a:r>
              <a:rPr sz="1467" b="1" u="sng" spc="-7" dirty="0">
                <a:solidFill>
                  <a:srgbClr val="5B807B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populations</a:t>
            </a:r>
            <a:endParaRPr lang="en-US" sz="1467" b="1" u="sng" spc="-7" dirty="0">
              <a:solidFill>
                <a:srgbClr val="5B807B"/>
              </a:solidFill>
              <a:uFill>
                <a:solidFill>
                  <a:srgbClr val="5B807B"/>
                </a:solidFill>
              </a:uFill>
              <a:latin typeface="Arial"/>
              <a:cs typeface="Arial"/>
            </a:endParaRPr>
          </a:p>
          <a:p>
            <a:pPr marL="312859" indent="-304392">
              <a:spcBef>
                <a:spcPts val="400"/>
              </a:spcBef>
              <a:spcAft>
                <a:spcPts val="400"/>
              </a:spcAft>
              <a:buAutoNum type="arabicPeriod"/>
              <a:tabLst>
                <a:tab pos="312859" algn="l"/>
              </a:tabLst>
            </a:pPr>
            <a:r>
              <a:rPr lang="en-US" sz="1467" b="1" u="sng" spc="-7" dirty="0">
                <a:solidFill>
                  <a:srgbClr val="FF0000"/>
                </a:solidFill>
                <a:uFill>
                  <a:solidFill>
                    <a:srgbClr val="5B807B"/>
                  </a:solidFill>
                </a:uFill>
                <a:latin typeface="Arial"/>
                <a:cs typeface="Arial"/>
              </a:rPr>
              <a:t>Pragmatic EHR Embedded Clinical Trials (PEET)</a:t>
            </a:r>
            <a:endParaRPr sz="1467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2767" y="684783"/>
            <a:ext cx="142240" cy="564896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368963" y="1542369"/>
            <a:ext cx="9736" cy="1383876"/>
          </a:xfrm>
          <a:custGeom>
            <a:avLst/>
            <a:gdLst/>
            <a:ahLst/>
            <a:cxnLst/>
            <a:rect l="l" t="t" r="r" b="b"/>
            <a:pathLst>
              <a:path w="14604" h="2075814">
                <a:moveTo>
                  <a:pt x="0" y="2075717"/>
                </a:moveTo>
                <a:lnTo>
                  <a:pt x="14288" y="0"/>
                </a:lnTo>
              </a:path>
            </a:pathLst>
          </a:custGeom>
          <a:ln w="285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</p:spTree>
    <p:extLst>
      <p:ext uri="{BB962C8B-B14F-4D97-AF65-F5344CB8AC3E}">
        <p14:creationId xmlns:p14="http://schemas.microsoft.com/office/powerpoint/2010/main" val="163326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3567" y="621792"/>
            <a:ext cx="142240" cy="5648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20198" y="1469344"/>
            <a:ext cx="0" cy="1383876"/>
          </a:xfrm>
          <a:custGeom>
            <a:avLst/>
            <a:gdLst/>
            <a:ahLst/>
            <a:cxnLst/>
            <a:rect l="l" t="t" r="r" b="b"/>
            <a:pathLst>
              <a:path h="2075814">
                <a:moveTo>
                  <a:pt x="0" y="2075716"/>
                </a:moveTo>
                <a:lnTo>
                  <a:pt x="0" y="0"/>
                </a:lnTo>
              </a:path>
            </a:pathLst>
          </a:custGeom>
          <a:ln w="2857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grpSp>
        <p:nvGrpSpPr>
          <p:cNvPr id="4" name="object 4"/>
          <p:cNvGrpSpPr/>
          <p:nvPr/>
        </p:nvGrpSpPr>
        <p:grpSpPr>
          <a:xfrm>
            <a:off x="3553037" y="533401"/>
            <a:ext cx="8994558" cy="5537192"/>
            <a:chOff x="5446231" y="1777512"/>
            <a:chExt cx="12577445" cy="7214234"/>
          </a:xfrm>
        </p:grpSpPr>
        <p:sp>
          <p:nvSpPr>
            <p:cNvPr id="5" name="object 5"/>
            <p:cNvSpPr/>
            <p:nvPr/>
          </p:nvSpPr>
          <p:spPr>
            <a:xfrm>
              <a:off x="6652938" y="1811531"/>
              <a:ext cx="10166350" cy="6817995"/>
            </a:xfrm>
            <a:custGeom>
              <a:avLst/>
              <a:gdLst/>
              <a:ahLst/>
              <a:cxnLst/>
              <a:rect l="l" t="t" r="r" b="b"/>
              <a:pathLst>
                <a:path w="10166350" h="6817995">
                  <a:moveTo>
                    <a:pt x="9807760" y="0"/>
                  </a:moveTo>
                  <a:lnTo>
                    <a:pt x="356209" y="0"/>
                  </a:lnTo>
                  <a:lnTo>
                    <a:pt x="308002" y="3263"/>
                  </a:lnTo>
                  <a:lnTo>
                    <a:pt x="261727" y="12766"/>
                  </a:lnTo>
                  <a:lnTo>
                    <a:pt x="217815" y="28078"/>
                  </a:lnTo>
                  <a:lnTo>
                    <a:pt x="176696" y="48769"/>
                  </a:lnTo>
                  <a:lnTo>
                    <a:pt x="138801" y="74407"/>
                  </a:lnTo>
                  <a:lnTo>
                    <a:pt x="104561" y="104561"/>
                  </a:lnTo>
                  <a:lnTo>
                    <a:pt x="74407" y="138801"/>
                  </a:lnTo>
                  <a:lnTo>
                    <a:pt x="48769" y="176696"/>
                  </a:lnTo>
                  <a:lnTo>
                    <a:pt x="28078" y="217815"/>
                  </a:lnTo>
                  <a:lnTo>
                    <a:pt x="12766" y="261727"/>
                  </a:lnTo>
                  <a:lnTo>
                    <a:pt x="3263" y="308002"/>
                  </a:lnTo>
                  <a:lnTo>
                    <a:pt x="0" y="356209"/>
                  </a:lnTo>
                  <a:lnTo>
                    <a:pt x="0" y="6818001"/>
                  </a:lnTo>
                  <a:lnTo>
                    <a:pt x="10165963" y="6818001"/>
                  </a:lnTo>
                  <a:lnTo>
                    <a:pt x="10165963" y="6371738"/>
                  </a:lnTo>
                  <a:lnTo>
                    <a:pt x="310183" y="6371738"/>
                  </a:lnTo>
                  <a:lnTo>
                    <a:pt x="310183" y="402235"/>
                  </a:lnTo>
                  <a:lnTo>
                    <a:pt x="10165963" y="402235"/>
                  </a:lnTo>
                  <a:lnTo>
                    <a:pt x="10165963" y="356209"/>
                  </a:lnTo>
                  <a:lnTo>
                    <a:pt x="10162242" y="308002"/>
                  </a:lnTo>
                  <a:lnTo>
                    <a:pt x="10152356" y="261727"/>
                  </a:lnTo>
                  <a:lnTo>
                    <a:pt x="10136731" y="217815"/>
                  </a:lnTo>
                  <a:lnTo>
                    <a:pt x="10115790" y="176696"/>
                  </a:lnTo>
                  <a:lnTo>
                    <a:pt x="10089957" y="138801"/>
                  </a:lnTo>
                  <a:lnTo>
                    <a:pt x="10059656" y="104561"/>
                  </a:lnTo>
                  <a:lnTo>
                    <a:pt x="10025311" y="74407"/>
                  </a:lnTo>
                  <a:lnTo>
                    <a:pt x="9987346" y="48769"/>
                  </a:lnTo>
                  <a:lnTo>
                    <a:pt x="9946184" y="28078"/>
                  </a:lnTo>
                  <a:lnTo>
                    <a:pt x="9902250" y="12766"/>
                  </a:lnTo>
                  <a:lnTo>
                    <a:pt x="9855967" y="3263"/>
                  </a:lnTo>
                  <a:lnTo>
                    <a:pt x="9807760" y="0"/>
                  </a:lnTo>
                  <a:close/>
                </a:path>
                <a:path w="10166350" h="6817995">
                  <a:moveTo>
                    <a:pt x="10165963" y="402235"/>
                  </a:moveTo>
                  <a:lnTo>
                    <a:pt x="9851778" y="402235"/>
                  </a:lnTo>
                  <a:lnTo>
                    <a:pt x="9851778" y="6371738"/>
                  </a:lnTo>
                  <a:lnTo>
                    <a:pt x="10165963" y="6371738"/>
                  </a:lnTo>
                  <a:lnTo>
                    <a:pt x="10165963" y="4022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6" name="object 6"/>
            <p:cNvSpPr/>
            <p:nvPr/>
          </p:nvSpPr>
          <p:spPr>
            <a:xfrm>
              <a:off x="5446231" y="1777512"/>
              <a:ext cx="12577445" cy="7158355"/>
            </a:xfrm>
            <a:custGeom>
              <a:avLst/>
              <a:gdLst/>
              <a:ahLst/>
              <a:cxnLst/>
              <a:rect l="l" t="t" r="r" b="b"/>
              <a:pathLst>
                <a:path w="12577444" h="7158355">
                  <a:moveTo>
                    <a:pt x="11022468" y="0"/>
                  </a:moveTo>
                  <a:lnTo>
                    <a:pt x="1552911" y="0"/>
                  </a:lnTo>
                  <a:lnTo>
                    <a:pt x="1505157" y="2994"/>
                  </a:lnTo>
                  <a:lnTo>
                    <a:pt x="1459119" y="11739"/>
                  </a:lnTo>
                  <a:lnTo>
                    <a:pt x="1415163" y="25872"/>
                  </a:lnTo>
                  <a:lnTo>
                    <a:pt x="1373656" y="45033"/>
                  </a:lnTo>
                  <a:lnTo>
                    <a:pt x="1334963" y="68861"/>
                  </a:lnTo>
                  <a:lnTo>
                    <a:pt x="1299451" y="96996"/>
                  </a:lnTo>
                  <a:lnTo>
                    <a:pt x="1267486" y="129076"/>
                  </a:lnTo>
                  <a:lnTo>
                    <a:pt x="1239434" y="164742"/>
                  </a:lnTo>
                  <a:lnTo>
                    <a:pt x="1215662" y="203632"/>
                  </a:lnTo>
                  <a:lnTo>
                    <a:pt x="1196534" y="245386"/>
                  </a:lnTo>
                  <a:lnTo>
                    <a:pt x="1182419" y="289643"/>
                  </a:lnTo>
                  <a:lnTo>
                    <a:pt x="1173681" y="336043"/>
                  </a:lnTo>
                  <a:lnTo>
                    <a:pt x="1170687" y="384224"/>
                  </a:lnTo>
                  <a:lnTo>
                    <a:pt x="1170687" y="6854022"/>
                  </a:lnTo>
                  <a:lnTo>
                    <a:pt x="0" y="6854022"/>
                  </a:lnTo>
                  <a:lnTo>
                    <a:pt x="0" y="7008112"/>
                  </a:lnTo>
                  <a:lnTo>
                    <a:pt x="7732" y="7055996"/>
                  </a:lnTo>
                  <a:lnTo>
                    <a:pt x="29200" y="7097252"/>
                  </a:lnTo>
                  <a:lnTo>
                    <a:pt x="61811" y="7129575"/>
                  </a:lnTo>
                  <a:lnTo>
                    <a:pt x="102971" y="7150659"/>
                  </a:lnTo>
                  <a:lnTo>
                    <a:pt x="150087" y="7158200"/>
                  </a:lnTo>
                  <a:lnTo>
                    <a:pt x="12427291" y="7158200"/>
                  </a:lnTo>
                  <a:lnTo>
                    <a:pt x="12475175" y="7150467"/>
                  </a:lnTo>
                  <a:lnTo>
                    <a:pt x="12516431" y="7128998"/>
                  </a:lnTo>
                  <a:lnTo>
                    <a:pt x="12548755" y="7096387"/>
                  </a:lnTo>
                  <a:lnTo>
                    <a:pt x="12569839" y="7055227"/>
                  </a:lnTo>
                  <a:lnTo>
                    <a:pt x="12577380" y="7008112"/>
                  </a:lnTo>
                  <a:lnTo>
                    <a:pt x="12577380" y="7004109"/>
                  </a:lnTo>
                  <a:lnTo>
                    <a:pt x="5605289" y="7004109"/>
                  </a:lnTo>
                  <a:lnTo>
                    <a:pt x="5557405" y="6996377"/>
                  </a:lnTo>
                  <a:lnTo>
                    <a:pt x="5516149" y="6974908"/>
                  </a:lnTo>
                  <a:lnTo>
                    <a:pt x="5483826" y="6942297"/>
                  </a:lnTo>
                  <a:lnTo>
                    <a:pt x="5462741" y="6901137"/>
                  </a:lnTo>
                  <a:lnTo>
                    <a:pt x="5455201" y="6854022"/>
                  </a:lnTo>
                  <a:lnTo>
                    <a:pt x="5455201" y="6852020"/>
                  </a:lnTo>
                  <a:lnTo>
                    <a:pt x="1206708" y="6852020"/>
                  </a:lnTo>
                  <a:lnTo>
                    <a:pt x="1206708" y="390229"/>
                  </a:lnTo>
                  <a:lnTo>
                    <a:pt x="1209971" y="342022"/>
                  </a:lnTo>
                  <a:lnTo>
                    <a:pt x="1219475" y="295747"/>
                  </a:lnTo>
                  <a:lnTo>
                    <a:pt x="1234787" y="251834"/>
                  </a:lnTo>
                  <a:lnTo>
                    <a:pt x="1255477" y="210715"/>
                  </a:lnTo>
                  <a:lnTo>
                    <a:pt x="1281115" y="172820"/>
                  </a:lnTo>
                  <a:lnTo>
                    <a:pt x="1311269" y="138580"/>
                  </a:lnTo>
                  <a:lnTo>
                    <a:pt x="1345509" y="108426"/>
                  </a:lnTo>
                  <a:lnTo>
                    <a:pt x="1383404" y="82788"/>
                  </a:lnTo>
                  <a:lnTo>
                    <a:pt x="1424523" y="62098"/>
                  </a:lnTo>
                  <a:lnTo>
                    <a:pt x="1468435" y="46786"/>
                  </a:lnTo>
                  <a:lnTo>
                    <a:pt x="1514710" y="37282"/>
                  </a:lnTo>
                  <a:lnTo>
                    <a:pt x="1562916" y="34019"/>
                  </a:lnTo>
                  <a:lnTo>
                    <a:pt x="11179062" y="34019"/>
                  </a:lnTo>
                  <a:lnTo>
                    <a:pt x="11161307" y="25872"/>
                  </a:lnTo>
                  <a:lnTo>
                    <a:pt x="11117050" y="11739"/>
                  </a:lnTo>
                  <a:lnTo>
                    <a:pt x="11070650" y="2994"/>
                  </a:lnTo>
                  <a:lnTo>
                    <a:pt x="11022468" y="0"/>
                  </a:lnTo>
                  <a:close/>
                </a:path>
                <a:path w="12577444" h="7158355">
                  <a:moveTo>
                    <a:pt x="11179062" y="34019"/>
                  </a:moveTo>
                  <a:lnTo>
                    <a:pt x="11014467" y="34019"/>
                  </a:lnTo>
                  <a:lnTo>
                    <a:pt x="11062673" y="37282"/>
                  </a:lnTo>
                  <a:lnTo>
                    <a:pt x="11108948" y="46786"/>
                  </a:lnTo>
                  <a:lnTo>
                    <a:pt x="11152860" y="62098"/>
                  </a:lnTo>
                  <a:lnTo>
                    <a:pt x="11193979" y="82788"/>
                  </a:lnTo>
                  <a:lnTo>
                    <a:pt x="11231874" y="108426"/>
                  </a:lnTo>
                  <a:lnTo>
                    <a:pt x="11266114" y="138580"/>
                  </a:lnTo>
                  <a:lnTo>
                    <a:pt x="11296269" y="172820"/>
                  </a:lnTo>
                  <a:lnTo>
                    <a:pt x="11321907" y="210715"/>
                  </a:lnTo>
                  <a:lnTo>
                    <a:pt x="11342597" y="251834"/>
                  </a:lnTo>
                  <a:lnTo>
                    <a:pt x="11357910" y="295747"/>
                  </a:lnTo>
                  <a:lnTo>
                    <a:pt x="11367413" y="342022"/>
                  </a:lnTo>
                  <a:lnTo>
                    <a:pt x="11370677" y="390229"/>
                  </a:lnTo>
                  <a:lnTo>
                    <a:pt x="11370677" y="6852020"/>
                  </a:lnTo>
                  <a:lnTo>
                    <a:pt x="7122179" y="6852020"/>
                  </a:lnTo>
                  <a:lnTo>
                    <a:pt x="7122179" y="6854022"/>
                  </a:lnTo>
                  <a:lnTo>
                    <a:pt x="7114446" y="6901906"/>
                  </a:lnTo>
                  <a:lnTo>
                    <a:pt x="7092978" y="6943162"/>
                  </a:lnTo>
                  <a:lnTo>
                    <a:pt x="7060367" y="6975484"/>
                  </a:lnTo>
                  <a:lnTo>
                    <a:pt x="7019207" y="6996569"/>
                  </a:lnTo>
                  <a:lnTo>
                    <a:pt x="6972091" y="7004109"/>
                  </a:lnTo>
                  <a:lnTo>
                    <a:pt x="12577380" y="7004109"/>
                  </a:lnTo>
                  <a:lnTo>
                    <a:pt x="12577380" y="6854022"/>
                  </a:lnTo>
                  <a:lnTo>
                    <a:pt x="11406694" y="6854022"/>
                  </a:lnTo>
                  <a:lnTo>
                    <a:pt x="11406694" y="384224"/>
                  </a:lnTo>
                  <a:lnTo>
                    <a:pt x="11403699" y="336043"/>
                  </a:lnTo>
                  <a:lnTo>
                    <a:pt x="11394955" y="289643"/>
                  </a:lnTo>
                  <a:lnTo>
                    <a:pt x="11380822" y="245386"/>
                  </a:lnTo>
                  <a:lnTo>
                    <a:pt x="11361661" y="203632"/>
                  </a:lnTo>
                  <a:lnTo>
                    <a:pt x="11337833" y="164742"/>
                  </a:lnTo>
                  <a:lnTo>
                    <a:pt x="11309698" y="129076"/>
                  </a:lnTo>
                  <a:lnTo>
                    <a:pt x="11277618" y="96996"/>
                  </a:lnTo>
                  <a:lnTo>
                    <a:pt x="11241952" y="68861"/>
                  </a:lnTo>
                  <a:lnTo>
                    <a:pt x="11203062" y="45033"/>
                  </a:lnTo>
                  <a:lnTo>
                    <a:pt x="11179062" y="34019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7" name="object 7"/>
            <p:cNvSpPr/>
            <p:nvPr/>
          </p:nvSpPr>
          <p:spPr>
            <a:xfrm>
              <a:off x="5704383" y="8631541"/>
              <a:ext cx="12061190" cy="360680"/>
            </a:xfrm>
            <a:custGeom>
              <a:avLst/>
              <a:gdLst/>
              <a:ahLst/>
              <a:cxnLst/>
              <a:rect l="l" t="t" r="r" b="b"/>
              <a:pathLst>
                <a:path w="12061190" h="360679">
                  <a:moveTo>
                    <a:pt x="6864020" y="0"/>
                  </a:moveTo>
                  <a:lnTo>
                    <a:pt x="5195049" y="0"/>
                  </a:lnTo>
                  <a:lnTo>
                    <a:pt x="5195049" y="2006"/>
                  </a:lnTo>
                  <a:lnTo>
                    <a:pt x="5202796" y="49110"/>
                  </a:lnTo>
                  <a:lnTo>
                    <a:pt x="5224373" y="90271"/>
                  </a:lnTo>
                  <a:lnTo>
                    <a:pt x="5257292" y="122885"/>
                  </a:lnTo>
                  <a:lnTo>
                    <a:pt x="5299037" y="144360"/>
                  </a:lnTo>
                  <a:lnTo>
                    <a:pt x="5347132" y="152082"/>
                  </a:lnTo>
                  <a:lnTo>
                    <a:pt x="6713931" y="152082"/>
                  </a:lnTo>
                  <a:lnTo>
                    <a:pt x="6761823" y="144360"/>
                  </a:lnTo>
                  <a:lnTo>
                    <a:pt x="6803072" y="122885"/>
                  </a:lnTo>
                  <a:lnTo>
                    <a:pt x="6835394" y="90271"/>
                  </a:lnTo>
                  <a:lnTo>
                    <a:pt x="6856476" y="49110"/>
                  </a:lnTo>
                  <a:lnTo>
                    <a:pt x="6864020" y="2006"/>
                  </a:lnTo>
                  <a:lnTo>
                    <a:pt x="6864020" y="0"/>
                  </a:lnTo>
                  <a:close/>
                </a:path>
                <a:path w="12061190" h="360679">
                  <a:moveTo>
                    <a:pt x="12061076" y="304177"/>
                  </a:moveTo>
                  <a:lnTo>
                    <a:pt x="0" y="304177"/>
                  </a:lnTo>
                  <a:lnTo>
                    <a:pt x="4521" y="326440"/>
                  </a:lnTo>
                  <a:lnTo>
                    <a:pt x="16751" y="344195"/>
                  </a:lnTo>
                  <a:lnTo>
                    <a:pt x="34607" y="355955"/>
                  </a:lnTo>
                  <a:lnTo>
                    <a:pt x="56032" y="360210"/>
                  </a:lnTo>
                  <a:lnTo>
                    <a:pt x="12005043" y="360210"/>
                  </a:lnTo>
                  <a:lnTo>
                    <a:pt x="12027294" y="355676"/>
                  </a:lnTo>
                  <a:lnTo>
                    <a:pt x="12045061" y="343446"/>
                  </a:lnTo>
                  <a:lnTo>
                    <a:pt x="12056821" y="325589"/>
                  </a:lnTo>
                  <a:lnTo>
                    <a:pt x="12061076" y="304177"/>
                  </a:lnTo>
                  <a:close/>
                </a:path>
              </a:pathLst>
            </a:custGeom>
            <a:solidFill>
              <a:srgbClr val="727171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63120" y="2204016"/>
              <a:ext cx="9541596" cy="5981255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33491" y="388451"/>
            <a:ext cx="11125019" cy="782778"/>
          </a:xfrm>
          <a:prstGeom prst="rect">
            <a:avLst/>
          </a:prstGeom>
        </p:spPr>
        <p:txBody>
          <a:bodyPr vert="horz" wrap="square" lIns="0" tIns="104648" rIns="0" bIns="0" rtlCol="0" anchor="ctr">
            <a:spAutoFit/>
          </a:bodyPr>
          <a:lstStyle/>
          <a:p>
            <a:pPr marL="308625">
              <a:lnSpc>
                <a:spcPct val="100000"/>
              </a:lnSpc>
              <a:spcBef>
                <a:spcPts val="67"/>
              </a:spcBef>
            </a:pPr>
            <a:r>
              <a:rPr b="1" spc="-7" dirty="0">
                <a:solidFill>
                  <a:srgbClr val="0000CC"/>
                </a:solidFill>
              </a:rPr>
              <a:t>Website</a:t>
            </a:r>
            <a:endParaRPr b="1" dirty="0">
              <a:solidFill>
                <a:srgbClr val="0000CC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42230" y="4335575"/>
            <a:ext cx="1507490" cy="0"/>
          </a:xfrm>
          <a:custGeom>
            <a:avLst/>
            <a:gdLst/>
            <a:ahLst/>
            <a:cxnLst/>
            <a:rect l="l" t="t" r="r" b="b"/>
            <a:pathLst>
              <a:path w="2261235">
                <a:moveTo>
                  <a:pt x="0" y="0"/>
                </a:moveTo>
                <a:lnTo>
                  <a:pt x="2261045" y="1"/>
                </a:lnTo>
              </a:path>
            </a:pathLst>
          </a:custGeom>
          <a:ln w="104775">
            <a:solidFill>
              <a:srgbClr val="CFB87C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08EFE9-C08F-4074-A32E-FAC5601D254A}"/>
              </a:ext>
            </a:extLst>
          </p:cNvPr>
          <p:cNvSpPr/>
          <p:nvPr/>
        </p:nvSpPr>
        <p:spPr>
          <a:xfrm>
            <a:off x="495807" y="1453885"/>
            <a:ext cx="3692036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</a:rPr>
              <a:t>cctsi.cuanschutz.edu</a:t>
            </a:r>
          </a:p>
          <a:p>
            <a:br>
              <a:rPr lang="en-US" sz="3200" b="1" dirty="0">
                <a:solidFill>
                  <a:srgbClr val="0000CC"/>
                </a:solidFill>
              </a:rPr>
            </a:br>
            <a:r>
              <a:rPr lang="en-US" sz="3200" b="1" dirty="0">
                <a:solidFill>
                  <a:srgbClr val="0000CC"/>
                </a:solidFill>
              </a:rPr>
              <a:t>Become a Member!</a:t>
            </a:r>
          </a:p>
          <a:p>
            <a:endParaRPr lang="en-US" sz="32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template [Read-Only]" id="{D15E25F3-D667-412A-AB20-813EA54747D7}" vid="{0C1ABAB7-8AA6-4804-8D98-54434DB1D2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 template slide</Template>
  <TotalTime>5611</TotalTime>
  <Words>671</Words>
  <Application>Microsoft Office PowerPoint</Application>
  <PresentationFormat>Widescreen</PresentationFormat>
  <Paragraphs>100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Helvetica World</vt:lpstr>
      <vt:lpstr>Theme7</vt:lpstr>
      <vt:lpstr>14th CU-CSU Summit  2026</vt:lpstr>
      <vt:lpstr>CCTSI is part of the national CTSA Consortium</vt:lpstr>
      <vt:lpstr>Colorado Clinical &amp;Translational Sciences Institute</vt:lpstr>
      <vt:lpstr>PowerPoint Presentation</vt:lpstr>
      <vt:lpstr>CCTSI Vision</vt:lpstr>
      <vt:lpstr>PowerPoint Presentation</vt:lpstr>
      <vt:lpstr>CCTSI 4.0 Mission</vt:lpstr>
      <vt:lpstr>CCTSI Programs &amp; Resources</vt:lpstr>
      <vt:lpstr>Website</vt:lpstr>
      <vt:lpstr>Contact Us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Meyer, Wendy</dc:creator>
  <cp:lastModifiedBy>Sokol, Ron</cp:lastModifiedBy>
  <cp:revision>103</cp:revision>
  <dcterms:created xsi:type="dcterms:W3CDTF">2019-11-07T22:52:32Z</dcterms:created>
  <dcterms:modified xsi:type="dcterms:W3CDTF">2026-08-12T15:58:06Z</dcterms:modified>
</cp:coreProperties>
</file>