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316" r:id="rId3"/>
    <p:sldId id="313" r:id="rId4"/>
    <p:sldId id="257" r:id="rId5"/>
    <p:sldId id="317" r:id="rId6"/>
    <p:sldId id="271" r:id="rId7"/>
    <p:sldId id="278" r:id="rId8"/>
    <p:sldId id="286" r:id="rId9"/>
    <p:sldId id="275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900"/>
    <a:srgbClr val="005493"/>
    <a:srgbClr val="034A81"/>
    <a:srgbClr val="073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36"/>
    <p:restoredTop sz="96327"/>
  </p:normalViewPr>
  <p:slideViewPr>
    <p:cSldViewPr snapToGrid="0">
      <p:cViewPr varScale="1">
        <p:scale>
          <a:sx n="114" d="100"/>
          <a:sy n="114" d="100"/>
        </p:scale>
        <p:origin x="200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C134D8-7617-4111-AC7A-42086BA4B8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4D2287C-2D59-4320-9F9A-9ABEC4B22D36}">
      <dgm:prSet/>
      <dgm:spPr/>
      <dgm:t>
        <a:bodyPr/>
        <a:lstStyle/>
        <a:p>
          <a:r>
            <a:rPr lang="en-US" dirty="0"/>
            <a:t>Fatigue</a:t>
          </a:r>
        </a:p>
      </dgm:t>
    </dgm:pt>
    <dgm:pt modelId="{C18C475C-EBB4-4D91-83B0-1F5F66FB84C4}" type="parTrans" cxnId="{97A429A3-BA25-4C82-B6BA-1FD590CCDC7B}">
      <dgm:prSet/>
      <dgm:spPr/>
      <dgm:t>
        <a:bodyPr/>
        <a:lstStyle/>
        <a:p>
          <a:endParaRPr lang="en-US"/>
        </a:p>
      </dgm:t>
    </dgm:pt>
    <dgm:pt modelId="{25AB5807-721F-42DC-B18B-4127BF6F003F}" type="sibTrans" cxnId="{97A429A3-BA25-4C82-B6BA-1FD590CCDC7B}">
      <dgm:prSet/>
      <dgm:spPr/>
      <dgm:t>
        <a:bodyPr/>
        <a:lstStyle/>
        <a:p>
          <a:endParaRPr lang="en-US"/>
        </a:p>
      </dgm:t>
    </dgm:pt>
    <dgm:pt modelId="{44E813C6-21C9-4330-92DF-E131075815EA}">
      <dgm:prSet/>
      <dgm:spPr/>
      <dgm:t>
        <a:bodyPr/>
        <a:lstStyle/>
        <a:p>
          <a:r>
            <a:rPr lang="en-US"/>
            <a:t>Post-exertional malaise</a:t>
          </a:r>
        </a:p>
      </dgm:t>
    </dgm:pt>
    <dgm:pt modelId="{28137C4F-E918-44AB-A3AC-16D66D7AF244}" type="parTrans" cxnId="{2EE36A46-75BF-4C16-8941-22D0FEF742C0}">
      <dgm:prSet/>
      <dgm:spPr/>
      <dgm:t>
        <a:bodyPr/>
        <a:lstStyle/>
        <a:p>
          <a:endParaRPr lang="en-US"/>
        </a:p>
      </dgm:t>
    </dgm:pt>
    <dgm:pt modelId="{8FAB56D5-71CC-42F4-828B-687BBABBECAF}" type="sibTrans" cxnId="{2EE36A46-75BF-4C16-8941-22D0FEF742C0}">
      <dgm:prSet/>
      <dgm:spPr/>
      <dgm:t>
        <a:bodyPr/>
        <a:lstStyle/>
        <a:p>
          <a:endParaRPr lang="en-US"/>
        </a:p>
      </dgm:t>
    </dgm:pt>
    <dgm:pt modelId="{C1DF9E81-198C-426D-A52A-395331AAAD96}">
      <dgm:prSet/>
      <dgm:spPr/>
      <dgm:t>
        <a:bodyPr/>
        <a:lstStyle/>
        <a:p>
          <a:r>
            <a:rPr lang="en-US"/>
            <a:t>Brain fog</a:t>
          </a:r>
        </a:p>
      </dgm:t>
    </dgm:pt>
    <dgm:pt modelId="{873F3140-1BCB-4110-9481-207B1D8A81B5}" type="parTrans" cxnId="{DBCAEB8C-93D9-4DCA-97E4-0A8CBCE0DA31}">
      <dgm:prSet/>
      <dgm:spPr/>
      <dgm:t>
        <a:bodyPr/>
        <a:lstStyle/>
        <a:p>
          <a:endParaRPr lang="en-US"/>
        </a:p>
      </dgm:t>
    </dgm:pt>
    <dgm:pt modelId="{C0D8ABE5-D120-4BC7-AF69-D1953485BAFA}" type="sibTrans" cxnId="{DBCAEB8C-93D9-4DCA-97E4-0A8CBCE0DA31}">
      <dgm:prSet/>
      <dgm:spPr/>
      <dgm:t>
        <a:bodyPr/>
        <a:lstStyle/>
        <a:p>
          <a:endParaRPr lang="en-US"/>
        </a:p>
      </dgm:t>
    </dgm:pt>
    <dgm:pt modelId="{5D862A1D-0BC8-4491-82AA-B990BE613EDE}">
      <dgm:prSet/>
      <dgm:spPr/>
      <dgm:t>
        <a:bodyPr/>
        <a:lstStyle/>
        <a:p>
          <a:r>
            <a:rPr lang="en-US" dirty="0"/>
            <a:t>Sensorimotor symptoms</a:t>
          </a:r>
        </a:p>
      </dgm:t>
    </dgm:pt>
    <dgm:pt modelId="{58FE0836-AFA8-459E-8050-1872C574FB4D}" type="parTrans" cxnId="{849C8F11-7CCF-4426-B333-A8C0D92D92D1}">
      <dgm:prSet/>
      <dgm:spPr/>
      <dgm:t>
        <a:bodyPr/>
        <a:lstStyle/>
        <a:p>
          <a:endParaRPr lang="en-US"/>
        </a:p>
      </dgm:t>
    </dgm:pt>
    <dgm:pt modelId="{3F6B7019-1B10-444D-B07D-B549CA5388F5}" type="sibTrans" cxnId="{849C8F11-7CCF-4426-B333-A8C0D92D92D1}">
      <dgm:prSet/>
      <dgm:spPr/>
      <dgm:t>
        <a:bodyPr/>
        <a:lstStyle/>
        <a:p>
          <a:endParaRPr lang="en-US"/>
        </a:p>
      </dgm:t>
    </dgm:pt>
    <dgm:pt modelId="{E2B085E4-7B91-44A4-ACE0-97028B853A8F}">
      <dgm:prSet/>
      <dgm:spPr/>
      <dgm:t>
        <a:bodyPr/>
        <a:lstStyle/>
        <a:p>
          <a:r>
            <a:rPr lang="en-US"/>
            <a:t>Headaches</a:t>
          </a:r>
        </a:p>
      </dgm:t>
    </dgm:pt>
    <dgm:pt modelId="{98031E2E-D3F6-49E7-9418-D41462C7D616}" type="parTrans" cxnId="{46617834-493B-4B79-8A1B-3C50648385E6}">
      <dgm:prSet/>
      <dgm:spPr/>
      <dgm:t>
        <a:bodyPr/>
        <a:lstStyle/>
        <a:p>
          <a:endParaRPr lang="en-US"/>
        </a:p>
      </dgm:t>
    </dgm:pt>
    <dgm:pt modelId="{FD6660B6-A7FF-48F0-BA89-10CC4C04DF42}" type="sibTrans" cxnId="{46617834-493B-4B79-8A1B-3C50648385E6}">
      <dgm:prSet/>
      <dgm:spPr/>
      <dgm:t>
        <a:bodyPr/>
        <a:lstStyle/>
        <a:p>
          <a:endParaRPr lang="en-US"/>
        </a:p>
      </dgm:t>
    </dgm:pt>
    <dgm:pt modelId="{57D67A53-0C0B-47E2-9803-6C27DEFAC3A4}">
      <dgm:prSet/>
      <dgm:spPr/>
      <dgm:t>
        <a:bodyPr/>
        <a:lstStyle/>
        <a:p>
          <a:r>
            <a:rPr lang="en-US"/>
            <a:t>Memory problems</a:t>
          </a:r>
        </a:p>
      </dgm:t>
    </dgm:pt>
    <dgm:pt modelId="{1F45F62E-E614-4FEF-8B97-7DD0C1681FD1}" type="parTrans" cxnId="{CE0C680B-5A9D-4E6B-91B4-89C52FDF8B14}">
      <dgm:prSet/>
      <dgm:spPr/>
      <dgm:t>
        <a:bodyPr/>
        <a:lstStyle/>
        <a:p>
          <a:endParaRPr lang="en-US"/>
        </a:p>
      </dgm:t>
    </dgm:pt>
    <dgm:pt modelId="{72EC0F91-E084-496E-A8F3-77AE42057E11}" type="sibTrans" cxnId="{CE0C680B-5A9D-4E6B-91B4-89C52FDF8B14}">
      <dgm:prSet/>
      <dgm:spPr/>
      <dgm:t>
        <a:bodyPr/>
        <a:lstStyle/>
        <a:p>
          <a:endParaRPr lang="en-US"/>
        </a:p>
      </dgm:t>
    </dgm:pt>
    <dgm:pt modelId="{CF9A484B-9C4D-478C-AFCE-78953F4B0C8C}">
      <dgm:prSet/>
      <dgm:spPr/>
      <dgm:t>
        <a:bodyPr/>
        <a:lstStyle/>
        <a:p>
          <a:r>
            <a:rPr lang="en-US"/>
            <a:t>Insomnia</a:t>
          </a:r>
        </a:p>
      </dgm:t>
    </dgm:pt>
    <dgm:pt modelId="{9A65982D-4E4E-481F-AA4A-6FA8A2A14CC2}" type="parTrans" cxnId="{4B528541-106C-4A08-B485-66E47FC82DCE}">
      <dgm:prSet/>
      <dgm:spPr/>
      <dgm:t>
        <a:bodyPr/>
        <a:lstStyle/>
        <a:p>
          <a:endParaRPr lang="en-US"/>
        </a:p>
      </dgm:t>
    </dgm:pt>
    <dgm:pt modelId="{46A7F9A9-877C-4635-A3AF-27F5C1E30E8B}" type="sibTrans" cxnId="{4B528541-106C-4A08-B485-66E47FC82DCE}">
      <dgm:prSet/>
      <dgm:spPr/>
      <dgm:t>
        <a:bodyPr/>
        <a:lstStyle/>
        <a:p>
          <a:endParaRPr lang="en-US"/>
        </a:p>
      </dgm:t>
    </dgm:pt>
    <dgm:pt modelId="{4C955E99-7140-7147-A48F-178766208B48}" type="pres">
      <dgm:prSet presAssocID="{93C134D8-7617-4111-AC7A-42086BA4B880}" presName="linear" presStyleCnt="0">
        <dgm:presLayoutVars>
          <dgm:animLvl val="lvl"/>
          <dgm:resizeHandles val="exact"/>
        </dgm:presLayoutVars>
      </dgm:prSet>
      <dgm:spPr/>
    </dgm:pt>
    <dgm:pt modelId="{6E9EB9D9-7E08-B242-8E89-75F90418A45C}" type="pres">
      <dgm:prSet presAssocID="{84D2287C-2D59-4320-9F9A-9ABEC4B22D3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B276F7F-733A-1346-A149-0CF18EA716EE}" type="pres">
      <dgm:prSet presAssocID="{25AB5807-721F-42DC-B18B-4127BF6F003F}" presName="spacer" presStyleCnt="0"/>
      <dgm:spPr/>
    </dgm:pt>
    <dgm:pt modelId="{4096B768-1331-A344-80A6-4E924EF12F96}" type="pres">
      <dgm:prSet presAssocID="{44E813C6-21C9-4330-92DF-E131075815E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10125D1-4B61-2346-AF38-D9FED1228E2D}" type="pres">
      <dgm:prSet presAssocID="{8FAB56D5-71CC-42F4-828B-687BBABBECAF}" presName="spacer" presStyleCnt="0"/>
      <dgm:spPr/>
    </dgm:pt>
    <dgm:pt modelId="{4AC07F26-02DD-3241-8CE7-B398A74CF517}" type="pres">
      <dgm:prSet presAssocID="{C1DF9E81-198C-426D-A52A-395331AAAD9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C04B0F3-331D-2548-89D7-681313054A77}" type="pres">
      <dgm:prSet presAssocID="{C0D8ABE5-D120-4BC7-AF69-D1953485BAFA}" presName="spacer" presStyleCnt="0"/>
      <dgm:spPr/>
    </dgm:pt>
    <dgm:pt modelId="{0D188F2E-3F43-8944-AB35-025B06F3F4A4}" type="pres">
      <dgm:prSet presAssocID="{5D862A1D-0BC8-4491-82AA-B990BE613ED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8860115-3B7B-344B-909C-7EA3C5DACBB3}" type="pres">
      <dgm:prSet presAssocID="{3F6B7019-1B10-444D-B07D-B549CA5388F5}" presName="spacer" presStyleCnt="0"/>
      <dgm:spPr/>
    </dgm:pt>
    <dgm:pt modelId="{9727D8B0-6BCC-0945-9764-5F0BD0A9CA4D}" type="pres">
      <dgm:prSet presAssocID="{E2B085E4-7B91-44A4-ACE0-97028B853A8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A8C98AF-F927-0540-ADF5-17898D69FE3B}" type="pres">
      <dgm:prSet presAssocID="{FD6660B6-A7FF-48F0-BA89-10CC4C04DF42}" presName="spacer" presStyleCnt="0"/>
      <dgm:spPr/>
    </dgm:pt>
    <dgm:pt modelId="{CE3110EC-79B9-FE4F-A3CE-1DB2AB796E87}" type="pres">
      <dgm:prSet presAssocID="{57D67A53-0C0B-47E2-9803-6C27DEFAC3A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5B7EC12-A98D-CE41-9E96-9749E7EE36ED}" type="pres">
      <dgm:prSet presAssocID="{72EC0F91-E084-496E-A8F3-77AE42057E11}" presName="spacer" presStyleCnt="0"/>
      <dgm:spPr/>
    </dgm:pt>
    <dgm:pt modelId="{69F27D94-147A-B348-9868-12E53D5134F5}" type="pres">
      <dgm:prSet presAssocID="{CF9A484B-9C4D-478C-AFCE-78953F4B0C8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E0C680B-5A9D-4E6B-91B4-89C52FDF8B14}" srcId="{93C134D8-7617-4111-AC7A-42086BA4B880}" destId="{57D67A53-0C0B-47E2-9803-6C27DEFAC3A4}" srcOrd="5" destOrd="0" parTransId="{1F45F62E-E614-4FEF-8B97-7DD0C1681FD1}" sibTransId="{72EC0F91-E084-496E-A8F3-77AE42057E11}"/>
    <dgm:cxn modelId="{849C8F11-7CCF-4426-B333-A8C0D92D92D1}" srcId="{93C134D8-7617-4111-AC7A-42086BA4B880}" destId="{5D862A1D-0BC8-4491-82AA-B990BE613EDE}" srcOrd="3" destOrd="0" parTransId="{58FE0836-AFA8-459E-8050-1872C574FB4D}" sibTransId="{3F6B7019-1B10-444D-B07D-B549CA5388F5}"/>
    <dgm:cxn modelId="{7891AF27-A426-0748-B344-E4DC6DE4F63C}" type="presOf" srcId="{5D862A1D-0BC8-4491-82AA-B990BE613EDE}" destId="{0D188F2E-3F43-8944-AB35-025B06F3F4A4}" srcOrd="0" destOrd="0" presId="urn:microsoft.com/office/officeart/2005/8/layout/vList2"/>
    <dgm:cxn modelId="{73B05534-71F6-DF44-BD84-CC22263BC81F}" type="presOf" srcId="{44E813C6-21C9-4330-92DF-E131075815EA}" destId="{4096B768-1331-A344-80A6-4E924EF12F96}" srcOrd="0" destOrd="0" presId="urn:microsoft.com/office/officeart/2005/8/layout/vList2"/>
    <dgm:cxn modelId="{46617834-493B-4B79-8A1B-3C50648385E6}" srcId="{93C134D8-7617-4111-AC7A-42086BA4B880}" destId="{E2B085E4-7B91-44A4-ACE0-97028B853A8F}" srcOrd="4" destOrd="0" parTransId="{98031E2E-D3F6-49E7-9418-D41462C7D616}" sibTransId="{FD6660B6-A7FF-48F0-BA89-10CC4C04DF42}"/>
    <dgm:cxn modelId="{4B528541-106C-4A08-B485-66E47FC82DCE}" srcId="{93C134D8-7617-4111-AC7A-42086BA4B880}" destId="{CF9A484B-9C4D-478C-AFCE-78953F4B0C8C}" srcOrd="6" destOrd="0" parTransId="{9A65982D-4E4E-481F-AA4A-6FA8A2A14CC2}" sibTransId="{46A7F9A9-877C-4635-A3AF-27F5C1E30E8B}"/>
    <dgm:cxn modelId="{2EE36A46-75BF-4C16-8941-22D0FEF742C0}" srcId="{93C134D8-7617-4111-AC7A-42086BA4B880}" destId="{44E813C6-21C9-4330-92DF-E131075815EA}" srcOrd="1" destOrd="0" parTransId="{28137C4F-E918-44AB-A3AC-16D66D7AF244}" sibTransId="{8FAB56D5-71CC-42F4-828B-687BBABBECAF}"/>
    <dgm:cxn modelId="{CA3EB85B-9ABD-E04B-A4C0-30893504C7CE}" type="presOf" srcId="{CF9A484B-9C4D-478C-AFCE-78953F4B0C8C}" destId="{69F27D94-147A-B348-9868-12E53D5134F5}" srcOrd="0" destOrd="0" presId="urn:microsoft.com/office/officeart/2005/8/layout/vList2"/>
    <dgm:cxn modelId="{DBCAEB8C-93D9-4DCA-97E4-0A8CBCE0DA31}" srcId="{93C134D8-7617-4111-AC7A-42086BA4B880}" destId="{C1DF9E81-198C-426D-A52A-395331AAAD96}" srcOrd="2" destOrd="0" parTransId="{873F3140-1BCB-4110-9481-207B1D8A81B5}" sibTransId="{C0D8ABE5-D120-4BC7-AF69-D1953485BAFA}"/>
    <dgm:cxn modelId="{8F1F6399-DF23-5C4A-8417-8E6A9874B2D8}" type="presOf" srcId="{C1DF9E81-198C-426D-A52A-395331AAAD96}" destId="{4AC07F26-02DD-3241-8CE7-B398A74CF517}" srcOrd="0" destOrd="0" presId="urn:microsoft.com/office/officeart/2005/8/layout/vList2"/>
    <dgm:cxn modelId="{97A429A3-BA25-4C82-B6BA-1FD590CCDC7B}" srcId="{93C134D8-7617-4111-AC7A-42086BA4B880}" destId="{84D2287C-2D59-4320-9F9A-9ABEC4B22D36}" srcOrd="0" destOrd="0" parTransId="{C18C475C-EBB4-4D91-83B0-1F5F66FB84C4}" sibTransId="{25AB5807-721F-42DC-B18B-4127BF6F003F}"/>
    <dgm:cxn modelId="{257B88C0-5460-2D4F-8A09-B5E825045792}" type="presOf" srcId="{E2B085E4-7B91-44A4-ACE0-97028B853A8F}" destId="{9727D8B0-6BCC-0945-9764-5F0BD0A9CA4D}" srcOrd="0" destOrd="0" presId="urn:microsoft.com/office/officeart/2005/8/layout/vList2"/>
    <dgm:cxn modelId="{2FA968E4-149F-7146-B619-4235FCBA3469}" type="presOf" srcId="{84D2287C-2D59-4320-9F9A-9ABEC4B22D36}" destId="{6E9EB9D9-7E08-B242-8E89-75F90418A45C}" srcOrd="0" destOrd="0" presId="urn:microsoft.com/office/officeart/2005/8/layout/vList2"/>
    <dgm:cxn modelId="{F5E845FE-92DF-044B-887D-4B78678971DD}" type="presOf" srcId="{57D67A53-0C0B-47E2-9803-6C27DEFAC3A4}" destId="{CE3110EC-79B9-FE4F-A3CE-1DB2AB796E87}" srcOrd="0" destOrd="0" presId="urn:microsoft.com/office/officeart/2005/8/layout/vList2"/>
    <dgm:cxn modelId="{CA38AEFE-ED9A-EF4A-A0D0-E41BAE66EF88}" type="presOf" srcId="{93C134D8-7617-4111-AC7A-42086BA4B880}" destId="{4C955E99-7140-7147-A48F-178766208B48}" srcOrd="0" destOrd="0" presId="urn:microsoft.com/office/officeart/2005/8/layout/vList2"/>
    <dgm:cxn modelId="{BB6EEE32-0221-F943-B214-A802F88AB722}" type="presParOf" srcId="{4C955E99-7140-7147-A48F-178766208B48}" destId="{6E9EB9D9-7E08-B242-8E89-75F90418A45C}" srcOrd="0" destOrd="0" presId="urn:microsoft.com/office/officeart/2005/8/layout/vList2"/>
    <dgm:cxn modelId="{400DEB71-A772-D74D-991A-B644659F5499}" type="presParOf" srcId="{4C955E99-7140-7147-A48F-178766208B48}" destId="{BB276F7F-733A-1346-A149-0CF18EA716EE}" srcOrd="1" destOrd="0" presId="urn:microsoft.com/office/officeart/2005/8/layout/vList2"/>
    <dgm:cxn modelId="{69CC8566-D1AF-4C41-A21C-192A020704EC}" type="presParOf" srcId="{4C955E99-7140-7147-A48F-178766208B48}" destId="{4096B768-1331-A344-80A6-4E924EF12F96}" srcOrd="2" destOrd="0" presId="urn:microsoft.com/office/officeart/2005/8/layout/vList2"/>
    <dgm:cxn modelId="{336E21AC-8B78-D949-B4CF-FEDC502946D7}" type="presParOf" srcId="{4C955E99-7140-7147-A48F-178766208B48}" destId="{D10125D1-4B61-2346-AF38-D9FED1228E2D}" srcOrd="3" destOrd="0" presId="urn:microsoft.com/office/officeart/2005/8/layout/vList2"/>
    <dgm:cxn modelId="{B6501218-07C7-7542-9651-9EA651EE485F}" type="presParOf" srcId="{4C955E99-7140-7147-A48F-178766208B48}" destId="{4AC07F26-02DD-3241-8CE7-B398A74CF517}" srcOrd="4" destOrd="0" presId="urn:microsoft.com/office/officeart/2005/8/layout/vList2"/>
    <dgm:cxn modelId="{DF6AF77D-4DC2-FC41-9004-A95246A533D6}" type="presParOf" srcId="{4C955E99-7140-7147-A48F-178766208B48}" destId="{0C04B0F3-331D-2548-89D7-681313054A77}" srcOrd="5" destOrd="0" presId="urn:microsoft.com/office/officeart/2005/8/layout/vList2"/>
    <dgm:cxn modelId="{818D1F01-FF2F-4740-8C55-D0B76B271B5F}" type="presParOf" srcId="{4C955E99-7140-7147-A48F-178766208B48}" destId="{0D188F2E-3F43-8944-AB35-025B06F3F4A4}" srcOrd="6" destOrd="0" presId="urn:microsoft.com/office/officeart/2005/8/layout/vList2"/>
    <dgm:cxn modelId="{E30EE4A5-326F-294B-818C-42C974CCB8DA}" type="presParOf" srcId="{4C955E99-7140-7147-A48F-178766208B48}" destId="{58860115-3B7B-344B-909C-7EA3C5DACBB3}" srcOrd="7" destOrd="0" presId="urn:microsoft.com/office/officeart/2005/8/layout/vList2"/>
    <dgm:cxn modelId="{BF15D360-B722-2745-A9C1-DED5B638C6D1}" type="presParOf" srcId="{4C955E99-7140-7147-A48F-178766208B48}" destId="{9727D8B0-6BCC-0945-9764-5F0BD0A9CA4D}" srcOrd="8" destOrd="0" presId="urn:microsoft.com/office/officeart/2005/8/layout/vList2"/>
    <dgm:cxn modelId="{AE1221AF-1E95-1D4E-8E56-A9BB40CF9871}" type="presParOf" srcId="{4C955E99-7140-7147-A48F-178766208B48}" destId="{AA8C98AF-F927-0540-ADF5-17898D69FE3B}" srcOrd="9" destOrd="0" presId="urn:microsoft.com/office/officeart/2005/8/layout/vList2"/>
    <dgm:cxn modelId="{4A7756A0-F87E-9340-BACC-CC0912C030DF}" type="presParOf" srcId="{4C955E99-7140-7147-A48F-178766208B48}" destId="{CE3110EC-79B9-FE4F-A3CE-1DB2AB796E87}" srcOrd="10" destOrd="0" presId="urn:microsoft.com/office/officeart/2005/8/layout/vList2"/>
    <dgm:cxn modelId="{85ACB187-58CB-1448-A640-ED1489A4B16A}" type="presParOf" srcId="{4C955E99-7140-7147-A48F-178766208B48}" destId="{65B7EC12-A98D-CE41-9E96-9749E7EE36ED}" srcOrd="11" destOrd="0" presId="urn:microsoft.com/office/officeart/2005/8/layout/vList2"/>
    <dgm:cxn modelId="{24CF41D2-0E2E-F440-B10E-F358D57ED67F}" type="presParOf" srcId="{4C955E99-7140-7147-A48F-178766208B48}" destId="{69F27D94-147A-B348-9868-12E53D5134F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603834-280B-4813-9209-33775743AAF5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8674D8-8C3A-4955-9718-FAAAC144AF6A}">
      <dgm:prSet/>
      <dgm:spPr/>
      <dgm:t>
        <a:bodyPr/>
        <a:lstStyle/>
        <a:p>
          <a:r>
            <a:rPr lang="en-US"/>
            <a:t>Neuroinflammation</a:t>
          </a:r>
        </a:p>
      </dgm:t>
    </dgm:pt>
    <dgm:pt modelId="{418A09E0-CA4E-4D36-B350-C2C0180A9E9C}" type="parTrans" cxnId="{384BD79A-A4AB-4283-8C65-1C3EE39634E2}">
      <dgm:prSet/>
      <dgm:spPr/>
      <dgm:t>
        <a:bodyPr/>
        <a:lstStyle/>
        <a:p>
          <a:endParaRPr lang="en-US"/>
        </a:p>
      </dgm:t>
    </dgm:pt>
    <dgm:pt modelId="{5A9EEE3C-1A34-4B97-8D62-745BFD85C785}" type="sibTrans" cxnId="{384BD79A-A4AB-4283-8C65-1C3EE39634E2}">
      <dgm:prSet/>
      <dgm:spPr/>
      <dgm:t>
        <a:bodyPr/>
        <a:lstStyle/>
        <a:p>
          <a:endParaRPr lang="en-US"/>
        </a:p>
      </dgm:t>
    </dgm:pt>
    <dgm:pt modelId="{D742398D-5FC6-4FB7-BCF6-6D71580E7A63}">
      <dgm:prSet/>
      <dgm:spPr/>
      <dgm:t>
        <a:bodyPr/>
        <a:lstStyle/>
        <a:p>
          <a:r>
            <a:rPr lang="en-US"/>
            <a:t>Microglial/Neuroinflammatory Priming</a:t>
          </a:r>
        </a:p>
      </dgm:t>
    </dgm:pt>
    <dgm:pt modelId="{45A52F3D-E48B-4A3E-BC00-B062C28BBDCF}" type="parTrans" cxnId="{CC7BBE40-3E16-450C-851B-2CD35B974F6A}">
      <dgm:prSet/>
      <dgm:spPr/>
      <dgm:t>
        <a:bodyPr/>
        <a:lstStyle/>
        <a:p>
          <a:endParaRPr lang="en-US"/>
        </a:p>
      </dgm:t>
    </dgm:pt>
    <dgm:pt modelId="{D4F8FA3E-9855-4343-B673-D61CEB2FD84A}" type="sibTrans" cxnId="{CC7BBE40-3E16-450C-851B-2CD35B974F6A}">
      <dgm:prSet/>
      <dgm:spPr/>
      <dgm:t>
        <a:bodyPr/>
        <a:lstStyle/>
        <a:p>
          <a:endParaRPr lang="en-US"/>
        </a:p>
      </dgm:t>
    </dgm:pt>
    <dgm:pt modelId="{3606AFBB-0314-4D31-A777-1955D0DC4C72}">
      <dgm:prSet/>
      <dgm:spPr/>
      <dgm:t>
        <a:bodyPr/>
        <a:lstStyle/>
        <a:p>
          <a:r>
            <a:rPr lang="en-US"/>
            <a:t>Sickness</a:t>
          </a:r>
        </a:p>
      </dgm:t>
    </dgm:pt>
    <dgm:pt modelId="{618C4DB6-2055-4A75-BBDC-728D02B98E12}" type="parTrans" cxnId="{767A99BD-5192-465F-A278-71A54B610230}">
      <dgm:prSet/>
      <dgm:spPr/>
      <dgm:t>
        <a:bodyPr/>
        <a:lstStyle/>
        <a:p>
          <a:endParaRPr lang="en-US"/>
        </a:p>
      </dgm:t>
    </dgm:pt>
    <dgm:pt modelId="{F1F53167-41D3-44DF-A4F8-29594922E91B}" type="sibTrans" cxnId="{767A99BD-5192-465F-A278-71A54B610230}">
      <dgm:prSet/>
      <dgm:spPr/>
      <dgm:t>
        <a:bodyPr/>
        <a:lstStyle/>
        <a:p>
          <a:endParaRPr lang="en-US"/>
        </a:p>
      </dgm:t>
    </dgm:pt>
    <dgm:pt modelId="{50C86633-76E8-4E2E-800F-4CE07F417EF8}">
      <dgm:prSet/>
      <dgm:spPr/>
      <dgm:t>
        <a:bodyPr/>
        <a:lstStyle/>
        <a:p>
          <a:r>
            <a:rPr lang="en-US" dirty="0"/>
            <a:t>Reduced Anti-inflammatory Signaling (corticosterone)</a:t>
          </a:r>
        </a:p>
      </dgm:t>
    </dgm:pt>
    <dgm:pt modelId="{BCBECE06-5BA8-434C-9BD3-9148B2940F18}" type="parTrans" cxnId="{4A5E857A-2DA9-4D0F-97A9-526B9E68809B}">
      <dgm:prSet/>
      <dgm:spPr/>
      <dgm:t>
        <a:bodyPr/>
        <a:lstStyle/>
        <a:p>
          <a:endParaRPr lang="en-US"/>
        </a:p>
      </dgm:t>
    </dgm:pt>
    <dgm:pt modelId="{23F68E55-9481-4DF0-81CA-64BA478CE932}" type="sibTrans" cxnId="{4A5E857A-2DA9-4D0F-97A9-526B9E68809B}">
      <dgm:prSet/>
      <dgm:spPr/>
      <dgm:t>
        <a:bodyPr/>
        <a:lstStyle/>
        <a:p>
          <a:endParaRPr lang="en-US"/>
        </a:p>
      </dgm:t>
    </dgm:pt>
    <dgm:pt modelId="{5532C786-368E-407C-85EE-509406E97A78}">
      <dgm:prSet/>
      <dgm:spPr/>
      <dgm:t>
        <a:bodyPr/>
        <a:lstStyle/>
        <a:p>
          <a:r>
            <a:rPr lang="en-US"/>
            <a:t>Alters thermoregulation/cardiac function</a:t>
          </a:r>
        </a:p>
      </dgm:t>
    </dgm:pt>
    <dgm:pt modelId="{966C18C2-5DE8-4418-B265-8599E878EF4E}" type="parTrans" cxnId="{FF497F92-7D02-4C5C-984E-A1344CB70215}">
      <dgm:prSet/>
      <dgm:spPr/>
      <dgm:t>
        <a:bodyPr/>
        <a:lstStyle/>
        <a:p>
          <a:endParaRPr lang="en-US"/>
        </a:p>
      </dgm:t>
    </dgm:pt>
    <dgm:pt modelId="{013A7188-15BA-4D35-8F21-84599E503B16}" type="sibTrans" cxnId="{FF497F92-7D02-4C5C-984E-A1344CB70215}">
      <dgm:prSet/>
      <dgm:spPr/>
      <dgm:t>
        <a:bodyPr/>
        <a:lstStyle/>
        <a:p>
          <a:endParaRPr lang="en-US"/>
        </a:p>
      </dgm:t>
    </dgm:pt>
    <dgm:pt modelId="{FE23948D-236A-429D-AED7-2DC2FEA1F955}">
      <dgm:prSet/>
      <dgm:spPr/>
      <dgm:t>
        <a:bodyPr/>
        <a:lstStyle/>
        <a:p>
          <a:r>
            <a:rPr lang="en-US"/>
            <a:t>Signals through pattern recognition receptors (TLRs)</a:t>
          </a:r>
        </a:p>
      </dgm:t>
    </dgm:pt>
    <dgm:pt modelId="{FBB9B77B-2811-4282-9FCA-722BA3E834D4}" type="parTrans" cxnId="{38E42B90-CE04-4346-8E65-D5B0405D9D4F}">
      <dgm:prSet/>
      <dgm:spPr/>
      <dgm:t>
        <a:bodyPr/>
        <a:lstStyle/>
        <a:p>
          <a:endParaRPr lang="en-US"/>
        </a:p>
      </dgm:t>
    </dgm:pt>
    <dgm:pt modelId="{79FC3455-A25E-42E6-B6E7-82F3F1043D3F}" type="sibTrans" cxnId="{38E42B90-CE04-4346-8E65-D5B0405D9D4F}">
      <dgm:prSet/>
      <dgm:spPr/>
      <dgm:t>
        <a:bodyPr/>
        <a:lstStyle/>
        <a:p>
          <a:endParaRPr lang="en-US"/>
        </a:p>
      </dgm:t>
    </dgm:pt>
    <dgm:pt modelId="{DADFFA81-6AA4-D742-B939-D8DA42944432}" type="pres">
      <dgm:prSet presAssocID="{AC603834-280B-4813-9209-33775743AAF5}" presName="diagram" presStyleCnt="0">
        <dgm:presLayoutVars>
          <dgm:dir/>
          <dgm:resizeHandles val="exact"/>
        </dgm:presLayoutVars>
      </dgm:prSet>
      <dgm:spPr/>
    </dgm:pt>
    <dgm:pt modelId="{E62213B9-1A90-794A-9DD1-EF56ABFFE340}" type="pres">
      <dgm:prSet presAssocID="{F18674D8-8C3A-4955-9718-FAAAC144AF6A}" presName="node" presStyleLbl="node1" presStyleIdx="0" presStyleCnt="6">
        <dgm:presLayoutVars>
          <dgm:bulletEnabled val="1"/>
        </dgm:presLayoutVars>
      </dgm:prSet>
      <dgm:spPr/>
    </dgm:pt>
    <dgm:pt modelId="{6197C6C4-99E7-5C40-A3A2-9083A040E25B}" type="pres">
      <dgm:prSet presAssocID="{5A9EEE3C-1A34-4B97-8D62-745BFD85C785}" presName="sibTrans" presStyleCnt="0"/>
      <dgm:spPr/>
    </dgm:pt>
    <dgm:pt modelId="{D628CE34-2C96-E54B-8152-D734CD8B016B}" type="pres">
      <dgm:prSet presAssocID="{D742398D-5FC6-4FB7-BCF6-6D71580E7A63}" presName="node" presStyleLbl="node1" presStyleIdx="1" presStyleCnt="6">
        <dgm:presLayoutVars>
          <dgm:bulletEnabled val="1"/>
        </dgm:presLayoutVars>
      </dgm:prSet>
      <dgm:spPr/>
    </dgm:pt>
    <dgm:pt modelId="{BD665C19-2D72-074F-9AD1-F26AB5348852}" type="pres">
      <dgm:prSet presAssocID="{D4F8FA3E-9855-4343-B673-D61CEB2FD84A}" presName="sibTrans" presStyleCnt="0"/>
      <dgm:spPr/>
    </dgm:pt>
    <dgm:pt modelId="{E36058B9-0687-C34A-9CF8-E1A05727DDB5}" type="pres">
      <dgm:prSet presAssocID="{3606AFBB-0314-4D31-A777-1955D0DC4C72}" presName="node" presStyleLbl="node1" presStyleIdx="2" presStyleCnt="6">
        <dgm:presLayoutVars>
          <dgm:bulletEnabled val="1"/>
        </dgm:presLayoutVars>
      </dgm:prSet>
      <dgm:spPr/>
    </dgm:pt>
    <dgm:pt modelId="{EF421A99-D75C-6F41-AADF-582CEA33AEAA}" type="pres">
      <dgm:prSet presAssocID="{F1F53167-41D3-44DF-A4F8-29594922E91B}" presName="sibTrans" presStyleCnt="0"/>
      <dgm:spPr/>
    </dgm:pt>
    <dgm:pt modelId="{3A8EC23B-24B0-6B49-9EBE-5CA4476CCDBE}" type="pres">
      <dgm:prSet presAssocID="{50C86633-76E8-4E2E-800F-4CE07F417EF8}" presName="node" presStyleLbl="node1" presStyleIdx="3" presStyleCnt="6">
        <dgm:presLayoutVars>
          <dgm:bulletEnabled val="1"/>
        </dgm:presLayoutVars>
      </dgm:prSet>
      <dgm:spPr/>
    </dgm:pt>
    <dgm:pt modelId="{5C365C2E-34B8-5045-A2E2-12EDB33DBEB6}" type="pres">
      <dgm:prSet presAssocID="{23F68E55-9481-4DF0-81CA-64BA478CE932}" presName="sibTrans" presStyleCnt="0"/>
      <dgm:spPr/>
    </dgm:pt>
    <dgm:pt modelId="{43012BAA-1869-3A44-9126-EDAD7E86F59E}" type="pres">
      <dgm:prSet presAssocID="{5532C786-368E-407C-85EE-509406E97A78}" presName="node" presStyleLbl="node1" presStyleIdx="4" presStyleCnt="6">
        <dgm:presLayoutVars>
          <dgm:bulletEnabled val="1"/>
        </dgm:presLayoutVars>
      </dgm:prSet>
      <dgm:spPr/>
    </dgm:pt>
    <dgm:pt modelId="{4DDD2D57-A4A5-F344-955D-295855B70A1E}" type="pres">
      <dgm:prSet presAssocID="{013A7188-15BA-4D35-8F21-84599E503B16}" presName="sibTrans" presStyleCnt="0"/>
      <dgm:spPr/>
    </dgm:pt>
    <dgm:pt modelId="{4D476535-8A20-B043-90FF-8E7F8E28D438}" type="pres">
      <dgm:prSet presAssocID="{FE23948D-236A-429D-AED7-2DC2FEA1F955}" presName="node" presStyleLbl="node1" presStyleIdx="5" presStyleCnt="6">
        <dgm:presLayoutVars>
          <dgm:bulletEnabled val="1"/>
        </dgm:presLayoutVars>
      </dgm:prSet>
      <dgm:spPr/>
    </dgm:pt>
  </dgm:ptLst>
  <dgm:cxnLst>
    <dgm:cxn modelId="{8DC2AE27-5EE2-0142-AAEB-B82C51125F15}" type="presOf" srcId="{FE23948D-236A-429D-AED7-2DC2FEA1F955}" destId="{4D476535-8A20-B043-90FF-8E7F8E28D438}" srcOrd="0" destOrd="0" presId="urn:microsoft.com/office/officeart/2005/8/layout/default"/>
    <dgm:cxn modelId="{11F61230-4D79-1343-B8BC-E06A4DC6AEF4}" type="presOf" srcId="{5532C786-368E-407C-85EE-509406E97A78}" destId="{43012BAA-1869-3A44-9126-EDAD7E86F59E}" srcOrd="0" destOrd="0" presId="urn:microsoft.com/office/officeart/2005/8/layout/default"/>
    <dgm:cxn modelId="{CC7BBE40-3E16-450C-851B-2CD35B974F6A}" srcId="{AC603834-280B-4813-9209-33775743AAF5}" destId="{D742398D-5FC6-4FB7-BCF6-6D71580E7A63}" srcOrd="1" destOrd="0" parTransId="{45A52F3D-E48B-4A3E-BC00-B062C28BBDCF}" sibTransId="{D4F8FA3E-9855-4343-B673-D61CEB2FD84A}"/>
    <dgm:cxn modelId="{F06F225C-6AD2-AD41-ABE1-38BCAAF62EEF}" type="presOf" srcId="{3606AFBB-0314-4D31-A777-1955D0DC4C72}" destId="{E36058B9-0687-C34A-9CF8-E1A05727DDB5}" srcOrd="0" destOrd="0" presId="urn:microsoft.com/office/officeart/2005/8/layout/default"/>
    <dgm:cxn modelId="{02FCB06A-0D01-F743-BCD3-2674EAEFD39A}" type="presOf" srcId="{50C86633-76E8-4E2E-800F-4CE07F417EF8}" destId="{3A8EC23B-24B0-6B49-9EBE-5CA4476CCDBE}" srcOrd="0" destOrd="0" presId="urn:microsoft.com/office/officeart/2005/8/layout/default"/>
    <dgm:cxn modelId="{4A5E857A-2DA9-4D0F-97A9-526B9E68809B}" srcId="{AC603834-280B-4813-9209-33775743AAF5}" destId="{50C86633-76E8-4E2E-800F-4CE07F417EF8}" srcOrd="3" destOrd="0" parTransId="{BCBECE06-5BA8-434C-9BD3-9148B2940F18}" sibTransId="{23F68E55-9481-4DF0-81CA-64BA478CE932}"/>
    <dgm:cxn modelId="{2636C088-9A19-6840-BA48-5E2FBF0FF44C}" type="presOf" srcId="{D742398D-5FC6-4FB7-BCF6-6D71580E7A63}" destId="{D628CE34-2C96-E54B-8152-D734CD8B016B}" srcOrd="0" destOrd="0" presId="urn:microsoft.com/office/officeart/2005/8/layout/default"/>
    <dgm:cxn modelId="{38E42B90-CE04-4346-8E65-D5B0405D9D4F}" srcId="{AC603834-280B-4813-9209-33775743AAF5}" destId="{FE23948D-236A-429D-AED7-2DC2FEA1F955}" srcOrd="5" destOrd="0" parTransId="{FBB9B77B-2811-4282-9FCA-722BA3E834D4}" sibTransId="{79FC3455-A25E-42E6-B6E7-82F3F1043D3F}"/>
    <dgm:cxn modelId="{FF497F92-7D02-4C5C-984E-A1344CB70215}" srcId="{AC603834-280B-4813-9209-33775743AAF5}" destId="{5532C786-368E-407C-85EE-509406E97A78}" srcOrd="4" destOrd="0" parTransId="{966C18C2-5DE8-4418-B265-8599E878EF4E}" sibTransId="{013A7188-15BA-4D35-8F21-84599E503B16}"/>
    <dgm:cxn modelId="{384BD79A-A4AB-4283-8C65-1C3EE39634E2}" srcId="{AC603834-280B-4813-9209-33775743AAF5}" destId="{F18674D8-8C3A-4955-9718-FAAAC144AF6A}" srcOrd="0" destOrd="0" parTransId="{418A09E0-CA4E-4D36-B350-C2C0180A9E9C}" sibTransId="{5A9EEE3C-1A34-4B97-8D62-745BFD85C785}"/>
    <dgm:cxn modelId="{1FF70ABD-7B0D-DA4C-9BA9-96BF1CD47006}" type="presOf" srcId="{F18674D8-8C3A-4955-9718-FAAAC144AF6A}" destId="{E62213B9-1A90-794A-9DD1-EF56ABFFE340}" srcOrd="0" destOrd="0" presId="urn:microsoft.com/office/officeart/2005/8/layout/default"/>
    <dgm:cxn modelId="{767A99BD-5192-465F-A278-71A54B610230}" srcId="{AC603834-280B-4813-9209-33775743AAF5}" destId="{3606AFBB-0314-4D31-A777-1955D0DC4C72}" srcOrd="2" destOrd="0" parTransId="{618C4DB6-2055-4A75-BBDC-728D02B98E12}" sibTransId="{F1F53167-41D3-44DF-A4F8-29594922E91B}"/>
    <dgm:cxn modelId="{6130D2FB-60A0-4A4D-83E9-B1388BC6D8FA}" type="presOf" srcId="{AC603834-280B-4813-9209-33775743AAF5}" destId="{DADFFA81-6AA4-D742-B939-D8DA42944432}" srcOrd="0" destOrd="0" presId="urn:microsoft.com/office/officeart/2005/8/layout/default"/>
    <dgm:cxn modelId="{4F5FA34C-20A3-CB4C-BE17-4EDCCE9D6DC6}" type="presParOf" srcId="{DADFFA81-6AA4-D742-B939-D8DA42944432}" destId="{E62213B9-1A90-794A-9DD1-EF56ABFFE340}" srcOrd="0" destOrd="0" presId="urn:microsoft.com/office/officeart/2005/8/layout/default"/>
    <dgm:cxn modelId="{5DDA3709-E680-8948-9980-AEE304BA5EA9}" type="presParOf" srcId="{DADFFA81-6AA4-D742-B939-D8DA42944432}" destId="{6197C6C4-99E7-5C40-A3A2-9083A040E25B}" srcOrd="1" destOrd="0" presId="urn:microsoft.com/office/officeart/2005/8/layout/default"/>
    <dgm:cxn modelId="{F1EFD38C-C6D0-BF45-B3B1-5F5C004877BE}" type="presParOf" srcId="{DADFFA81-6AA4-D742-B939-D8DA42944432}" destId="{D628CE34-2C96-E54B-8152-D734CD8B016B}" srcOrd="2" destOrd="0" presId="urn:microsoft.com/office/officeart/2005/8/layout/default"/>
    <dgm:cxn modelId="{BB9597CB-5CE4-CC4D-B858-B173A955D220}" type="presParOf" srcId="{DADFFA81-6AA4-D742-B939-D8DA42944432}" destId="{BD665C19-2D72-074F-9AD1-F26AB5348852}" srcOrd="3" destOrd="0" presId="urn:microsoft.com/office/officeart/2005/8/layout/default"/>
    <dgm:cxn modelId="{54EDEB06-77A3-4546-A67B-E6C88054ED56}" type="presParOf" srcId="{DADFFA81-6AA4-D742-B939-D8DA42944432}" destId="{E36058B9-0687-C34A-9CF8-E1A05727DDB5}" srcOrd="4" destOrd="0" presId="urn:microsoft.com/office/officeart/2005/8/layout/default"/>
    <dgm:cxn modelId="{2C104A6F-7EF6-9242-8172-A37DC0E8516A}" type="presParOf" srcId="{DADFFA81-6AA4-D742-B939-D8DA42944432}" destId="{EF421A99-D75C-6F41-AADF-582CEA33AEAA}" srcOrd="5" destOrd="0" presId="urn:microsoft.com/office/officeart/2005/8/layout/default"/>
    <dgm:cxn modelId="{D0D03BA5-C632-F54F-B7BC-E6370F8F5FA9}" type="presParOf" srcId="{DADFFA81-6AA4-D742-B939-D8DA42944432}" destId="{3A8EC23B-24B0-6B49-9EBE-5CA4476CCDBE}" srcOrd="6" destOrd="0" presId="urn:microsoft.com/office/officeart/2005/8/layout/default"/>
    <dgm:cxn modelId="{A1792F63-7A58-744F-97C0-5607B67C7C34}" type="presParOf" srcId="{DADFFA81-6AA4-D742-B939-D8DA42944432}" destId="{5C365C2E-34B8-5045-A2E2-12EDB33DBEB6}" srcOrd="7" destOrd="0" presId="urn:microsoft.com/office/officeart/2005/8/layout/default"/>
    <dgm:cxn modelId="{4F0E9C05-196A-3A41-AA1B-9FF45561F517}" type="presParOf" srcId="{DADFFA81-6AA4-D742-B939-D8DA42944432}" destId="{43012BAA-1869-3A44-9126-EDAD7E86F59E}" srcOrd="8" destOrd="0" presId="urn:microsoft.com/office/officeart/2005/8/layout/default"/>
    <dgm:cxn modelId="{F3210EC0-3C6B-3A49-B1B8-7C5A534BF119}" type="presParOf" srcId="{DADFFA81-6AA4-D742-B939-D8DA42944432}" destId="{4DDD2D57-A4A5-F344-955D-295855B70A1E}" srcOrd="9" destOrd="0" presId="urn:microsoft.com/office/officeart/2005/8/layout/default"/>
    <dgm:cxn modelId="{049C8E76-0642-644E-9AF4-5A4C7D1198B1}" type="presParOf" srcId="{DADFFA81-6AA4-D742-B939-D8DA42944432}" destId="{4D476535-8A20-B043-90FF-8E7F8E28D43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EB9D9-7E08-B242-8E89-75F90418A45C}">
      <dsp:nvSpPr>
        <dsp:cNvPr id="0" name=""/>
        <dsp:cNvSpPr/>
      </dsp:nvSpPr>
      <dsp:spPr>
        <a:xfrm>
          <a:off x="0" y="685625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Fatigue</a:t>
          </a:r>
        </a:p>
      </dsp:txBody>
      <dsp:txXfrm>
        <a:off x="31613" y="717238"/>
        <a:ext cx="3660076" cy="584369"/>
      </dsp:txXfrm>
    </dsp:sp>
    <dsp:sp modelId="{4096B768-1331-A344-80A6-4E924EF12F96}">
      <dsp:nvSpPr>
        <dsp:cNvPr id="0" name=""/>
        <dsp:cNvSpPr/>
      </dsp:nvSpPr>
      <dsp:spPr>
        <a:xfrm>
          <a:off x="0" y="1410980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Post-exertional malaise</a:t>
          </a:r>
        </a:p>
      </dsp:txBody>
      <dsp:txXfrm>
        <a:off x="31613" y="1442593"/>
        <a:ext cx="3660076" cy="584369"/>
      </dsp:txXfrm>
    </dsp:sp>
    <dsp:sp modelId="{4AC07F26-02DD-3241-8CE7-B398A74CF517}">
      <dsp:nvSpPr>
        <dsp:cNvPr id="0" name=""/>
        <dsp:cNvSpPr/>
      </dsp:nvSpPr>
      <dsp:spPr>
        <a:xfrm>
          <a:off x="0" y="2136335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Brain fog</a:t>
          </a:r>
        </a:p>
      </dsp:txBody>
      <dsp:txXfrm>
        <a:off x="31613" y="2167948"/>
        <a:ext cx="3660076" cy="584369"/>
      </dsp:txXfrm>
    </dsp:sp>
    <dsp:sp modelId="{0D188F2E-3F43-8944-AB35-025B06F3F4A4}">
      <dsp:nvSpPr>
        <dsp:cNvPr id="0" name=""/>
        <dsp:cNvSpPr/>
      </dsp:nvSpPr>
      <dsp:spPr>
        <a:xfrm>
          <a:off x="0" y="2861690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Sensorimotor symptoms</a:t>
          </a:r>
        </a:p>
      </dsp:txBody>
      <dsp:txXfrm>
        <a:off x="31613" y="2893303"/>
        <a:ext cx="3660076" cy="584369"/>
      </dsp:txXfrm>
    </dsp:sp>
    <dsp:sp modelId="{9727D8B0-6BCC-0945-9764-5F0BD0A9CA4D}">
      <dsp:nvSpPr>
        <dsp:cNvPr id="0" name=""/>
        <dsp:cNvSpPr/>
      </dsp:nvSpPr>
      <dsp:spPr>
        <a:xfrm>
          <a:off x="0" y="3587045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Headaches</a:t>
          </a:r>
        </a:p>
      </dsp:txBody>
      <dsp:txXfrm>
        <a:off x="31613" y="3618658"/>
        <a:ext cx="3660076" cy="584369"/>
      </dsp:txXfrm>
    </dsp:sp>
    <dsp:sp modelId="{CE3110EC-79B9-FE4F-A3CE-1DB2AB796E87}">
      <dsp:nvSpPr>
        <dsp:cNvPr id="0" name=""/>
        <dsp:cNvSpPr/>
      </dsp:nvSpPr>
      <dsp:spPr>
        <a:xfrm>
          <a:off x="0" y="4312399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Memory problems</a:t>
          </a:r>
        </a:p>
      </dsp:txBody>
      <dsp:txXfrm>
        <a:off x="31613" y="4344012"/>
        <a:ext cx="3660076" cy="584369"/>
      </dsp:txXfrm>
    </dsp:sp>
    <dsp:sp modelId="{69F27D94-147A-B348-9868-12E53D5134F5}">
      <dsp:nvSpPr>
        <dsp:cNvPr id="0" name=""/>
        <dsp:cNvSpPr/>
      </dsp:nvSpPr>
      <dsp:spPr>
        <a:xfrm>
          <a:off x="0" y="5037754"/>
          <a:ext cx="372330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Insomnia</a:t>
          </a:r>
        </a:p>
      </dsp:txBody>
      <dsp:txXfrm>
        <a:off x="31613" y="5069367"/>
        <a:ext cx="3660076" cy="584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213B9-1A90-794A-9DD1-EF56ABFFE340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Neuroinflammation</a:t>
          </a:r>
        </a:p>
      </dsp:txBody>
      <dsp:txXfrm>
        <a:off x="0" y="39687"/>
        <a:ext cx="3286125" cy="1971675"/>
      </dsp:txXfrm>
    </dsp:sp>
    <dsp:sp modelId="{D628CE34-2C96-E54B-8152-D734CD8B016B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Microglial/Neuroinflammatory Priming</a:t>
          </a:r>
        </a:p>
      </dsp:txBody>
      <dsp:txXfrm>
        <a:off x="3614737" y="39687"/>
        <a:ext cx="3286125" cy="1971675"/>
      </dsp:txXfrm>
    </dsp:sp>
    <dsp:sp modelId="{E36058B9-0687-C34A-9CF8-E1A05727DDB5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Sickness</a:t>
          </a:r>
        </a:p>
      </dsp:txBody>
      <dsp:txXfrm>
        <a:off x="7229475" y="39687"/>
        <a:ext cx="3286125" cy="1971675"/>
      </dsp:txXfrm>
    </dsp:sp>
    <dsp:sp modelId="{3A8EC23B-24B0-6B49-9EBE-5CA4476CCDBE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Reduced Anti-inflammatory Signaling (corticosterone)</a:t>
          </a:r>
        </a:p>
      </dsp:txBody>
      <dsp:txXfrm>
        <a:off x="0" y="2339975"/>
        <a:ext cx="3286125" cy="1971675"/>
      </dsp:txXfrm>
    </dsp:sp>
    <dsp:sp modelId="{43012BAA-1869-3A44-9126-EDAD7E86F59E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Alters thermoregulation/cardiac function</a:t>
          </a:r>
        </a:p>
      </dsp:txBody>
      <dsp:txXfrm>
        <a:off x="3614737" y="2339975"/>
        <a:ext cx="3286125" cy="1971675"/>
      </dsp:txXfrm>
    </dsp:sp>
    <dsp:sp modelId="{4D476535-8A20-B043-90FF-8E7F8E28D438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Signals through pattern recognition receptors (TLRs)</a:t>
          </a:r>
        </a:p>
      </dsp:txBody>
      <dsp:txXfrm>
        <a:off x="7229475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669B1-0384-7B48-91C3-5A2904231E5F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F9825-B409-1641-8277-D6FA59CBA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6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FECF4-EFE4-D261-9334-068C86438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652136-1A93-34BB-7F77-507B414A0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880CB-CD76-6EA1-D6EB-57D214254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E268D-9FDB-E4A4-32C6-BECD6F50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826D5-1E59-3097-95F5-B7EC7976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2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3E690-54BE-C3B1-F0FC-BA34BF92D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6D296-DE68-3F35-7E6B-119708479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B8666-7601-848C-4E4E-2C18BED2D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AA5D7-DB39-C98E-DBF6-E1D41360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1472A-D9E0-D432-E375-9FEA9189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2169FA-AB93-1DA5-A805-0E781B332F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3E813-9F1F-1D59-3BF4-D00FA7355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2BB51-7688-6AD8-5ECB-C418F9ADC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0C98A-A042-3A06-8E80-3C8E97797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2E2C2-D8B9-5388-9978-6F7E07D6D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0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F54A-E477-683C-CF80-AEFF2C593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9F5F7-55EE-D8FD-575E-590B005B4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70C52-72E6-2C2C-795B-505F9D06D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4EA25-CA85-D887-03E2-256A393A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B8424-A630-9B49-A70F-28F2B7FE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8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802BE-69AD-FB82-D48D-9616CB25D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50772-D7F0-6695-5FF7-8DD47A692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2506B-29FA-6D7C-AE97-218FEBB7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C5C3-8563-66FC-79AA-D5B24B238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961CF-1168-B3D3-8375-8410D06C5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8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D2C34-0911-5176-9048-BCFFA40A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EB561-7F72-D74F-A020-362D34A53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F0F66-C8CE-25D3-0AB7-17981180D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07B79-1455-0BFD-4ADC-F5BCD4B2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3CF82-B99F-317C-422B-C5D372234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666EE0-8A03-EADC-34AF-AB95EFE18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7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E6791-2059-15C9-1035-C0A9414FD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B6980-7D2C-6534-194D-A97EE31D8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B5416E-B137-5272-AA0E-99675F8CA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BBCA1-4D0F-B447-10ED-3472FF983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C67E8-1D45-E8DB-845C-6C811D4C0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BE26B9-09F0-B437-BDAB-C9F040121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9302FA-94AE-5382-47D5-CAA762E6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FC060-75C2-2DE8-889A-786492B85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BBB4-23AB-2244-1D41-DA67216C6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682EC3-BE5A-D6C9-CB27-03447D1D6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8336B0-21A7-6D41-423A-B1C114FD9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2E49EF-90F4-B8A9-074D-E6C3192E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1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B8F43D-7824-521C-8F8A-646792CF0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359966-139B-6F4E-938B-AA3265F70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4416F-191D-2FEF-A6ED-0646137B2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7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5463A-95D6-2101-6B21-16D48EA67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8CF2F-AC0C-2E18-F664-FB988762C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D4DB4-3FF0-8B71-A843-22B69CC33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2BC4A-2F82-90F6-C548-7BC0CEC0B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9068E-4B44-E9B8-B06A-DA4A3C724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93F88-9B06-0A74-FE94-074FC29F5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4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C961F-7A20-B112-EBC1-2634DB1FF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214812-E488-A6BE-9B4C-67EA3AABB0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B266B-B153-D7BF-1977-8AE7B4A31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F7920-2587-6D78-802E-3060431FC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B66A4-6952-A418-0547-E5AA7353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58B23-1121-A7B8-9C00-2F843435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6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AF4E41-32A7-F14B-51B6-5BBFBC5C1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0532C-166F-AAC7-5AA1-AE79F742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EA75B-B750-455E-530F-B1CB3C6BA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12586-CCEE-9F43-BD8E-663AC17CE2B5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5B0C9-9999-1F03-9099-D12EE8AAB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CD8F5-85D0-7169-C005-6EBC60E96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8E81F-E74E-CA4C-98D3-84A581D1E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71123-4232-C4BD-612F-138C98871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130" y="521674"/>
            <a:ext cx="10589740" cy="1663901"/>
          </a:xfrm>
        </p:spPr>
        <p:txBody>
          <a:bodyPr>
            <a:noAutofit/>
          </a:bodyPr>
          <a:lstStyle/>
          <a:p>
            <a:r>
              <a:rPr lang="en-US" sz="4800" b="1" dirty="0"/>
              <a:t>An Exploration of Neuro-Inflammatory Mechanisms in Long COVID: The role of SARS-CoV-2 Antigens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CAB4B-ADC7-D274-CB28-747AEFD53395}"/>
              </a:ext>
            </a:extLst>
          </p:cNvPr>
          <p:cNvSpPr txBox="1"/>
          <p:nvPr/>
        </p:nvSpPr>
        <p:spPr>
          <a:xfrm>
            <a:off x="6189090" y="3203838"/>
            <a:ext cx="600291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  <a:ea typeface="+mj-ea"/>
                <a:cs typeface="+mj-cs"/>
              </a:rPr>
              <a:t>Matthew G. Frank, PhD</a:t>
            </a:r>
          </a:p>
          <a:p>
            <a:pPr algn="ctr"/>
            <a:endParaRPr lang="en-US" sz="2400" b="1" dirty="0">
              <a:latin typeface="+mj-lt"/>
              <a:ea typeface="+mj-ea"/>
              <a:cs typeface="+mj-cs"/>
            </a:endParaRPr>
          </a:p>
          <a:p>
            <a:pPr algn="ctr"/>
            <a:r>
              <a:rPr lang="en-US" sz="2400" b="1" dirty="0">
                <a:latin typeface="+mj-lt"/>
                <a:ea typeface="+mj-ea"/>
                <a:cs typeface="+mj-cs"/>
              </a:rPr>
              <a:t>Department of Integrative Physiology</a:t>
            </a:r>
          </a:p>
          <a:p>
            <a:pPr algn="ctr"/>
            <a:r>
              <a:rPr lang="en-US" sz="2400" b="1" dirty="0">
                <a:latin typeface="+mj-lt"/>
                <a:ea typeface="+mj-ea"/>
                <a:cs typeface="+mj-cs"/>
              </a:rPr>
              <a:t>Department of Psychology &amp; Neuroscience</a:t>
            </a:r>
          </a:p>
          <a:p>
            <a:endParaRPr lang="en-US" sz="2800" b="1" dirty="0">
              <a:latin typeface="+mj-lt"/>
              <a:ea typeface="+mj-ea"/>
              <a:cs typeface="+mj-cs"/>
            </a:endParaRPr>
          </a:p>
          <a:p>
            <a:pPr algn="ctr"/>
            <a:r>
              <a:rPr lang="en-US" sz="2800" b="1" dirty="0">
                <a:latin typeface="+mj-lt"/>
                <a:ea typeface="+mj-ea"/>
                <a:cs typeface="+mj-cs"/>
              </a:rPr>
              <a:t>University of Colorado Boulder</a:t>
            </a:r>
          </a:p>
        </p:txBody>
      </p:sp>
      <p:pic>
        <p:nvPicPr>
          <p:cNvPr id="6" name="Picture 5" descr="A picture containing flower, illustration, drawing, anime&#10;&#10;Description automatically generated">
            <a:extLst>
              <a:ext uri="{FF2B5EF4-FFF2-40B4-BE49-F238E27FC236}">
                <a16:creationId xmlns:a16="http://schemas.microsoft.com/office/drawing/2014/main" id="{E79F9923-CE5B-8533-FA45-D3F7B79D3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24" y="2385391"/>
            <a:ext cx="5938866" cy="4222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4310F1-B6E3-D4B8-6207-B40800BBA29B}"/>
              </a:ext>
            </a:extLst>
          </p:cNvPr>
          <p:cNvSpPr txBox="1"/>
          <p:nvPr/>
        </p:nvSpPr>
        <p:spPr>
          <a:xfrm>
            <a:off x="149264" y="6623569"/>
            <a:ext cx="23413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National Institutes of Health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E37705-21DD-2D8E-7F2B-2A4CE7F68937}"/>
              </a:ext>
            </a:extLst>
          </p:cNvPr>
          <p:cNvSpPr txBox="1"/>
          <p:nvPr/>
        </p:nvSpPr>
        <p:spPr>
          <a:xfrm>
            <a:off x="2015164" y="4823460"/>
            <a:ext cx="1288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SARS-CoV-2 virus</a:t>
            </a:r>
          </a:p>
        </p:txBody>
      </p:sp>
    </p:spTree>
    <p:extLst>
      <p:ext uri="{BB962C8B-B14F-4D97-AF65-F5344CB8AC3E}">
        <p14:creationId xmlns:p14="http://schemas.microsoft.com/office/powerpoint/2010/main" val="4083906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5F00A-9E84-223C-83DD-F74A762C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5563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Acknowledgements</a:t>
            </a:r>
          </a:p>
        </p:txBody>
      </p:sp>
      <p:pic>
        <p:nvPicPr>
          <p:cNvPr id="5" name="Picture 4" descr="A picture containing text, font, symbol, logo&#10;&#10;Description automatically generated">
            <a:extLst>
              <a:ext uri="{FF2B5EF4-FFF2-40B4-BE49-F238E27FC236}">
                <a16:creationId xmlns:a16="http://schemas.microsoft.com/office/drawing/2014/main" id="{3D60BA6C-6854-C72F-F5CF-6AC6EF6D2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"/>
            <a:ext cx="3276318" cy="1679549"/>
          </a:xfrm>
          <a:prstGeom prst="rect">
            <a:avLst/>
          </a:prstGeom>
        </p:spPr>
      </p:pic>
      <p:pic>
        <p:nvPicPr>
          <p:cNvPr id="7" name="Picture 6" descr="A high angle view of a campus&#10;&#10;Description automatically generated with low confidence">
            <a:extLst>
              <a:ext uri="{FF2B5EF4-FFF2-40B4-BE49-F238E27FC236}">
                <a16:creationId xmlns:a16="http://schemas.microsoft.com/office/drawing/2014/main" id="{50431F6A-493F-7BCF-7092-4E32520C3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034" y="1828"/>
            <a:ext cx="2884966" cy="16795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F62DB7-F8A8-AF2A-8E97-B068C6CDB248}"/>
              </a:ext>
            </a:extLst>
          </p:cNvPr>
          <p:cNvSpPr txBox="1"/>
          <p:nvPr/>
        </p:nvSpPr>
        <p:spPr>
          <a:xfrm>
            <a:off x="419463" y="2914213"/>
            <a:ext cx="44620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Department of Psychology and Neuroscience</a:t>
            </a:r>
          </a:p>
          <a:p>
            <a:endParaRPr lang="en-US" dirty="0"/>
          </a:p>
          <a:p>
            <a:r>
              <a:rPr lang="en-US" dirty="0"/>
              <a:t>Dr. Steven Maier	Dr. Michael </a:t>
            </a:r>
            <a:r>
              <a:rPr lang="en-US" dirty="0" err="1"/>
              <a:t>Baratta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9F7B20-2BB7-4C21-A1A2-FCFC75D89987}"/>
              </a:ext>
            </a:extLst>
          </p:cNvPr>
          <p:cNvSpPr txBox="1"/>
          <p:nvPr/>
        </p:nvSpPr>
        <p:spPr>
          <a:xfrm>
            <a:off x="7071715" y="2914213"/>
            <a:ext cx="445942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Department of Integrative Physiology</a:t>
            </a:r>
          </a:p>
          <a:p>
            <a:endParaRPr lang="en-US" b="1" u="sng" dirty="0"/>
          </a:p>
          <a:p>
            <a:r>
              <a:rPr lang="en-US" dirty="0"/>
              <a:t>Dr. Monika </a:t>
            </a:r>
            <a:r>
              <a:rPr lang="en-US" dirty="0" err="1"/>
              <a:t>Fleshner</a:t>
            </a:r>
            <a:r>
              <a:rPr lang="en-US" dirty="0"/>
              <a:t>       Dr. Christopher Lowry</a:t>
            </a:r>
          </a:p>
          <a:p>
            <a:endParaRPr lang="en-US" dirty="0"/>
          </a:p>
          <a:p>
            <a:r>
              <a:rPr lang="en-US" dirty="0"/>
              <a:t>Dr. Robert Thompson</a:t>
            </a:r>
          </a:p>
          <a:p>
            <a:endParaRPr lang="en-US" dirty="0"/>
          </a:p>
          <a:p>
            <a:r>
              <a:rPr lang="en-US" dirty="0"/>
              <a:t>Shelby Hopkins</a:t>
            </a:r>
          </a:p>
          <a:p>
            <a:endParaRPr lang="en-US" dirty="0"/>
          </a:p>
          <a:p>
            <a:r>
              <a:rPr lang="en-US" dirty="0"/>
              <a:t>Tel Kelley</a:t>
            </a:r>
          </a:p>
          <a:p>
            <a:endParaRPr lang="en-US" dirty="0"/>
          </a:p>
          <a:p>
            <a:r>
              <a:rPr lang="en-US" dirty="0"/>
              <a:t>Angelina Kuzma</a:t>
            </a:r>
          </a:p>
          <a:p>
            <a:endParaRPr lang="en-US" dirty="0"/>
          </a:p>
          <a:p>
            <a:r>
              <a:rPr lang="en-US" dirty="0"/>
              <a:t>Kathy Nguyen (University of Iowa)</a:t>
            </a:r>
          </a:p>
        </p:txBody>
      </p:sp>
      <p:pic>
        <p:nvPicPr>
          <p:cNvPr id="6" name="Picture 5" descr="A blue and grey logo&#10;&#10;Description automatically generated">
            <a:extLst>
              <a:ext uri="{FF2B5EF4-FFF2-40B4-BE49-F238E27FC236}">
                <a16:creationId xmlns:a16="http://schemas.microsoft.com/office/drawing/2014/main" id="{C1A70D8A-B20C-9185-4E30-1F467A5AE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94" y="5404861"/>
            <a:ext cx="2425700" cy="660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AD5FF3-4A5A-6109-2F88-66B4199EDD70}"/>
              </a:ext>
            </a:extLst>
          </p:cNvPr>
          <p:cNvSpPr txBox="1"/>
          <p:nvPr/>
        </p:nvSpPr>
        <p:spPr>
          <a:xfrm>
            <a:off x="162985" y="6051444"/>
            <a:ext cx="357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PolyBio</a:t>
            </a:r>
            <a:r>
              <a:rPr lang="en-US" dirty="0"/>
              <a:t> Research Foundation</a:t>
            </a:r>
          </a:p>
          <a:p>
            <a:r>
              <a:rPr lang="en-US" dirty="0"/>
              <a:t>Michael </a:t>
            </a:r>
            <a:r>
              <a:rPr lang="en-US" dirty="0" err="1"/>
              <a:t>VanElzakker</a:t>
            </a:r>
            <a:r>
              <a:rPr lang="en-US" dirty="0"/>
              <a:t> and Amy </a:t>
            </a:r>
            <a:r>
              <a:rPr lang="en-US" dirty="0" err="1"/>
              <a:t>Proal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05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77558-87E5-C691-4472-59C197DCA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8CCC9A-D8BF-6373-8B23-9D2060271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567402-811B-6838-FBF3-AC17D8DE5F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B38CC54-A52A-BBF2-BF2E-2F7E3A2AC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8C048E-5FF7-3399-0C14-E87342963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6BF4EC9-2807-205D-AC09-765ADCCDD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22C3A48-D5FD-9E3E-0E03-D3F6490E4397}"/>
              </a:ext>
            </a:extLst>
          </p:cNvPr>
          <p:cNvSpPr txBox="1"/>
          <p:nvPr/>
        </p:nvSpPr>
        <p:spPr>
          <a:xfrm>
            <a:off x="19518" y="1318022"/>
            <a:ext cx="49162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An enveloped, positive-sense, single stranded RNA virus.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Composed of several structural proteins (S, N, M, and E).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S1 subunit of the S protein binds the angiotensin-converting enzyme (ACE)-2 receptor on host cells.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S2 subunit mediates virus-host cell fusion and entry into host cells.</a:t>
            </a:r>
          </a:p>
        </p:txBody>
      </p:sp>
      <p:pic>
        <p:nvPicPr>
          <p:cNvPr id="3" name="Picture 2" descr="A diagram of a virus&#10;&#10;Description automatically generated with low confidence">
            <a:extLst>
              <a:ext uri="{FF2B5EF4-FFF2-40B4-BE49-F238E27FC236}">
                <a16:creationId xmlns:a16="http://schemas.microsoft.com/office/drawing/2014/main" id="{35680AB9-3320-3A16-82C2-24CA37F1F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5" t="12605" r="4028" b="13127"/>
          <a:stretch/>
        </p:blipFill>
        <p:spPr>
          <a:xfrm>
            <a:off x="5194040" y="2458160"/>
            <a:ext cx="6978442" cy="41264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50479C-E792-522A-F2D9-EC2F9FE0DBAB}"/>
              </a:ext>
            </a:extLst>
          </p:cNvPr>
          <p:cNvSpPr txBox="1"/>
          <p:nvPr/>
        </p:nvSpPr>
        <p:spPr>
          <a:xfrm>
            <a:off x="8649808" y="6581001"/>
            <a:ext cx="3648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Frank et al., 2023. Brain </a:t>
            </a:r>
            <a:r>
              <a:rPr lang="en-US" sz="1200" b="1" dirty="0" err="1"/>
              <a:t>Behav</a:t>
            </a:r>
            <a:r>
              <a:rPr lang="en-US" sz="1200" b="1" dirty="0"/>
              <a:t>. Immun., 111, 259-269.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E0F1B0-673A-4B70-CA79-3838DD6B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136" y="696550"/>
            <a:ext cx="657334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Severe Acute Respiratory Syndrome Coronavirus 2 (SARS-CoV-2) Structure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FF27D-4905-DACE-4953-4308C038428F}"/>
              </a:ext>
            </a:extLst>
          </p:cNvPr>
          <p:cNvSpPr txBox="1"/>
          <p:nvPr/>
        </p:nvSpPr>
        <p:spPr>
          <a:xfrm>
            <a:off x="1102272" y="565018"/>
            <a:ext cx="2978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SARS-CoV-2 Properties</a:t>
            </a:r>
          </a:p>
        </p:txBody>
      </p:sp>
    </p:spTree>
    <p:extLst>
      <p:ext uri="{BB962C8B-B14F-4D97-AF65-F5344CB8AC3E}">
        <p14:creationId xmlns:p14="http://schemas.microsoft.com/office/powerpoint/2010/main" val="566194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7A8DA88E-8C59-C4BE-4742-3CCEA961F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77" y="245851"/>
            <a:ext cx="4672361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is Long COVID or Post-Acute Sequelae of COVID-19 (PASC)?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8BA471-8D40-FE1A-1B2F-E7ECCA34C630}"/>
              </a:ext>
            </a:extLst>
          </p:cNvPr>
          <p:cNvSpPr txBox="1"/>
          <p:nvPr/>
        </p:nvSpPr>
        <p:spPr>
          <a:xfrm>
            <a:off x="557350" y="2459116"/>
            <a:ext cx="3900714" cy="35933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A chronic relapsing/remitting condition that occurs after SARS-CoV-2 infection.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Symptoms can emerge, persist, resolve, and reemerge over weeks, months, or years after acute infection.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Symptoms involve multiple physiological systems.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Estimates of prevalence range from 10 – 30% of people who had COVID-19.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</p:txBody>
      </p:sp>
      <p:pic>
        <p:nvPicPr>
          <p:cNvPr id="6" name="Picture 5" descr="A diagram of a human body&#10;&#10;AI-generated content may be incorrect.">
            <a:extLst>
              <a:ext uri="{FF2B5EF4-FFF2-40B4-BE49-F238E27FC236}">
                <a16:creationId xmlns:a16="http://schemas.microsoft.com/office/drawing/2014/main" id="{DC2AAC61-4136-507D-3739-CD0DA5B03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931" y="1460809"/>
            <a:ext cx="7009340" cy="42932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C473CA-EB56-0989-D7D9-81B78CA2C4E1}"/>
              </a:ext>
            </a:extLst>
          </p:cNvPr>
          <p:cNvSpPr txBox="1"/>
          <p:nvPr/>
        </p:nvSpPr>
        <p:spPr>
          <a:xfrm>
            <a:off x="9795512" y="6581001"/>
            <a:ext cx="2396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/>
              <a:t>Graphic from Vanderbilt University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0946AF-D1F2-8E90-439B-F0C87DD9DD7C}"/>
              </a:ext>
            </a:extLst>
          </p:cNvPr>
          <p:cNvSpPr/>
          <p:nvPr/>
        </p:nvSpPr>
        <p:spPr>
          <a:xfrm>
            <a:off x="10302240" y="1862054"/>
            <a:ext cx="1463040" cy="663432"/>
          </a:xfrm>
          <a:prstGeom prst="rect">
            <a:avLst/>
          </a:prstGeom>
          <a:solidFill>
            <a:schemeClr val="accent1">
              <a:alpha val="2156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A8A0BF-70D8-4783-7580-630BDE854080}"/>
              </a:ext>
            </a:extLst>
          </p:cNvPr>
          <p:cNvSpPr/>
          <p:nvPr/>
        </p:nvSpPr>
        <p:spPr>
          <a:xfrm>
            <a:off x="5878286" y="1862054"/>
            <a:ext cx="1115367" cy="459115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4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F8ADB6-B41C-7E73-7C28-006DF1511267}"/>
              </a:ext>
            </a:extLst>
          </p:cNvPr>
          <p:cNvSpPr txBox="1"/>
          <p:nvPr/>
        </p:nvSpPr>
        <p:spPr>
          <a:xfrm>
            <a:off x="7685902" y="1902941"/>
            <a:ext cx="4188941" cy="9233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400" b="1">
                <a:solidFill>
                  <a:srgbClr val="FFE9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CF7DAE-B767-B7F7-9788-ECFBC3CE7A15}"/>
              </a:ext>
            </a:extLst>
          </p:cNvPr>
          <p:cNvGrpSpPr/>
          <p:nvPr/>
        </p:nvGrpSpPr>
        <p:grpSpPr>
          <a:xfrm>
            <a:off x="278295" y="44604"/>
            <a:ext cx="11795111" cy="7243209"/>
            <a:chOff x="278295" y="44604"/>
            <a:chExt cx="11795111" cy="724320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E8FC149-BF11-117C-3759-F33C69993279}"/>
                </a:ext>
              </a:extLst>
            </p:cNvPr>
            <p:cNvSpPr txBox="1"/>
            <p:nvPr/>
          </p:nvSpPr>
          <p:spPr>
            <a:xfrm>
              <a:off x="750522" y="44604"/>
              <a:ext cx="1069095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atin typeface="+mj-lt"/>
                </a:rPr>
                <a:t>Neuroinflammation Can Drive Long COVID Symptoms</a:t>
              </a:r>
            </a:p>
          </p:txBody>
        </p:sp>
        <p:pic>
          <p:nvPicPr>
            <p:cNvPr id="4" name="Picture 3" descr="A person holding his head with his hands&#10;&#10;Description automatically generated">
              <a:extLst>
                <a:ext uri="{FF2B5EF4-FFF2-40B4-BE49-F238E27FC236}">
                  <a16:creationId xmlns:a16="http://schemas.microsoft.com/office/drawing/2014/main" id="{CA2E60FB-479C-C0BE-5523-598A0B97D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0571" y="1444392"/>
              <a:ext cx="7772400" cy="512958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5EA2F73-0468-8C50-2CDC-C512A2C6CB57}"/>
                </a:ext>
              </a:extLst>
            </p:cNvPr>
            <p:cNvSpPr txBox="1"/>
            <p:nvPr/>
          </p:nvSpPr>
          <p:spPr>
            <a:xfrm>
              <a:off x="278295" y="6550223"/>
              <a:ext cx="33594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The Harvard Gazette</a:t>
              </a:r>
            </a:p>
          </p:txBody>
        </p:sp>
        <p:graphicFrame>
          <p:nvGraphicFramePr>
            <p:cNvPr id="11" name="TextBox 8">
              <a:extLst>
                <a:ext uri="{FF2B5EF4-FFF2-40B4-BE49-F238E27FC236}">
                  <a16:creationId xmlns:a16="http://schemas.microsoft.com/office/drawing/2014/main" id="{59C5C62B-D608-B7FC-C1F9-9EA4433D9E0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82630584"/>
                </p:ext>
              </p:extLst>
            </p:nvPr>
          </p:nvGraphicFramePr>
          <p:xfrm>
            <a:off x="8350104" y="916838"/>
            <a:ext cx="3723302" cy="637097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9801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CCA54-F262-E4F0-93D5-D0E151FC0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993BCA4-ED5B-A9F1-0692-6BC148DDB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B821CAE-87DC-A32A-BA4C-36F7B68E2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3E06649-63F8-FFCF-5A11-9825DC477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D61AA-0C05-1081-B141-D63CC82E1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FDCEF9-6FFC-C76F-C120-0B26DAA12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00B306D4-6265-9FD9-5EB7-19FD45509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07" y="868676"/>
            <a:ext cx="3066586" cy="57324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SARS-CoV-2 Antigens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D3237-E8E8-D2DC-EA2E-835CAA13ED7D}"/>
              </a:ext>
            </a:extLst>
          </p:cNvPr>
          <p:cNvSpPr txBox="1"/>
          <p:nvPr/>
        </p:nvSpPr>
        <p:spPr>
          <a:xfrm>
            <a:off x="490443" y="1914540"/>
            <a:ext cx="3900714" cy="35933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Detected in serum and leukocytes for months and years after infection.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Detected in post-mortem brain months after infection.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Multiple physiological systems show presence of antigens after resolution of COVID-19.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FFFFFF"/>
                </a:solidFill>
              </a:rPr>
              <a:t>Antigens readily cross the blood brain barrier and gain access to immune cells (microglia) in the brain.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FFFFFF"/>
              </a:solidFill>
            </a:endParaRPr>
          </a:p>
        </p:txBody>
      </p:sp>
      <p:pic>
        <p:nvPicPr>
          <p:cNvPr id="8" name="Content Placeholder 4" descr="A graph of a number of positive covid-19&#10;&#10;Description automatically generated">
            <a:extLst>
              <a:ext uri="{FF2B5EF4-FFF2-40B4-BE49-F238E27FC236}">
                <a16:creationId xmlns:a16="http://schemas.microsoft.com/office/drawing/2014/main" id="{F77D2E63-0452-F976-E741-9C06DF621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860"/>
          <a:stretch>
            <a:fillRect/>
          </a:stretch>
        </p:blipFill>
        <p:spPr>
          <a:xfrm>
            <a:off x="5299832" y="1731908"/>
            <a:ext cx="6795211" cy="395860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42BCB8-DE7F-D78E-662C-25FF049E9662}"/>
              </a:ext>
            </a:extLst>
          </p:cNvPr>
          <p:cNvSpPr txBox="1"/>
          <p:nvPr/>
        </p:nvSpPr>
        <p:spPr>
          <a:xfrm>
            <a:off x="8697437" y="6606182"/>
            <a:ext cx="3648891" cy="25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Peluso et al., 2024. Lancet Infect. Dis., 24, e345-e347.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CAAAFF-5779-7A61-7DD8-3FD550C42BEC}"/>
              </a:ext>
            </a:extLst>
          </p:cNvPr>
          <p:cNvSpPr txBox="1"/>
          <p:nvPr/>
        </p:nvSpPr>
        <p:spPr>
          <a:xfrm>
            <a:off x="5937510" y="690431"/>
            <a:ext cx="5519853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Detection of SARS-CoV-2 Antigens in serum of Long COVID Patients</a:t>
            </a:r>
          </a:p>
        </p:txBody>
      </p:sp>
    </p:spTree>
    <p:extLst>
      <p:ext uri="{BB962C8B-B14F-4D97-AF65-F5344CB8AC3E}">
        <p14:creationId xmlns:p14="http://schemas.microsoft.com/office/powerpoint/2010/main" val="4233664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D870D-4ADD-F1CE-3E38-2B596C0C2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40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SARS-CoV-2 Viral Antigens Might Be Neuroinflammatory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B05301B-224B-4416-FE1D-0C3F1FDD6C75}"/>
              </a:ext>
            </a:extLst>
          </p:cNvPr>
          <p:cNvGrpSpPr/>
          <p:nvPr/>
        </p:nvGrpSpPr>
        <p:grpSpPr>
          <a:xfrm>
            <a:off x="324500" y="1679597"/>
            <a:ext cx="11643227" cy="4652459"/>
            <a:chOff x="324500" y="1679597"/>
            <a:chExt cx="11643227" cy="4652459"/>
          </a:xfrm>
        </p:grpSpPr>
        <p:pic>
          <p:nvPicPr>
            <p:cNvPr id="4" name="Picture 3" descr="A diagram of a virus&#10;&#10;Description automatically generated with low confidence">
              <a:extLst>
                <a:ext uri="{FF2B5EF4-FFF2-40B4-BE49-F238E27FC236}">
                  <a16:creationId xmlns:a16="http://schemas.microsoft.com/office/drawing/2014/main" id="{27D02CC4-A39A-D5AB-234A-1D270FD7E2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9557" t="12605" r="5655" b="13127"/>
            <a:stretch/>
          </p:blipFill>
          <p:spPr>
            <a:xfrm>
              <a:off x="324500" y="1679597"/>
              <a:ext cx="4903124" cy="4652459"/>
            </a:xfrm>
            <a:prstGeom prst="rect">
              <a:avLst/>
            </a:prstGeom>
          </p:spPr>
        </p:pic>
        <p:pic>
          <p:nvPicPr>
            <p:cNvPr id="10" name="Picture 9" descr="A picture containing invertebrate, marine invertebrates, coelenterate, bioluminescence&#10;&#10;Description automatically generated">
              <a:extLst>
                <a:ext uri="{FF2B5EF4-FFF2-40B4-BE49-F238E27FC236}">
                  <a16:creationId xmlns:a16="http://schemas.microsoft.com/office/drawing/2014/main" id="{2844B19D-A512-0267-3984-ABB4379945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6" r="24463"/>
            <a:stretch/>
          </p:blipFill>
          <p:spPr>
            <a:xfrm>
              <a:off x="6799487" y="2248521"/>
              <a:ext cx="5168240" cy="4000693"/>
            </a:xfrm>
            <a:prstGeom prst="rect">
              <a:avLst/>
            </a:prstGeom>
          </p:spPr>
        </p:pic>
        <p:pic>
          <p:nvPicPr>
            <p:cNvPr id="7" name="Graphic 6" descr="Back with solid fill">
              <a:extLst>
                <a:ext uri="{FF2B5EF4-FFF2-40B4-BE49-F238E27FC236}">
                  <a16:creationId xmlns:a16="http://schemas.microsoft.com/office/drawing/2014/main" id="{4C084BA6-B36B-39B6-1652-9E6AE2E73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16296" y="2802926"/>
              <a:ext cx="3841493" cy="1202900"/>
            </a:xfrm>
            <a:prstGeom prst="rect">
              <a:avLst/>
            </a:prstGeom>
          </p:spPr>
        </p:pic>
        <p:sp>
          <p:nvSpPr>
            <p:cNvPr id="3" name="Right Brace 2">
              <a:extLst>
                <a:ext uri="{FF2B5EF4-FFF2-40B4-BE49-F238E27FC236}">
                  <a16:creationId xmlns:a16="http://schemas.microsoft.com/office/drawing/2014/main" id="{BB7B924C-6EEB-4491-C832-64B5AB36CB04}"/>
                </a:ext>
              </a:extLst>
            </p:cNvPr>
            <p:cNvSpPr/>
            <p:nvPr/>
          </p:nvSpPr>
          <p:spPr>
            <a:xfrm>
              <a:off x="4951141" y="1888178"/>
              <a:ext cx="814039" cy="3787794"/>
            </a:xfrm>
            <a:prstGeom prst="righ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1110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60511-0574-AE54-E8BC-EA15F034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Effects of S1 Injected Into the Cerebrospinal Fluid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FFBF23-1337-9E70-2E50-F449F1329533}"/>
              </a:ext>
            </a:extLst>
          </p:cNvPr>
          <p:cNvGrpSpPr/>
          <p:nvPr/>
        </p:nvGrpSpPr>
        <p:grpSpPr>
          <a:xfrm>
            <a:off x="266384" y="2012839"/>
            <a:ext cx="11659232" cy="3416320"/>
            <a:chOff x="266384" y="2838029"/>
            <a:chExt cx="11659232" cy="3416320"/>
          </a:xfrm>
        </p:grpSpPr>
        <p:pic>
          <p:nvPicPr>
            <p:cNvPr id="5" name="Picture 4" descr="A close-up of a mouse's head&#10;&#10;Description automatically generated with medium confidence">
              <a:extLst>
                <a:ext uri="{FF2B5EF4-FFF2-40B4-BE49-F238E27FC236}">
                  <a16:creationId xmlns:a16="http://schemas.microsoft.com/office/drawing/2014/main" id="{436F18AB-48E9-09AB-9AE6-C4A15E1C6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6447" r="52062" b="29528"/>
            <a:stretch/>
          </p:blipFill>
          <p:spPr>
            <a:xfrm>
              <a:off x="266384" y="3649855"/>
              <a:ext cx="2789873" cy="2109504"/>
            </a:xfrm>
            <a:prstGeom prst="rect">
              <a:avLst/>
            </a:prstGeom>
            <a:solidFill>
              <a:schemeClr val="bg2"/>
            </a:solidFill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5AB9FA-2BA1-DC9F-78CF-B9EBE1D2BAB6}"/>
                </a:ext>
              </a:extLst>
            </p:cNvPr>
            <p:cNvSpPr txBox="1"/>
            <p:nvPr/>
          </p:nvSpPr>
          <p:spPr>
            <a:xfrm>
              <a:off x="465224" y="3590089"/>
              <a:ext cx="2415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ICM injection </a:t>
              </a:r>
            </a:p>
            <a:p>
              <a:pPr algn="ctr"/>
              <a:r>
                <a:rPr lang="en-US" sz="2400" dirty="0"/>
                <a:t>(S1 or vehicle)</a:t>
              </a:r>
            </a:p>
          </p:txBody>
        </p:sp>
        <p:pic>
          <p:nvPicPr>
            <p:cNvPr id="10" name="Graphic 9" descr="Arrow Right with solid fill">
              <a:extLst>
                <a:ext uri="{FF2B5EF4-FFF2-40B4-BE49-F238E27FC236}">
                  <a16:creationId xmlns:a16="http://schemas.microsoft.com/office/drawing/2014/main" id="{8F355B57-3CE7-AAB4-D2C6-71EA66CDF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79815" y="4088989"/>
              <a:ext cx="4903913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DF0F66-C65F-C78D-1CE8-D56AC13CF9F4}"/>
                </a:ext>
              </a:extLst>
            </p:cNvPr>
            <p:cNvSpPr txBox="1"/>
            <p:nvPr/>
          </p:nvSpPr>
          <p:spPr>
            <a:xfrm>
              <a:off x="4280080" y="4839864"/>
              <a:ext cx="22878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24h, 1wk, 2wk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9D3FD8-BF67-6C49-3B09-C87823B412D6}"/>
                </a:ext>
              </a:extLst>
            </p:cNvPr>
            <p:cNvSpPr txBox="1"/>
            <p:nvPr/>
          </p:nvSpPr>
          <p:spPr>
            <a:xfrm>
              <a:off x="8212260" y="2838029"/>
              <a:ext cx="3713356" cy="34163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Neuroinflammation (cytokines)</a:t>
              </a:r>
            </a:p>
            <a:p>
              <a:endParaRPr lang="en-US" dirty="0"/>
            </a:p>
            <a:p>
              <a:r>
                <a:rPr lang="en-US" dirty="0"/>
                <a:t>Microglia Function</a:t>
              </a:r>
            </a:p>
            <a:p>
              <a:endParaRPr lang="en-US" dirty="0"/>
            </a:p>
            <a:p>
              <a:r>
                <a:rPr lang="en-US" dirty="0"/>
                <a:t>Sickness Behavior (activity, drinking, eating)</a:t>
              </a:r>
            </a:p>
            <a:p>
              <a:endParaRPr lang="en-US" dirty="0"/>
            </a:p>
            <a:p>
              <a:r>
                <a:rPr lang="en-US" dirty="0"/>
                <a:t>Endocrine Function (corticosterone)</a:t>
              </a:r>
            </a:p>
            <a:p>
              <a:endParaRPr lang="en-US" dirty="0"/>
            </a:p>
            <a:p>
              <a:r>
                <a:rPr lang="en-US" dirty="0"/>
                <a:t>Core Body Temperature</a:t>
              </a:r>
            </a:p>
            <a:p>
              <a:endParaRPr lang="en-US" dirty="0"/>
            </a:p>
            <a:p>
              <a:r>
                <a:rPr lang="en-US" dirty="0"/>
                <a:t>Cardiac Function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102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4EBDE538-D310-6F61-5384-0917E66F015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1650" r="62" b="1160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A5BE1-A956-DC50-8367-495A68A2C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b="1" dirty="0"/>
              <a:t>S1 Produces Durable Neuroinflammatory, Behavioral, and Physiological Effects</a:t>
            </a:r>
          </a:p>
        </p:txBody>
      </p:sp>
      <p:graphicFrame>
        <p:nvGraphicFramePr>
          <p:cNvPr id="20" name="TextBox 8">
            <a:extLst>
              <a:ext uri="{FF2B5EF4-FFF2-40B4-BE49-F238E27FC236}">
                <a16:creationId xmlns:a16="http://schemas.microsoft.com/office/drawing/2014/main" id="{2659932C-0CD5-6E6E-B4FD-E20334627D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31292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B41836-E65C-5458-1EB7-3D44145CBD8B}"/>
              </a:ext>
            </a:extLst>
          </p:cNvPr>
          <p:cNvSpPr txBox="1"/>
          <p:nvPr/>
        </p:nvSpPr>
        <p:spPr>
          <a:xfrm>
            <a:off x="758283" y="6176963"/>
            <a:ext cx="5450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Frank et al. (2022). SARS-CoV-2 spike S1 subunit induces neuroinflammatory, microglial and behavioral sickness responses: Evidence of PAMP-like properties. </a:t>
            </a:r>
            <a:r>
              <a:rPr lang="en-US" sz="1200" b="1" i="1" dirty="0"/>
              <a:t>Brain </a:t>
            </a:r>
            <a:r>
              <a:rPr lang="en-US" sz="1200" b="1" i="1" dirty="0" err="1"/>
              <a:t>Behav</a:t>
            </a:r>
            <a:r>
              <a:rPr lang="en-US" sz="1200" b="1" i="1" dirty="0"/>
              <a:t> </a:t>
            </a:r>
            <a:r>
              <a:rPr lang="en-US" sz="1200" b="1" i="1" dirty="0" err="1"/>
              <a:t>Immun</a:t>
            </a:r>
            <a:r>
              <a:rPr lang="en-US" sz="1200" b="1" i="1" dirty="0"/>
              <a:t>, 100</a:t>
            </a:r>
            <a:r>
              <a:rPr lang="en-US" sz="1200" b="1" dirty="0"/>
              <a:t>, 267-277. </a:t>
            </a:r>
          </a:p>
          <a:p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189931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holding his head with his hands&#10;&#10;Description automatically generated">
            <a:extLst>
              <a:ext uri="{FF2B5EF4-FFF2-40B4-BE49-F238E27FC236}">
                <a16:creationId xmlns:a16="http://schemas.microsoft.com/office/drawing/2014/main" id="{006DBD28-750F-C890-B16F-7990F47D69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15596"/>
          <a:stretch/>
        </p:blipFill>
        <p:spPr>
          <a:xfrm>
            <a:off x="20" y="2"/>
            <a:ext cx="753462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7" name="Picture 6" descr="A white statue with smoke coming out of it&#10;&#10;Description automatically generated">
            <a:extLst>
              <a:ext uri="{FF2B5EF4-FFF2-40B4-BE49-F238E27FC236}">
                <a16:creationId xmlns:a16="http://schemas.microsoft.com/office/drawing/2014/main" id="{60CB94C9-1892-DCA9-F7A5-1F7047F42F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2" r="14227" b="-1"/>
          <a:stretch/>
        </p:blipFill>
        <p:spPr>
          <a:xfrm>
            <a:off x="7653536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5" name="Picture 4" descr="A person sleeping at a desk&#10;&#10;Description automatically generated">
            <a:extLst>
              <a:ext uri="{FF2B5EF4-FFF2-40B4-BE49-F238E27FC236}">
                <a16:creationId xmlns:a16="http://schemas.microsoft.com/office/drawing/2014/main" id="{05B575A8-4605-E14C-2969-0D08F41EAB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105" r="-1" b="13354"/>
          <a:stretch/>
        </p:blipFill>
        <p:spPr>
          <a:xfrm>
            <a:off x="1" y="4316255"/>
            <a:ext cx="6836850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EFE9A7C-D24B-9F08-439D-025B66619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068" y="4844023"/>
            <a:ext cx="5623932" cy="2132854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Conclusion:</a:t>
            </a:r>
            <a:b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SARS-CoV-2 antigens </a:t>
            </a:r>
            <a:r>
              <a:rPr lang="en-US" sz="2400" b="1" dirty="0">
                <a:cs typeface="Times New Roman" panose="02020603050405020304" pitchFamily="18" charset="0"/>
              </a:rPr>
              <a:t>might play a key role in the etiology of neurological symptoms in Long COVID via modulation of inflammatory and endocrine processes in the brain. </a:t>
            </a:r>
            <a:br>
              <a:rPr lang="en-US" sz="2400" dirty="0">
                <a:cs typeface="Times New Roman" panose="02020603050405020304" pitchFamily="18" charset="0"/>
              </a:rPr>
            </a:br>
            <a:endParaRPr lang="en-US" sz="2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3667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2690</TotalTime>
  <Words>497</Words>
  <Application>Microsoft Macintosh PowerPoint</Application>
  <PresentationFormat>Widescreen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An Exploration of Neuro-Inflammatory Mechanisms in Long COVID: The role of SARS-CoV-2 Antigens</vt:lpstr>
      <vt:lpstr>Severe Acute Respiratory Syndrome Coronavirus 2 (SARS-CoV-2) Structure</vt:lpstr>
      <vt:lpstr>What is Long COVID or Post-Acute Sequelae of COVID-19 (PASC)?</vt:lpstr>
      <vt:lpstr>PowerPoint Presentation</vt:lpstr>
      <vt:lpstr>SARS-CoV-2 Antigens</vt:lpstr>
      <vt:lpstr>SARS-CoV-2 Viral Antigens Might Be Neuroinflammatory</vt:lpstr>
      <vt:lpstr>Effects of S1 Injected Into the Cerebrospinal Fluid</vt:lpstr>
      <vt:lpstr>S1 Produces Durable Neuroinflammatory, Behavioral, and Physiological Effects</vt:lpstr>
      <vt:lpstr> Conclusion:  SARS-CoV-2 antigens might play a key role in the etiology of neurological symptoms in Long COVID via modulation of inflammatory and endocrine processes in the brain.  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the Immunogenic Properties of SARS-CoV-2 Structural Proteins: PAMP-TLR signaling in the mediation of the neuroinflammatory and neurologic sequelae of COVID-19</dc:title>
  <dc:creator>Matthew G Frank</dc:creator>
  <cp:lastModifiedBy>Matthew G Frank</cp:lastModifiedBy>
  <cp:revision>198</cp:revision>
  <dcterms:created xsi:type="dcterms:W3CDTF">2023-05-14T15:52:35Z</dcterms:created>
  <dcterms:modified xsi:type="dcterms:W3CDTF">2026-08-07T17:53:48Z</dcterms:modified>
</cp:coreProperties>
</file>