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notesSlides/notesSlide3.xml" ContentType="application/vnd.openxmlformats-officedocument.presentationml.notesSlide+xml"/>
  <Override PartName="/ppt/ink/ink3.xml" ContentType="application/inkml+xml"/>
  <Override PartName="/ppt/ink/ink4.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7"/>
  </p:notesMasterIdLst>
  <p:sldIdLst>
    <p:sldId id="256" r:id="rId2"/>
    <p:sldId id="323" r:id="rId3"/>
    <p:sldId id="346" r:id="rId4"/>
    <p:sldId id="326" r:id="rId5"/>
    <p:sldId id="341" r:id="rId6"/>
    <p:sldId id="342" r:id="rId7"/>
    <p:sldId id="344" r:id="rId8"/>
    <p:sldId id="329" r:id="rId9"/>
    <p:sldId id="338" r:id="rId10"/>
    <p:sldId id="345" r:id="rId11"/>
    <p:sldId id="340" r:id="rId12"/>
    <p:sldId id="332" r:id="rId13"/>
    <p:sldId id="328" r:id="rId14"/>
    <p:sldId id="330" r:id="rId15"/>
    <p:sldId id="33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85FF"/>
    <a:srgbClr val="73FB79"/>
    <a:srgbClr val="00FA00"/>
    <a:srgbClr val="D9CCA4"/>
    <a:srgbClr val="776947"/>
    <a:srgbClr val="B32D24"/>
    <a:srgbClr val="E98960"/>
    <a:srgbClr val="FFFFFF"/>
    <a:srgbClr val="CD719F"/>
    <a:srgbClr val="C9B0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57" autoAdjust="0"/>
    <p:restoredTop sz="48085" autoAdjust="0"/>
  </p:normalViewPr>
  <p:slideViewPr>
    <p:cSldViewPr snapToGrid="0">
      <p:cViewPr varScale="1">
        <p:scale>
          <a:sx n="55" d="100"/>
          <a:sy n="55" d="100"/>
        </p:scale>
        <p:origin x="2136" y="184"/>
      </p:cViewPr>
      <p:guideLst/>
    </p:cSldViewPr>
  </p:slideViewPr>
  <p:notesTextViewPr>
    <p:cViewPr>
      <p:scale>
        <a:sx n="150" d="100"/>
        <a:sy n="15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8T14:05:02.915"/>
    </inkml:context>
    <inkml:brush xml:id="br0">
      <inkml:brushProperty name="width" value="0.3" units="cm"/>
      <inkml:brushProperty name="height" value="0.6" units="cm"/>
      <inkml:brushProperty name="color" value="#FF40FF"/>
      <inkml:brushProperty name="tip" value="rectangle"/>
      <inkml:brushProperty name="rasterOp" value="maskPen"/>
    </inkml:brush>
  </inkml:definitions>
  <inkml:trace contextRef="#ctx0" brushRef="#br0">0 10369,'57'-14,"-7"1,-18 5,-5 0,0 0,2-1,6-2,3 0,1-1,1-3,2 0,4-2,-1 3,1 0,-2 1,1-1,2-1,1-1,5-1,0 0,5-2,1 0,1-2,-4 1,-2 0,-2 0,-1 1,4-1,0 0,0 0,-4 1,-4 1,3 0,2 0,3-3,5-1,-3 1,-1 1,-4 1,1 2,-2 0,-1 1,-7 0,-1-2,1-1,6-2,3 0,-2 1,-8 3,-6 2,-4 2,-3 3,1-2,-2 1,0-2,4-1,3-3,9-6,3-1,-1-2,-5 1,-7 1,-3 0,2-1,4-1,-1 0,-2 1,-6 3,0 0,1-1,2-1,-1 0,0 0,0 0,3-4,9-4,6-7,11-8,3-4,3-5,3-5,6-2,-31 28,1 1,2-2,1 1,3-1,0 0,-3 1,0-1,-1 1,-2 0,-2 1,-2-1,-3 2,0-1,33-31,-2 2,5-3,0 1,2 1,-4 4,-3 4,-10 7,-9 3,-9 5,-2 2,2 0,3 0,2 0,-1 0,-1 1,-2 0,-3 0,3-2,3-2,9-7,5-5,7-7,4-2,4-3,-2 1,0 0,-34 31,1-1,3-1,1 0,3-2,0 0,1 0,0-1,-1 1,0 0,-4 1,-1-1,2 0,0-1,1 0,2 0,2-2,3 1,3-2,1 0,-1 0,0 0,-1 1,-1-1,-1 1,-1 0,1-1,0 1,1 0,-1 0,-1 2,0 0,-1 1,0-1,-6 5,0-1,0 0,0 0,-1 0,0 0,32-30,-4 3,-8 7,-9 6,-8 3,1-1,-2 4,5-2,1 0,-1 1,-2-1,3 2,-2 2,-2 1,0-2,-4 0,2-2,1 0,-1 2,1-1,-8 7,6-5,2-2,1-1,1 1,-6 7,-2 3,3-2,6-2,5-1,3 0,1 1,2 1,0-1,1 0,4 0,-2 1,0 0,-2-1,-3 1,1-2,-2 4,0 4,-3 3,-5 0,-4 1,-3-1,-5 2,-1 1,-1 0,2 0,5-2,9-2,7-3,4-3,1-4,-1-2,0-3,0-2,8-3,8-4,0-1,0-1,-6 4,0-1,4-3,-3 2,1-1,-8 5,0 1,-1 2,2-1,1 0,3 0,-1 2,-1 0,-2 1,-2 0,3-1,-2 1,2 0,-3 2,-2 2,1 1,-1 4,2 1,-6 3,-6 4,-5 3,-3 2,2-1,4 0,8-3,3 1,-5 0,7-5,10-6,8-3,-34 15,1 0,33-19,-7 1,-9 1,-5 3,0 2,0 3,-4 4,-8 5,-7 3,-6 4,0 0,5-2,7-1,15-6,10-3,5-3,1 0,1-4,2-2,5-4,-37 18,1-1,-2 1,0 0,1 0,-1 1,40-19,-12 6,-5 3,-2 2,-6 4,-3 1,-6 3,-9 4,-1 2,-3 1,0 2,3-1,1-1,3 0,-1 0,0 1,-3 1,3 0,5-1,5 0,2-1,-2 0,-3 1,-5 2,-1 0,-9 3,-3 1,-2 2,6-2,7-1,5-1,3 0,-3 1,-5 2,-2 1,-4 1,2 0,1-1,-1 0,-7 0,-6 1,-2 1,4-1,8 2,7 1,2 0,1-1,0-1,-3 0,-3 0,-9 2,0 0,0 0,6-1,8 1,4 1,3-1,-1 1,-6 0,-4 0,-4 0,3 1,5 1,8-1,-2 1,-7 0,-10 0,-9-1,1 0,3-1,5 1,0-1,-3 1,-2 0,3 0,8 0,6-1,4 1,-6-1,-7 0,-8 1,-2-1,7 1,1 0,2 0,0 2,5 1,8 1,10 1,1 0,0 0,-6 1,-1 1,1 1,1 0,-2 1,-9-1,-8-1,-4 1,14 6,3 1,3 3,-2 0,-8-2,0 0,-9-4,-3-2,-3-2,4 2,7 2,0 1,-4 0,-4-1,-2 0,6 2,7 4,10 4,-1-1,-3 1,-3 0,-5 0,2 2,3 0,1-2,-3-2,1 0,0-1,3 0,8 1,-3-3,-5-1,-5-1,-10-1,5 4,6 0,11 2,5 0,-1-1,-5 0,-2 0,-3 0,-2-1,-2-1,-1 0,6 3,5 3,6 2,1 0,-3 0,-1-1,-2-1,-2 0,-2-1,0 1,0-1,3 3,4 1,-1-1,2 1,-2-2,-1 0,-5-1,-1 1,-4-1,1 1,4 2,-7-5,7 7,-1-1,-3 1,5 3,-6-6,0 1,6 1,2 0,-1 0,1-1,-1 0,0-1,-5-2,-6-3,-11-5,-9-4,-6-3,-5-3,2 0,2-2,5 1,3 1,-1-2,-6 1,-5-2,1 1,2 1,-1 0,-2-1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8T14:05:51.826"/>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 10679,'49'-18,"0"0,2 1,-1 1,37-7,0 2,-4-1,-6 1,5-1,0 0,4 0,5 1,-42 10,1-1,3 0,0-1,2 0,-1-1,-3 1,-2-1,43-12,-6-1,-5-2,-3-1,-10 2,-13 3,-8 3,-4 2,4 0,2 0,3 0,-5 0,-4 1,-7 2,-4 1,3-1,1 0,0 0,-3 3,-2 0,2 1,4 0,1 1,-3 1,-4 1,-2 0,-3-1,-1 1,-3 2,0 0,6-1,5-3,8-2,2 0,0 1,1-1,2-2,5-1,0-3,3-2,-1-2,6-5,7-3,12-4,9-2,1-2,-2 2,0 0,1-1,-39 19,0-1,4-1,1-1,0 0,1 1,-2-1,-1 0,36-18,-9-1,-5 1,5 1,4-1,-4 3,-5 0,-3-1,5-2,5-2,0 0,0-3,-2 2,6-3,4 0,-43 24,1 0,43-20,-1 3,3 1,-17 7,9-2,-5 1,3 0,6-1,-15 5,-4 2,-1 0,-1 0,1 1,1-2,7 0,13-4,-39 14,2-1,3-1,0 0,2-2,-1 0,0-1,-1 0,1-1,1-2,1 0,-1 0,4-3,1 1,1-1,0 0,4-1,1 0,1 0,1-1,3 1,-1-1,-2 1,-1 0,-2 1,-2 0,-3 1,-2 0,-3 2,0 0,-1-1,-1 0,-7 3,-2 0,41-22,-15 6,0 3,2 0,0-1,-1 2,-5 2,-3 2,-2 2,6-3,7 0,3-1,4 0,-6 2,2-3,0 0,7-3,0 0,1-1,3-3,-41 19,0 0,4-2,1-1,2 0,1-1,1-1,0 0,-4 0,0 0,2-2,0 0,-1 0,-1-1,4-1,1 0,0 0,0 0,1 1,-1 0,0 0,0 0,-4 2,-1-1,0 0,0 0,-2 0,0 1,0 0,2 1,3-2,0 0,-1 1,-1 0,1-1,-2 0,-2 1,-1 0,0 0,0 0,1 0,0 0,3-1,-1 0,2 1,-1-1,0 2,0-1,-2 1,-1 1,-3 1,-1 0,-3 0,0 1,42-25,-4 3,-1 2,-2-2,-10 3,3-4,-1 1,-3 4,-1 1,-5 2,-1 3,2-1,2 2,-5 2,-5 3,-6 2,-3 5,4-2,3 2,1 0,-5 1,-1 0,0-2,9-3,4-3,5-4,2-4,7-7,-32 21,1-1,6-3,1 0,6-3,2 0,-1 1,0 0,1-1,0 0,-3 2,0-1,-2 0,0-1,0-1,0 0,-3 0,0 1,1 0,-2 0,-1 2,-2 0,-2 1,0 1,-4-1,1 1,34-25,2 0,1 2,-1 0,-4 1,4 2,5-1,-35 24,1-1,0 1,0 0,-4 1,0-1,34-20,-12 2,-1 1,-3 3,2 0,-3 4,-1 1,-3 2,-1 0,1-1,4 0,4 0,0-1,1 0,-4 0,-9 5,7-5,3 0,0 0,3-3,-9 5,2 1,4 1,-1 1,0 0,-1 1,-1-2,1 0,0 0,6-1,3 1,4-1,-1-1,-3 2,-3-1,1 0,1 0,3-3,0-2,1 0,0-2,-4 1,2-2,5-1,5 0,-33 19,1-1,2 0,1 0,1 0,-2-1,-3 3,-3-1,34-15,-14 3,-3 1,-2 2,-3 2,-3 4,-3 2,0 1,-2 2,-5 3,-5 2,-7 3,-1 0,4 0,6 1,7-1,8 0,-5 0,-6 1,-6 0,-1-1,8-1,2 1,-2 1,-11 3,-6 1,-1 0,8-2,6-1,0 0,-3 1,1-2,10-2,14-4,9-2,-2-1,-8-1,-6 0,-10 3,-10 4,-10 2,-1 2,6 0,5 0,-4 1,-8 3,-6 0,-1 1,4-1,1 0,0-1,2 1,6-2,0 0,-2 0,-8 1,-8 1,2-2,-2 2,11-3,-4 2,1 1,-2 0,-3 2,2-1,0 0,-1 1,-3 0,-1 0,1 0,2 0,6 0,-5 0,-2 0,0-1,-3 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8T14:05:02.915"/>
    </inkml:context>
    <inkml:brush xml:id="br0">
      <inkml:brushProperty name="width" value="0.3" units="cm"/>
      <inkml:brushProperty name="height" value="0.6" units="cm"/>
      <inkml:brushProperty name="color" value="#FF40FF"/>
      <inkml:brushProperty name="tip" value="rectangle"/>
      <inkml:brushProperty name="rasterOp" value="maskPen"/>
    </inkml:brush>
  </inkml:definitions>
  <inkml:trace contextRef="#ctx0" brushRef="#br0">0 10369,'57'-14,"-7"1,-18 5,-5 0,0 0,2-1,6-2,3 0,1-1,1-3,2 0,4-2,-1 3,1 0,-2 1,1-1,2-1,1-1,5-1,0 0,5-2,1 0,1-2,-4 1,-2 0,-2 0,-1 1,4-1,0 0,0 0,-4 1,-4 1,3 0,2 0,3-3,5-1,-3 1,-1 1,-4 1,1 2,-2 0,-1 1,-7 0,-1-2,1-1,6-2,3 0,-2 1,-8 3,-6 2,-4 2,-3 3,1-2,-2 1,0-2,4-1,3-3,9-6,3-1,-1-2,-5 1,-7 1,-3 0,2-1,4-1,-1 0,-2 1,-6 3,0 0,1-1,2-1,-1 0,0 0,0 0,3-4,9-4,6-7,11-8,3-4,3-5,3-5,6-2,-31 28,1 1,2-2,1 1,3-1,0 0,-3 1,0-1,-1 1,-2 0,-2 1,-2-1,-3 2,0-1,33-31,-2 2,5-3,0 1,2 1,-4 4,-3 4,-10 7,-9 3,-9 5,-2 2,2 0,3 0,2 0,-1 0,-1 1,-2 0,-3 0,3-2,3-2,9-7,5-5,7-7,4-2,4-3,-2 1,0 0,-34 31,1-1,3-1,1 0,3-2,0 0,1 0,0-1,-1 1,0 0,-4 1,-1-1,2 0,0-1,1 0,2 0,2-2,3 1,3-2,1 0,-1 0,0 0,-1 1,-1-1,-1 1,-1 0,1-1,0 1,1 0,-1 0,-1 2,0 0,-1 1,0-1,-6 5,0-1,0 0,0 0,-1 0,0 0,32-30,-4 3,-8 7,-9 6,-8 3,1-1,-2 4,5-2,1 0,-1 1,-2-1,3 2,-2 2,-2 1,0-2,-4 0,2-2,1 0,-1 2,1-1,-8 7,6-5,2-2,1-1,1 1,-6 7,-2 3,3-2,6-2,5-1,3 0,1 1,2 1,0-1,1 0,4 0,-2 1,0 0,-2-1,-3 1,1-2,-2 4,0 4,-3 3,-5 0,-4 1,-3-1,-5 2,-1 1,-1 0,2 0,5-2,9-2,7-3,4-3,1-4,-1-2,0-3,0-2,8-3,8-4,0-1,0-1,-6 4,0-1,4-3,-3 2,1-1,-8 5,0 1,-1 2,2-1,1 0,3 0,-1 2,-1 0,-2 1,-2 0,3-1,-2 1,2 0,-3 2,-2 2,1 1,-1 4,2 1,-6 3,-6 4,-5 3,-3 2,2-1,4 0,8-3,3 1,-5 0,7-5,10-6,8-3,-34 15,1 0,33-19,-7 1,-9 1,-5 3,0 2,0 3,-4 4,-8 5,-7 3,-6 4,0 0,5-2,7-1,15-6,10-3,5-3,1 0,1-4,2-2,5-4,-37 18,1-1,-2 1,0 0,1 0,-1 1,40-19,-12 6,-5 3,-2 2,-6 4,-3 1,-6 3,-9 4,-1 2,-3 1,0 2,3-1,1-1,3 0,-1 0,0 1,-3 1,3 0,5-1,5 0,2-1,-2 0,-3 1,-5 2,-1 0,-9 3,-3 1,-2 2,6-2,7-1,5-1,3 0,-3 1,-5 2,-2 1,-4 1,2 0,1-1,-1 0,-7 0,-6 1,-2 1,4-1,8 2,7 1,2 0,1-1,0-1,-3 0,-3 0,-9 2,0 0,0 0,6-1,8 1,4 1,3-1,-1 1,-6 0,-4 0,-4 0,3 1,5 1,8-1,-2 1,-7 0,-10 0,-9-1,1 0,3-1,5 1,0-1,-3 1,-2 0,3 0,8 0,6-1,4 1,-6-1,-7 0,-8 1,-2-1,7 1,1 0,2 0,0 2,5 1,8 1,10 1,1 0,0 0,-6 1,-1 1,1 1,1 0,-2 1,-9-1,-8-1,-4 1,14 6,3 1,3 3,-2 0,-8-2,0 0,-9-4,-3-2,-3-2,4 2,7 2,0 1,-4 0,-4-1,-2 0,6 2,7 4,10 4,-1-1,-3 1,-3 0,-5 0,2 2,3 0,1-2,-3-2,1 0,0-1,3 0,8 1,-3-3,-5-1,-5-1,-10-1,5 4,6 0,11 2,5 0,-1-1,-5 0,-2 0,-3 0,-2-1,-2-1,-1 0,6 3,5 3,6 2,1 0,-3 0,-1-1,-2-1,-2 0,-2-1,0 1,0-1,3 3,4 1,-1-1,2 1,-2-2,-1 0,-5-1,-1 1,-4-1,1 1,4 2,-7-5,7 7,-1-1,-3 1,5 3,-6-6,0 1,6 1,2 0,-1 0,1-1,-1 0,0-1,-5-2,-6-3,-11-5,-9-4,-6-3,-5-3,2 0,2-2,5 1,3 1,-1-2,-6 1,-5-2,1 1,2 1,-1 0,-2-1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8-08T14:05:51.826"/>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 10679,'49'-18,"0"0,2 1,-1 1,37-7,0 2,-4-1,-6 1,5-1,0 0,4 0,5 1,-42 10,1-1,3 0,0-1,2 0,-1-1,-3 1,-2-1,43-12,-6-1,-5-2,-3-1,-10 2,-13 3,-8 3,-4 2,4 0,2 0,3 0,-5 0,-4 1,-7 2,-4 1,3-1,1 0,0 0,-3 3,-2 0,2 1,4 0,1 1,-3 1,-4 1,-2 0,-3-1,-1 1,-3 2,0 0,6-1,5-3,8-2,2 0,0 1,1-1,2-2,5-1,0-3,3-2,-1-2,6-5,7-3,12-4,9-2,1-2,-2 2,0 0,1-1,-39 19,0-1,4-1,1-1,0 0,1 1,-2-1,-1 0,36-18,-9-1,-5 1,5 1,4-1,-4 3,-5 0,-3-1,5-2,5-2,0 0,0-3,-2 2,6-3,4 0,-43 24,1 0,43-20,-1 3,3 1,-17 7,9-2,-5 1,3 0,6-1,-15 5,-4 2,-1 0,-1 0,1 1,1-2,7 0,13-4,-39 14,2-1,3-1,0 0,2-2,-1 0,0-1,-1 0,1-1,1-2,1 0,-1 0,4-3,1 1,1-1,0 0,4-1,1 0,1 0,1-1,3 1,-1-1,-2 1,-1 0,-2 1,-2 0,-3 1,-2 0,-3 2,0 0,-1-1,-1 0,-7 3,-2 0,41-22,-15 6,0 3,2 0,0-1,-1 2,-5 2,-3 2,-2 2,6-3,7 0,3-1,4 0,-6 2,2-3,0 0,7-3,0 0,1-1,3-3,-41 19,0 0,4-2,1-1,2 0,1-1,1-1,0 0,-4 0,0 0,2-2,0 0,-1 0,-1-1,4-1,1 0,0 0,0 0,1 1,-1 0,0 0,0 0,-4 2,-1-1,0 0,0 0,-2 0,0 1,0 0,2 1,3-2,0 0,-1 1,-1 0,1-1,-2 0,-2 1,-1 0,0 0,0 0,1 0,0 0,3-1,-1 0,2 1,-1-1,0 2,0-1,-2 1,-1 1,-3 1,-1 0,-3 0,0 1,42-25,-4 3,-1 2,-2-2,-10 3,3-4,-1 1,-3 4,-1 1,-5 2,-1 3,2-1,2 2,-5 2,-5 3,-6 2,-3 5,4-2,3 2,1 0,-5 1,-1 0,0-2,9-3,4-3,5-4,2-4,7-7,-32 21,1-1,6-3,1 0,6-3,2 0,-1 1,0 0,1-1,0 0,-3 2,0-1,-2 0,0-1,0-1,0 0,-3 0,0 1,1 0,-2 0,-1 2,-2 0,-2 1,0 1,-4-1,1 1,34-25,2 0,1 2,-1 0,-4 1,4 2,5-1,-35 24,1-1,0 1,0 0,-4 1,0-1,34-20,-12 2,-1 1,-3 3,2 0,-3 4,-1 1,-3 2,-1 0,1-1,4 0,4 0,0-1,1 0,-4 0,-9 5,7-5,3 0,0 0,3-3,-9 5,2 1,4 1,-1 1,0 0,-1 1,-1-2,1 0,0 0,6-1,3 1,4-1,-1-1,-3 2,-3-1,1 0,1 0,3-3,0-2,1 0,0-2,-4 1,2-2,5-1,5 0,-33 19,1-1,2 0,1 0,1 0,-2-1,-3 3,-3-1,34-15,-14 3,-3 1,-2 2,-3 2,-3 4,-3 2,0 1,-2 2,-5 3,-5 2,-7 3,-1 0,4 0,6 1,7-1,8 0,-5 0,-6 1,-6 0,-1-1,8-1,2 1,-2 1,-11 3,-6 1,-1 0,8-2,6-1,0 0,-3 1,1-2,10-2,14-4,9-2,-2-1,-8-1,-6 0,-10 3,-10 4,-10 2,-1 2,6 0,5 0,-4 1,-8 3,-6 0,-1 1,4-1,1 0,0-1,2 1,6-2,0 0,-2 0,-8 1,-8 1,2-2,-2 2,11-3,-4 2,1 1,-2 0,-3 2,2-1,0 0,-1 1,-3 0,-1 0,1 0,2 0,6 0,-5 0,-2 0,0-1,-3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2C5EDC-D297-458B-B939-1A86D2FF3DC7}" type="datetimeFigureOut">
              <a:rPr lang="en-US" smtClean="0"/>
              <a:t>8/12/26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C8CFEA-32D3-477E-A928-AC4F12475316}" type="slidenum">
              <a:rPr lang="en-US" smtClean="0"/>
              <a:t>‹#›</a:t>
            </a:fld>
            <a:endParaRPr lang="en-US"/>
          </a:p>
        </p:txBody>
      </p:sp>
    </p:spTree>
    <p:extLst>
      <p:ext uri="{BB962C8B-B14F-4D97-AF65-F5344CB8AC3E}">
        <p14:creationId xmlns:p14="http://schemas.microsoft.com/office/powerpoint/2010/main" val="4147621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C8CFEA-32D3-477E-A928-AC4F12475316}" type="slidenum">
              <a:rPr lang="en-US" smtClean="0"/>
              <a:t>1</a:t>
            </a:fld>
            <a:endParaRPr lang="en-US"/>
          </a:p>
        </p:txBody>
      </p:sp>
    </p:spTree>
    <p:extLst>
      <p:ext uri="{BB962C8B-B14F-4D97-AF65-F5344CB8AC3E}">
        <p14:creationId xmlns:p14="http://schemas.microsoft.com/office/powerpoint/2010/main" val="13111157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A172A-CA8F-80F2-C31A-553B69259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AA754E-F4B4-5B44-F0E2-B341FD70A5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A347D0-F9D4-FDA0-FBB8-CB766595ECAA}"/>
              </a:ext>
            </a:extLst>
          </p:cNvPr>
          <p:cNvSpPr>
            <a:spLocks noGrp="1"/>
          </p:cNvSpPr>
          <p:nvPr>
            <p:ph type="body" idx="1"/>
          </p:nvPr>
        </p:nvSpPr>
        <p:spPr/>
        <p:txBody>
          <a:bodyPr/>
          <a:lstStyle/>
          <a:p>
            <a:pPr marL="0" indent="0">
              <a:buFont typeface="Arial" panose="020B0604020202020204" pitchFamily="34" charset="0"/>
              <a:buNone/>
            </a:pPr>
            <a:endParaRPr lang="en-US" b="0" dirty="0"/>
          </a:p>
        </p:txBody>
      </p:sp>
      <p:sp>
        <p:nvSpPr>
          <p:cNvPr id="4" name="Slide Number Placeholder 3">
            <a:extLst>
              <a:ext uri="{FF2B5EF4-FFF2-40B4-BE49-F238E27FC236}">
                <a16:creationId xmlns:a16="http://schemas.microsoft.com/office/drawing/2014/main" id="{32521AE7-3614-2085-B717-C49498229C73}"/>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C8CFEA-32D3-477E-A928-AC4F124753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73134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3343C-F20D-3D75-3318-24E48529B2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0341AD-A7BC-9B92-C3C2-CDA988F789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B823B6-BA36-2265-F861-513696E16E39}"/>
              </a:ext>
            </a:extLst>
          </p:cNvPr>
          <p:cNvSpPr>
            <a:spLocks noGrp="1"/>
          </p:cNvSpPr>
          <p:nvPr>
            <p:ph type="body" idx="1"/>
          </p:nvPr>
        </p:nvSpPr>
        <p:spPr/>
        <p:txBody>
          <a:bodyPr/>
          <a:lstStyle/>
          <a:p>
            <a:r>
              <a:rPr lang="en-US" b="0" dirty="0"/>
              <a:t>So, what is it about obesity and diabetes that is impacting cognitive function in the pediatric population?</a:t>
            </a:r>
          </a:p>
          <a:p>
            <a:endParaRPr lang="en-US" b="0" dirty="0"/>
          </a:p>
          <a:p>
            <a:r>
              <a:rPr lang="en-US" b="0" dirty="0"/>
              <a:t>[animation-1] Well, first-things-first, we should address the age-old </a:t>
            </a:r>
            <a:r>
              <a:rPr lang="en-US" b="0" dirty="0">
                <a:latin typeface="Avenir Book" panose="02000503020000020003" pitchFamily="2" charset="0"/>
              </a:rPr>
              <a:t>p</a:t>
            </a:r>
            <a:r>
              <a:rPr lang="en-US" dirty="0">
                <a:latin typeface="Avenir Book" panose="02000503020000020003" pitchFamily="2" charset="0"/>
              </a:rPr>
              <a:t>roverbial question of what preceded what; are obesity and diabetes the chicken, or are they the egg? </a:t>
            </a:r>
          </a:p>
          <a:p>
            <a:endParaRPr lang="en-US" b="0" dirty="0">
              <a:latin typeface="Avenir Book" panose="02000503020000020003" pitchFamily="2" charset="0"/>
            </a:endParaRPr>
          </a:p>
          <a:p>
            <a:r>
              <a:rPr lang="en-US" b="0" dirty="0">
                <a:latin typeface="Avenir Book" panose="02000503020000020003" pitchFamily="2" charset="0"/>
              </a:rPr>
              <a:t>The answer, from the studies we have on hand, is probably both.</a:t>
            </a:r>
          </a:p>
          <a:p>
            <a:endParaRPr lang="en-US" b="0" dirty="0">
              <a:latin typeface="Avenir Book" panose="02000503020000020003" pitchFamily="2" charset="0"/>
            </a:endParaRPr>
          </a:p>
          <a:p>
            <a:r>
              <a:rPr lang="en-US" b="0" dirty="0">
                <a:latin typeface="Avenir Book" panose="02000503020000020003" pitchFamily="2" charset="0"/>
              </a:rPr>
              <a:t>[animation-2] Specifically, in the ABCD Study, which is the largest prospective observational study of brain and cognitive development in children and youth, Dr. </a:t>
            </a:r>
            <a:r>
              <a:rPr lang="en-US" b="0" dirty="0" err="1">
                <a:latin typeface="Avenir Book" panose="02000503020000020003" pitchFamily="2" charset="0"/>
              </a:rPr>
              <a:t>Nazmus</a:t>
            </a:r>
            <a:r>
              <a:rPr lang="en-US" b="0" dirty="0">
                <a:latin typeface="Avenir Book" panose="02000503020000020003" pitchFamily="2" charset="0"/>
              </a:rPr>
              <a:t> Sakib found a bidirectional relationship between cognition and child body mass index among over 10,000 children, where better performance on tests of executive function and memory at baseline predicted better adiposity status after 2 years of follow-up and higher body mass index at baseline predicted poorer performance on these same tests over this same period of follow-up.</a:t>
            </a:r>
          </a:p>
          <a:p>
            <a:endParaRPr lang="en-US" b="0" dirty="0">
              <a:latin typeface="Avenir Book" panose="02000503020000020003" pitchFamily="2" charset="0"/>
            </a:endParaRPr>
          </a:p>
          <a:p>
            <a:r>
              <a:rPr lang="en-US" b="0" dirty="0">
                <a:latin typeface="Avenir Book" panose="02000503020000020003" pitchFamily="2" charset="0"/>
              </a:rPr>
              <a:t>Despite these data from a truly impressive and seminal study, I think a definitive answer is far from known due to variability in cognitive assessments, age groups assessed, recording of actual obesity onset, and presence of many other potential methodological issues. So, more work is needed.</a:t>
            </a:r>
          </a:p>
          <a:p>
            <a:endParaRPr lang="en-US" b="0" dirty="0">
              <a:latin typeface="Avenir Book" panose="02000503020000020003" pitchFamily="2" charset="0"/>
            </a:endParaRPr>
          </a:p>
          <a:p>
            <a:r>
              <a:rPr lang="en-US" b="0" dirty="0">
                <a:latin typeface="Avenir Book" panose="02000503020000020003" pitchFamily="2" charset="0"/>
              </a:rPr>
              <a:t>[animation-3] As for potential mechanisms and risk factors, metabolic dysfunction surfaces as the most likely culprit. </a:t>
            </a:r>
          </a:p>
          <a:p>
            <a:endParaRPr lang="en-US" b="0" dirty="0">
              <a:latin typeface="Avenir Book" panose="02000503020000020003" pitchFamily="2" charset="0"/>
            </a:endParaRPr>
          </a:p>
          <a:p>
            <a:r>
              <a:rPr lang="en-US" b="0" dirty="0">
                <a:latin typeface="Avenir Book" panose="02000503020000020003" pitchFamily="2" charset="0"/>
              </a:rPr>
              <a:t>[animation-4] In young children, our group found that higher fasting glucose and insulin and worse insulin resistance were inversely associated with fluid cognitive functions, specifically in the inhibitory control and cognitive flexibility sub-domains. </a:t>
            </a:r>
          </a:p>
          <a:p>
            <a:endParaRPr lang="en-US" b="0" dirty="0">
              <a:latin typeface="Avenir Book" panose="02000503020000020003" pitchFamily="2" charset="0"/>
            </a:endParaRPr>
          </a:p>
          <a:p>
            <a:r>
              <a:rPr lang="en-US" b="0" dirty="0">
                <a:latin typeface="Avenir Book" panose="02000503020000020003" pitchFamily="2" charset="0"/>
              </a:rPr>
              <a:t>Another more recent study by Snyder et al. also found significant correlations between insulin resistance and executive function and overall IQ in adolescents.</a:t>
            </a:r>
          </a:p>
          <a:p>
            <a:endParaRPr lang="en-US" b="0" dirty="0">
              <a:latin typeface="Avenir Book" panose="02000503020000020003" pitchFamily="2" charset="0"/>
            </a:endParaRPr>
          </a:p>
          <a:p>
            <a:r>
              <a:rPr lang="en-US" b="0" dirty="0">
                <a:latin typeface="Avenir Book" panose="02000503020000020003" pitchFamily="2" charset="0"/>
              </a:rPr>
              <a:t>While, again, data are limited in the context of pediatric obesity, I think that the evidence from youth-onset type 2 diabetes really speaks to the potential for metabolic dysregulation to be a major driving factor for suboptimal cognitive function across the obesity and diabetes spectrum. </a:t>
            </a:r>
          </a:p>
          <a:p>
            <a:endParaRPr lang="en-US" b="0" dirty="0">
              <a:latin typeface="Avenir Book" panose="02000503020000020003" pitchFamily="2" charset="0"/>
            </a:endParaRPr>
          </a:p>
          <a:p>
            <a:r>
              <a:rPr lang="en-US" b="0" dirty="0">
                <a:latin typeface="Avenir Book" panose="02000503020000020003" pitchFamily="2" charset="0"/>
              </a:rPr>
              <a:t>[animation-5] However, particularly in a neurodevelopmental context, we cannot discount the effects of social determinants of health. This includes adequate nutrition in infancy, including iron and zinc, which help to support postnatal brain development, and early life support for learning with enriched home, school, and community environments.</a:t>
            </a:r>
          </a:p>
          <a:p>
            <a:endParaRPr lang="en-US" b="0" dirty="0">
              <a:latin typeface="Avenir Book" panose="02000503020000020003" pitchFamily="2" charset="0"/>
            </a:endParaRPr>
          </a:p>
          <a:p>
            <a:endParaRPr lang="en-US" b="0" dirty="0"/>
          </a:p>
        </p:txBody>
      </p:sp>
      <p:sp>
        <p:nvSpPr>
          <p:cNvPr id="4" name="Slide Number Placeholder 3">
            <a:extLst>
              <a:ext uri="{FF2B5EF4-FFF2-40B4-BE49-F238E27FC236}">
                <a16:creationId xmlns:a16="http://schemas.microsoft.com/office/drawing/2014/main" id="{F79E7A2D-DCC5-68DA-778A-C9F1C1D147C4}"/>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C8CFEA-32D3-477E-A928-AC4F124753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07557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7F185-3215-9486-9146-F2E829E21E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A77982-C758-35D7-6DC5-DE5385985A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DAF60D-350F-AC91-F2F3-59D0205813D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dirty="0"/>
              <a:t>So, given the evidence we have available to us, while it remains limited, particularly for youth-onset type 2 diabetes, I think it is safe to say that obesity and diabetes in children and youth bodes poorly for cognitive health.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dirty="0"/>
              <a:t>This raises the most important question for me, which is, what happens when we intervene on obesity and youth-onset type 2 diabetes?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dirty="0"/>
          </a:p>
          <a:p>
            <a:pPr marL="0" indent="0">
              <a:buFont typeface="Arial" panose="020B0604020202020204" pitchFamily="34" charset="0"/>
              <a:buNone/>
            </a:pPr>
            <a:r>
              <a:rPr lang="en-US" b="0" dirty="0"/>
              <a:t>Unfortunately, few studies to date have sought to answer this question. </a:t>
            </a:r>
          </a:p>
          <a:p>
            <a:pPr marL="0" indent="0">
              <a:buFont typeface="Arial" panose="020B0604020202020204" pitchFamily="34" charset="0"/>
              <a:buNone/>
            </a:pPr>
            <a:endParaRPr lang="en-US" b="0" dirty="0"/>
          </a:p>
          <a:p>
            <a:pPr marL="0" indent="0">
              <a:buFont typeface="Arial" panose="020B0604020202020204" pitchFamily="34" charset="0"/>
              <a:buNone/>
            </a:pPr>
            <a:r>
              <a:rPr lang="en-US" b="0" dirty="0"/>
              <a:t>[animation-1] However, among the few that are published, a study in Belgian youth with obesity found that both working memory and attention improved significantly after 30 weeks of an intensive in-patient weight loss program where participants lost, on average, 17% of their baseline weight. Interestingly, however, the effect of the intervention on cognitive function was independent of weight loss. </a:t>
            </a:r>
          </a:p>
          <a:p>
            <a:pPr marL="0" indent="0">
              <a:buFont typeface="Arial" panose="020B0604020202020204" pitchFamily="34" charset="0"/>
              <a:buNone/>
            </a:pPr>
            <a:endParaRPr lang="en-US" b="0" dirty="0"/>
          </a:p>
          <a:p>
            <a:pPr marL="0" indent="0">
              <a:buFont typeface="Arial" panose="020B0604020202020204" pitchFamily="34" charset="0"/>
              <a:buNone/>
            </a:pPr>
            <a:r>
              <a:rPr lang="en-US" b="0" dirty="0"/>
              <a:t>Why might that be?</a:t>
            </a:r>
          </a:p>
          <a:p>
            <a:pPr marL="0" indent="0">
              <a:buFont typeface="Arial" panose="020B0604020202020204" pitchFamily="34" charset="0"/>
              <a:buNone/>
            </a:pPr>
            <a:endParaRPr lang="en-US" b="0" dirty="0"/>
          </a:p>
          <a:p>
            <a:pPr marL="0" indent="0">
              <a:buFont typeface="Arial" panose="020B0604020202020204" pitchFamily="34" charset="0"/>
              <a:buNone/>
            </a:pPr>
            <a:r>
              <a:rPr lang="en-US" b="0" dirty="0"/>
              <a:t>We recently completed a secondary analysis using data collected from the </a:t>
            </a:r>
            <a:r>
              <a:rPr lang="en-US" sz="1200" b="0" i="0" kern="1200" dirty="0">
                <a:solidFill>
                  <a:schemeClr val="tx1"/>
                </a:solidFill>
                <a:effectLst/>
                <a:latin typeface="+mn-lt"/>
                <a:ea typeface="+mn-ea"/>
                <a:cs typeface="+mn-cs"/>
              </a:rPr>
              <a:t>Surgical or Medical Treatment for Pediatric Type 2 Diabetes (ST</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OMP) study, which investigated the effect of advanced medical treatment through medication or bariatric surgery on glycemic control in adolescents with severe obesity with and without youth-onset type 2 diabetes. </a:t>
            </a:r>
          </a:p>
          <a:p>
            <a:pPr marL="0" indent="0">
              <a:buFont typeface="Arial" panose="020B0604020202020204" pitchFamily="34" charset="0"/>
              <a:buNone/>
            </a:pPr>
            <a:endParaRPr lang="en-US" sz="1200" b="0" i="0" kern="1200" dirty="0">
              <a:solidFill>
                <a:schemeClr val="tx1"/>
              </a:solidFill>
              <a:effectLst/>
              <a:latin typeface="+mn-lt"/>
              <a:ea typeface="+mn-ea"/>
              <a:cs typeface="+mn-cs"/>
            </a:endParaRPr>
          </a:p>
          <a:p>
            <a:pPr marL="0" indent="0">
              <a:buFont typeface="Arial" panose="020B0604020202020204" pitchFamily="34" charset="0"/>
              <a:buNone/>
            </a:pPr>
            <a:r>
              <a:rPr lang="en-US" sz="1200" b="0" i="0" kern="1200" dirty="0">
                <a:solidFill>
                  <a:schemeClr val="tx1"/>
                </a:solidFill>
                <a:effectLst/>
                <a:latin typeface="+mn-lt"/>
                <a:ea typeface="+mn-ea"/>
                <a:cs typeface="+mn-cs"/>
              </a:rPr>
              <a:t>Here, we measured cognitive function before and one year after intervention and found that both interventions led to a significant improvement in overall fluid cognition. As the trial was designed to specifically test the effect of these two interventions on glycemic control, and specifically on lowering HbA1c below 6.5%, we tested whether the change in fluid cognition was due to lowering of the participants blood glucose levels below 6.5%. </a:t>
            </a:r>
          </a:p>
          <a:p>
            <a:pPr marL="0" indent="0">
              <a:buFont typeface="Arial" panose="020B0604020202020204" pitchFamily="34" charset="0"/>
              <a:buNone/>
            </a:pPr>
            <a:endParaRPr lang="en-US" sz="1200" b="0" i="0" kern="1200" dirty="0">
              <a:solidFill>
                <a:schemeClr val="tx1"/>
              </a:solidFill>
              <a:effectLst/>
              <a:latin typeface="+mn-lt"/>
              <a:ea typeface="+mn-ea"/>
              <a:cs typeface="+mn-cs"/>
            </a:endParaRPr>
          </a:p>
          <a:p>
            <a:pPr marL="0" indent="0">
              <a:buFont typeface="Arial" panose="020B0604020202020204" pitchFamily="34" charset="0"/>
              <a:buNone/>
            </a:pPr>
            <a:r>
              <a:rPr lang="en-US" sz="1200" b="0" i="0" kern="1200" dirty="0">
                <a:solidFill>
                  <a:schemeClr val="tx1"/>
                </a:solidFill>
                <a:effectLst/>
                <a:latin typeface="+mn-lt"/>
                <a:ea typeface="+mn-ea"/>
                <a:cs typeface="+mn-cs"/>
              </a:rPr>
              <a:t>[animation-2] Low-and-behold, independent of weight loss or of intervention received, fluid cognitive function specifically improved in those adolescents who achieved a HbA1c less than 6.5% within one year of the intervention.</a:t>
            </a:r>
          </a:p>
          <a:p>
            <a:pPr marL="0" indent="0">
              <a:buFont typeface="Arial" panose="020B0604020202020204" pitchFamily="34" charset="0"/>
              <a:buNone/>
            </a:pPr>
            <a:endParaRPr lang="en-US" sz="1200" b="0" i="0" kern="1200" dirty="0">
              <a:solidFill>
                <a:schemeClr val="tx1"/>
              </a:solidFill>
              <a:effectLst/>
              <a:latin typeface="+mn-lt"/>
              <a:ea typeface="+mn-ea"/>
              <a:cs typeface="+mn-cs"/>
            </a:endParaRPr>
          </a:p>
          <a:p>
            <a:pPr marL="0" indent="0">
              <a:buFont typeface="Arial" panose="020B0604020202020204" pitchFamily="34" charset="0"/>
              <a:buNone/>
            </a:pPr>
            <a:r>
              <a:rPr lang="en-US" sz="1200" b="0" i="0" kern="1200" dirty="0">
                <a:solidFill>
                  <a:schemeClr val="tx1"/>
                </a:solidFill>
                <a:effectLst/>
                <a:latin typeface="+mn-lt"/>
                <a:ea typeface="+mn-ea"/>
                <a:cs typeface="+mn-cs"/>
              </a:rPr>
              <a:t>We hope to present these data in more detail at Obesity Week this coming November.</a:t>
            </a:r>
          </a:p>
          <a:p>
            <a:pPr marL="0" indent="0">
              <a:buFont typeface="Arial" panose="020B0604020202020204" pitchFamily="34" charset="0"/>
              <a:buNone/>
            </a:pPr>
            <a:endParaRPr lang="en-US" sz="1200" b="0" i="0" kern="1200" dirty="0">
              <a:solidFill>
                <a:schemeClr val="tx1"/>
              </a:solidFill>
              <a:effectLst/>
              <a:latin typeface="+mn-lt"/>
              <a:ea typeface="+mn-ea"/>
              <a:cs typeface="+mn-cs"/>
            </a:endParaRPr>
          </a:p>
          <a:p>
            <a:pPr marL="0" indent="0">
              <a:buFont typeface="Arial" panose="020B0604020202020204" pitchFamily="34" charset="0"/>
              <a:buNone/>
            </a:pPr>
            <a:r>
              <a:rPr lang="en-US" b="0" dirty="0"/>
              <a:t>Again, while evidence remains limited, considering both what was found in the Belgian study and what we found in STOMP, weight itself may not be the primary driver of cognitive deficits in youth, instead it could be the metabolic dysregulation that more directly impacts the brain and resulting cognition.  </a:t>
            </a:r>
          </a:p>
          <a:p>
            <a:pPr marL="0" indent="0">
              <a:buFont typeface="Arial" panose="020B0604020202020204" pitchFamily="34" charset="0"/>
              <a:buNone/>
            </a:pPr>
            <a:endParaRPr lang="en-US" b="0" dirty="0"/>
          </a:p>
          <a:p>
            <a:pPr marL="0" indent="0">
              <a:buFont typeface="Arial" panose="020B0604020202020204" pitchFamily="34" charset="0"/>
              <a:buNone/>
            </a:pPr>
            <a:r>
              <a:rPr lang="en-US" b="0" dirty="0"/>
              <a:t>[animation-3] So, our message is that improving glycemic control is a potentially important clinical target to improve cognitive health, particularly in adolescents with obesity and youth-onset type 2 diabetes, and it may not matter what intervention is used to achieve glycemic targets. </a:t>
            </a:r>
          </a:p>
          <a:p>
            <a:pPr marL="0" indent="0">
              <a:buFont typeface="Arial" panose="020B0604020202020204" pitchFamily="34" charset="0"/>
              <a:buNone/>
            </a:pPr>
            <a:endParaRPr lang="en-US" b="0" dirty="0"/>
          </a:p>
          <a:p>
            <a:pPr marL="0" indent="0">
              <a:buFont typeface="Arial" panose="020B0604020202020204" pitchFamily="34" charset="0"/>
              <a:buNone/>
            </a:pPr>
            <a:r>
              <a:rPr lang="en-US" b="0" dirty="0"/>
              <a:t>Of course, further research is needed to confirm this, as well as to develop effective clinical protocols for preservation and improvement of cognitive functioning in pediatric obesity and diabetes settings.</a:t>
            </a:r>
          </a:p>
        </p:txBody>
      </p:sp>
      <p:sp>
        <p:nvSpPr>
          <p:cNvPr id="4" name="Slide Number Placeholder 3">
            <a:extLst>
              <a:ext uri="{FF2B5EF4-FFF2-40B4-BE49-F238E27FC236}">
                <a16:creationId xmlns:a16="http://schemas.microsoft.com/office/drawing/2014/main" id="{FD156B7D-E40B-71A6-71F3-A5DBB58B0253}"/>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C8CFEA-32D3-477E-A928-AC4F124753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99900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B42C8-5508-2134-738C-7329521225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1D26B4-F058-9FAD-FDF5-0AC8CBA006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CB0E0C-9A4B-F56B-3E3A-D9C2F7A954FB}"/>
              </a:ext>
            </a:extLst>
          </p:cNvPr>
          <p:cNvSpPr>
            <a:spLocks noGrp="1"/>
          </p:cNvSpPr>
          <p:nvPr>
            <p:ph type="body" idx="1"/>
          </p:nvPr>
        </p:nvSpPr>
        <p:spPr/>
        <p:txBody>
          <a:bodyPr/>
          <a:lstStyle/>
          <a:p>
            <a:pPr marL="0" indent="0">
              <a:buFont typeface="Arial" panose="020B0604020202020204" pitchFamily="34" charset="0"/>
              <a:buNone/>
            </a:pPr>
            <a:r>
              <a:rPr lang="en-US" b="0" dirty="0"/>
              <a:t>The urgent question, again, becomes, what can we do to stem the tide or reverse course?</a:t>
            </a:r>
          </a:p>
          <a:p>
            <a:pPr marL="0" indent="0">
              <a:buFont typeface="Arial" panose="020B0604020202020204" pitchFamily="34" charset="0"/>
              <a:buNone/>
            </a:pPr>
            <a:endParaRPr lang="en-US" b="0" dirty="0"/>
          </a:p>
          <a:p>
            <a:pPr marL="0" indent="0">
              <a:buFont typeface="Arial" panose="020B0604020202020204" pitchFamily="34" charset="0"/>
              <a:buNone/>
            </a:pPr>
            <a:r>
              <a:rPr lang="en-US" b="0" dirty="0"/>
              <a:t>[animation-1] In adults, there is good evidence to support weight loss by any means as effective for improving fluid cognitive function.</a:t>
            </a:r>
          </a:p>
          <a:p>
            <a:pPr marL="0" indent="0">
              <a:buFont typeface="Arial" panose="020B0604020202020204" pitchFamily="34" charset="0"/>
              <a:buNone/>
            </a:pPr>
            <a:endParaRPr lang="en-US" b="0" dirty="0"/>
          </a:p>
          <a:p>
            <a:pPr marL="0" indent="0">
              <a:buFont typeface="Arial" panose="020B0604020202020204" pitchFamily="34" charset="0"/>
              <a:buNone/>
            </a:pPr>
            <a:r>
              <a:rPr lang="en-US" b="0" dirty="0"/>
              <a:t>[animation-2] In the Diabetes Prevention Program Outcomes Study, our group recently found that a stable HbA1c trajectory within the pre-diabetes range of 5.7 to 6.4% over 25 years of follow-up from middle adulthood to late adulthood was associated with lower prevalence of mild cognitive impairment.</a:t>
            </a:r>
          </a:p>
          <a:p>
            <a:pPr marL="0" indent="0">
              <a:buFont typeface="Arial" panose="020B0604020202020204" pitchFamily="34" charset="0"/>
              <a:buNone/>
            </a:pPr>
            <a:endParaRPr lang="en-US" b="0" dirty="0"/>
          </a:p>
          <a:p>
            <a:pPr marL="0" indent="0">
              <a:buFont typeface="Arial" panose="020B0604020202020204" pitchFamily="34" charset="0"/>
              <a:buNone/>
            </a:pPr>
            <a:r>
              <a:rPr lang="en-US" b="0" dirty="0"/>
              <a:t>[animation-3] In this same study, our group also found that metformin, a first-line glucose-lowering pharmacotherapy, was associated with lower prevalence of dementia after 25 years of follow-up. </a:t>
            </a:r>
          </a:p>
          <a:p>
            <a:pPr marL="0" indent="0">
              <a:buFont typeface="Arial" panose="020B0604020202020204" pitchFamily="34" charset="0"/>
              <a:buNone/>
            </a:pPr>
            <a:endParaRPr lang="en-US" b="0" dirty="0"/>
          </a:p>
          <a:p>
            <a:pPr marL="0" indent="0">
              <a:buFont typeface="Arial" panose="020B0604020202020204" pitchFamily="34" charset="0"/>
              <a:buNone/>
            </a:pPr>
            <a:r>
              <a:rPr lang="en-US" b="0" dirty="0"/>
              <a:t>[animation-4] Thus, same as our conclusion in pediatrics, it appears that glycemic control is a likely clinical target to improve cognitive health outcomes in adults with obesity or diabetes.     </a:t>
            </a:r>
          </a:p>
          <a:p>
            <a:pPr marL="0" indent="0">
              <a:buFont typeface="Arial" panose="020B0604020202020204" pitchFamily="34" charset="0"/>
              <a:buNone/>
            </a:pPr>
            <a:endParaRPr lang="en-US" b="0" dirty="0"/>
          </a:p>
          <a:p>
            <a:pPr marL="0" indent="0">
              <a:buFont typeface="Arial" panose="020B0604020202020204" pitchFamily="34" charset="0"/>
              <a:buNone/>
            </a:pPr>
            <a:endParaRPr lang="en-US" b="0" dirty="0"/>
          </a:p>
        </p:txBody>
      </p:sp>
      <p:sp>
        <p:nvSpPr>
          <p:cNvPr id="4" name="Slide Number Placeholder 3">
            <a:extLst>
              <a:ext uri="{FF2B5EF4-FFF2-40B4-BE49-F238E27FC236}">
                <a16:creationId xmlns:a16="http://schemas.microsoft.com/office/drawing/2014/main" id="{274EE16F-C49D-6B5A-A3EC-AE7632E9548E}"/>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C8CFEA-32D3-477E-A928-AC4F124753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5101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33F0A-444E-2E8D-CE72-0E0F08FDE3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774D08-BBF6-C84E-9E77-F7B8C9A9B7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4A4718-D32A-6398-F346-0FF1792CDA50}"/>
              </a:ext>
            </a:extLst>
          </p:cNvPr>
          <p:cNvSpPr>
            <a:spLocks noGrp="1"/>
          </p:cNvSpPr>
          <p:nvPr>
            <p:ph type="body" idx="1"/>
          </p:nvPr>
        </p:nvSpPr>
        <p:spPr/>
        <p:txBody>
          <a:bodyPr/>
          <a:lstStyle/>
          <a:p>
            <a:pPr marL="0" indent="0">
              <a:buFont typeface="Arial" panose="020B0604020202020204" pitchFamily="34" charset="0"/>
              <a:buNone/>
            </a:pPr>
            <a:endParaRPr lang="en-US" b="0" dirty="0"/>
          </a:p>
        </p:txBody>
      </p:sp>
      <p:sp>
        <p:nvSpPr>
          <p:cNvPr id="4" name="Slide Number Placeholder 3">
            <a:extLst>
              <a:ext uri="{FF2B5EF4-FFF2-40B4-BE49-F238E27FC236}">
                <a16:creationId xmlns:a16="http://schemas.microsoft.com/office/drawing/2014/main" id="{7C27F27D-881C-30B5-A1E9-1E97B7E4D948}"/>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C8CFEA-32D3-477E-A928-AC4F124753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80060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92C85-F515-4E19-EC75-35F1F7D87A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F1C55E-BE13-FFF2-23F6-E6FE52D407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D7BFD2-CDCD-D927-E73A-99B2797A173C}"/>
              </a:ext>
            </a:extLst>
          </p:cNvPr>
          <p:cNvSpPr>
            <a:spLocks noGrp="1"/>
          </p:cNvSpPr>
          <p:nvPr>
            <p:ph type="body" idx="1"/>
          </p:nvPr>
        </p:nvSpPr>
        <p:spPr/>
        <p:txBody>
          <a:bodyPr/>
          <a:lstStyle/>
          <a:p>
            <a:pPr marL="0" indent="0">
              <a:buFont typeface="Arial" panose="020B0604020202020204" pitchFamily="34" charset="0"/>
              <a:buNone/>
            </a:pPr>
            <a:endParaRPr lang="en-US" b="0" dirty="0"/>
          </a:p>
        </p:txBody>
      </p:sp>
      <p:sp>
        <p:nvSpPr>
          <p:cNvPr id="4" name="Slide Number Placeholder 3">
            <a:extLst>
              <a:ext uri="{FF2B5EF4-FFF2-40B4-BE49-F238E27FC236}">
                <a16:creationId xmlns:a16="http://schemas.microsoft.com/office/drawing/2014/main" id="{72C2D49C-0493-042A-D709-C5A180761FAC}"/>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C8CFEA-32D3-477E-A928-AC4F124753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29644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0" dirty="0"/>
              <a:t>I want to start us off with context. Specifically, what we know about trajectories of brain growth and cognition</a:t>
            </a:r>
          </a:p>
          <a:p>
            <a:pPr marL="0" indent="0">
              <a:buFont typeface="Arial" panose="020B0604020202020204" pitchFamily="34" charset="0"/>
              <a:buNone/>
            </a:pPr>
            <a:endParaRPr lang="en-US" b="0" dirty="0"/>
          </a:p>
          <a:p>
            <a:pPr marL="0" indent="0">
              <a:buFont typeface="Arial" panose="020B0604020202020204" pitchFamily="34" charset="0"/>
              <a:buNone/>
            </a:pPr>
            <a:r>
              <a:rPr lang="en-US" b="0" dirty="0"/>
              <a:t>Because I need to get us through an entire lifetime, I will describe neurodevelopmental and cognitive processes and concepts in broad terms. </a:t>
            </a:r>
          </a:p>
          <a:p>
            <a:pPr marL="0" indent="0">
              <a:buFont typeface="Arial" panose="020B0604020202020204" pitchFamily="34" charset="0"/>
              <a:buNone/>
            </a:pPr>
            <a:endParaRPr lang="en-US" b="0" dirty="0"/>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In this figure you will see age across the x-axis, whereas the y-axis represents cumulative development of the tissue or structure, stated as percentage of maximum value. </a:t>
            </a: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Temporally, myelination of axons, which contributes to brain white matter volume and promotes the speed at which neurons communicate with each other, shown here in solid blue, begins prior to birth and continues throughout childhood, peaking in young adulthood before a minimal decline in middle and late adulthood.</a:t>
            </a: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Synaptogenesis, which is the formation of the connections between neurons, and contributes to brain gray matter volume, shown here in solid red, increases rapidly after birth and peaks in childhood. Up until young adulthood, neurogenesis, or the birth of new neurons, also contributes to gray matter volume. </a:t>
            </a:r>
          </a:p>
          <a:p>
            <a:pPr marL="0" marR="0">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From a neurodevelopmental context, the decline in brain grey matter volume that you see in this figure is due to synaptic pruning, which is the process of rewiring the connections between neurons to increase efficiency of communication. As we get in to middle and late adulthood, this decline reflects grey matter atrophy, which is observed in typical aging. </a:t>
            </a:r>
          </a:p>
          <a:p>
            <a:pPr marL="0" marR="0">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Importantly, these trajectories drive cognitive function. I’ve drawn in the typical trajectory of fluid cognition, a domain that includes executive function and memory, which give us the ability to think logically and solve problems in novel situations independent of acquired knowledge, seen here in pink. In green is the typical trajectory for crystallized cognition, a domain that includes language, and encapsulates acquired knowledge, which explains its upward nearly linear trajectory. With age comes wisdom, right?</a:t>
            </a:r>
          </a:p>
          <a:p>
            <a:pPr marL="0" marR="0">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These trajectories are where we find ourselves when we want to talk about the potential impact of obesity and diabetes on cognition.</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C8CFEA-32D3-477E-A928-AC4F124753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7823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2DC5A-4F74-A380-1FA8-70EB8D6916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4B49A3-6F5D-C0C5-3972-9CBEDA2CFB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CDC64B-8133-A551-2FD0-DDAC827FF2C1}"/>
              </a:ext>
            </a:extLst>
          </p:cNvPr>
          <p:cNvSpPr>
            <a:spLocks noGrp="1"/>
          </p:cNvSpPr>
          <p:nvPr>
            <p:ph type="body" idx="1"/>
          </p:nvPr>
        </p:nvSpPr>
        <p:spPr/>
        <p:txBody>
          <a:bodyPr/>
          <a:lstStyle/>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Now that I’ve given you the context, let’s talk about the problem. Specifically, that the onset and progression of obesity, and its sequelae, are overlaid onto these trajectories, as is the development and morbidity of overt diabetes.</a:t>
            </a:r>
          </a:p>
          <a:p>
            <a:pPr marL="0" marR="0">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Again, using this figure by Bethlehem et al, I have added where epidemiologic evidence shows </a:t>
            </a:r>
            <a:r>
              <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peak incidence, in other words diagnosis or onset, of obesity and diabetes in both pediatric and adult populations. </a:t>
            </a:r>
          </a:p>
          <a:p>
            <a:pPr marL="0" marR="0">
              <a:spcBef>
                <a:spcPts val="0"/>
              </a:spcBef>
              <a:spcAft>
                <a:spcPts val="0"/>
              </a:spcAft>
            </a:pP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Throughout this presentation, when I reference obesity, it is denoted as OB, and when I references diabetes, I mean type 2 diabetes, which is denoted as T2D. If you see a “Y” in front of either obesity or type 2 diabetes, this indicates that it is the youth-onset form of the condition or disease, whereas an “A” indicates the adult-onset form.</a:t>
            </a:r>
          </a:p>
          <a:p>
            <a:pPr marL="0" marR="0">
              <a:spcBef>
                <a:spcPts val="0"/>
              </a:spcBef>
              <a:spcAft>
                <a:spcPts val="0"/>
              </a:spcAft>
            </a:pP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 pediatrics, we see a peak incidence of youth-onset obesity in late childhood. As many of you likely know, obesity is difficult to overcome, and, barring any significant intervention, children with obesity will continue with obesity into adolescence. This persistence of obesity from childhood is a major driver of the peak for incidence of youth-onset type 2 diabetes, which occurs in adolescence.  </a:t>
            </a:r>
          </a:p>
          <a:p>
            <a:pPr marL="0" marR="0">
              <a:spcBef>
                <a:spcPts val="0"/>
              </a:spcBef>
              <a:spcAft>
                <a:spcPts val="0"/>
              </a:spcAft>
            </a:pP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Now, for the population of individuals who do not develop obesity during youth, we see obesity incidence peak again, in young adulthood, followed by a peak in adult-onset type 2 diabetes in middle adulthood. Type 2 diabetes is also a disease of aging, and there tends to be a small peak in incidence in late adulthood.</a:t>
            </a:r>
          </a:p>
          <a:p>
            <a:pPr marL="0" marR="0">
              <a:spcBef>
                <a:spcPts val="0"/>
              </a:spcBef>
              <a:spcAft>
                <a:spcPts val="0"/>
              </a:spcAft>
            </a:pP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Here, I want to pause for us to begin processing what all this metabolic disease onset and burden overlaid on brain and cognitive trajectories may mean for cognitive health across the lifespan.</a:t>
            </a:r>
          </a:p>
          <a:p>
            <a:pPr marL="0" marR="0">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As not to linger too long with our own thoughts, lets now turn to what we know about obesity and diabetes and their impact on cognition in pediatric and adult populations. </a:t>
            </a:r>
          </a:p>
        </p:txBody>
      </p:sp>
      <p:sp>
        <p:nvSpPr>
          <p:cNvPr id="4" name="Slide Number Placeholder 3">
            <a:extLst>
              <a:ext uri="{FF2B5EF4-FFF2-40B4-BE49-F238E27FC236}">
                <a16:creationId xmlns:a16="http://schemas.microsoft.com/office/drawing/2014/main" id="{BDD8FB16-D5E6-D804-E050-00AD36808BF2}"/>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C8CFEA-32D3-477E-A928-AC4F124753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327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58881-0B7B-67BD-3721-A03A14862B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106BAF-636F-6ABC-036E-59A38FDE7B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7AE970-BB79-9897-BECE-7361370EE3A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[animation-1] There is a large body of literature looking at childhood and youth overweight and obesity and their relationship with cognitive function. Specifically, in a meta-analysis, Pearce and colleagues showed that higher BMI was associated with worse fluid cognitive functioning overall, as well as independently with each of the listed sub-constructs.</a:t>
            </a:r>
          </a:p>
          <a:p>
            <a:pPr marL="0" marR="0">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Far less is known about cognitive function in youth-onset diabetes. </a:t>
            </a:r>
          </a:p>
          <a:p>
            <a:pPr marL="0" marR="0">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[animation-2] However, among the few studies that do exist, the pattern is consistent in that those with youth-onset type 2 diabetes perform substantially worse on tests of fluid cognitive function, compared to all comparator peer groups. </a:t>
            </a:r>
          </a:p>
          <a:p>
            <a:pPr marL="0" marR="0">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200" dirty="0">
                <a:effectLst/>
                <a:latin typeface="Calibri" panose="020F0502020204030204" pitchFamily="34" charset="0"/>
                <a:ea typeface="Calibri" panose="020F0502020204030204" pitchFamily="34" charset="0"/>
                <a:cs typeface="Times New Roman" panose="02020603050405020304" pitchFamily="18" charset="0"/>
              </a:rPr>
              <a:t>So, from the data available to us, the overall picture is that cognitive deficits begin at the stage of accumulating excess weight, which is likely years before overt youth-onset diabetes diagnosis. But also, that youth-onset type 2 diabetes has a unique, added impact on cognition during the earlier life stages, above and beyond that of obesity. </a:t>
            </a:r>
          </a:p>
          <a:p>
            <a:endParaRPr lang="en-US" b="0" dirty="0"/>
          </a:p>
        </p:txBody>
      </p:sp>
      <p:sp>
        <p:nvSpPr>
          <p:cNvPr id="4" name="Slide Number Placeholder 3">
            <a:extLst>
              <a:ext uri="{FF2B5EF4-FFF2-40B4-BE49-F238E27FC236}">
                <a16:creationId xmlns:a16="http://schemas.microsoft.com/office/drawing/2014/main" id="{9AFDB331-853F-11CD-F4B7-683661A559B1}"/>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C8CFEA-32D3-477E-A928-AC4F124753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898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08FE5-AA6B-E918-4276-932B0FCD69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5A98F6-69E6-E0D7-FFE3-A6372E4F31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194F64-D127-B7F0-CAB9-1A11597321D3}"/>
              </a:ext>
            </a:extLst>
          </p:cNvPr>
          <p:cNvSpPr>
            <a:spLocks noGrp="1"/>
          </p:cNvSpPr>
          <p:nvPr>
            <p:ph type="body" idx="1"/>
          </p:nvPr>
        </p:nvSpPr>
        <p:spPr/>
        <p:txBody>
          <a:bodyPr/>
          <a:lstStyle/>
          <a:p>
            <a:r>
              <a:rPr lang="en-US" b="0" dirty="0"/>
              <a:t>Why do we care about this problem?</a:t>
            </a:r>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[animation-1] </a:t>
            </a:r>
            <a:r>
              <a:rPr lang="en-US" dirty="0">
                <a:latin typeface="Avenir Book" panose="02000503020000020003" pitchFamily="2" charset="0"/>
              </a:rPr>
              <a:t>Peak cognition is achieved in young adulthood.</a:t>
            </a:r>
            <a:endParaRPr lang="en-US" b="0" dirty="0"/>
          </a:p>
          <a:p>
            <a:endParaRPr lang="en-US" b="0" dirty="0"/>
          </a:p>
          <a:p>
            <a:r>
              <a:rPr lang="en-US" b="0" dirty="0"/>
              <a:t>[animation-2] </a:t>
            </a:r>
            <a:r>
              <a:rPr lang="en-US" dirty="0">
                <a:latin typeface="Avenir Book" panose="02000503020000020003" pitchFamily="2" charset="0"/>
              </a:rPr>
              <a:t>Peak cognition is the foundation for academic and professional success.</a:t>
            </a:r>
          </a:p>
          <a:p>
            <a:endParaRPr lang="en-US" b="0" dirty="0">
              <a:latin typeface="Avenir Book" panose="02000503020000020003" pitchFamily="2" charset="0"/>
            </a:endParaRPr>
          </a:p>
          <a:p>
            <a:r>
              <a:rPr lang="en-US" b="0" dirty="0">
                <a:latin typeface="Avenir Book" panose="02000503020000020003" pitchFamily="2" charset="0"/>
              </a:rPr>
              <a:t>[animation-3] And, it determines </a:t>
            </a:r>
            <a:r>
              <a:rPr lang="en-US" dirty="0">
                <a:latin typeface="Avenir Book" panose="02000503020000020003" pitchFamily="2" charset="0"/>
              </a:rPr>
              <a:t>the start point or baseline from which typical/atypical cognitive aging sets in. </a:t>
            </a:r>
            <a:endParaRPr lang="en-US" b="0" dirty="0"/>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[animation-4] Thus, </a:t>
            </a:r>
            <a:r>
              <a:rPr lang="en-US" b="0" dirty="0">
                <a:latin typeface="Avenir Book" panose="02000503020000020003" pitchFamily="2" charset="0"/>
              </a:rPr>
              <a:t>d</a:t>
            </a:r>
            <a:r>
              <a:rPr lang="en-US" dirty="0">
                <a:latin typeface="Avenir Book" panose="02000503020000020003" pitchFamily="2" charset="0"/>
              </a:rPr>
              <a:t>isruption of the cognitive trajectory by OB or Y-T2D could influence whether a young person achieves peak cognition. </a:t>
            </a:r>
          </a:p>
        </p:txBody>
      </p:sp>
      <p:sp>
        <p:nvSpPr>
          <p:cNvPr id="4" name="Slide Number Placeholder 3">
            <a:extLst>
              <a:ext uri="{FF2B5EF4-FFF2-40B4-BE49-F238E27FC236}">
                <a16:creationId xmlns:a16="http://schemas.microsoft.com/office/drawing/2014/main" id="{D173F4FD-AAE6-593B-F149-A14086322814}"/>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C8CFEA-32D3-477E-A928-AC4F124753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31907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B68E4-2B96-B023-B9ED-9EF64E2DCA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03DD69-B4C2-D7F9-FA55-5559143AA1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6ABBC2-DBBA-AB78-6DBC-C85D4AB75585}"/>
              </a:ext>
            </a:extLst>
          </p:cNvPr>
          <p:cNvSpPr>
            <a:spLocks noGrp="1"/>
          </p:cNvSpPr>
          <p:nvPr>
            <p:ph type="body" idx="1"/>
          </p:nvPr>
        </p:nvSpPr>
        <p:spPr/>
        <p:txBody>
          <a:bodyPr/>
          <a:lstStyle/>
          <a:p>
            <a:pPr marL="0" indent="0">
              <a:buFont typeface="Arial" panose="020B0604020202020204" pitchFamily="34" charset="0"/>
              <a:buNone/>
            </a:pPr>
            <a:r>
              <a:rPr lang="en-US" b="0" dirty="0"/>
              <a:t>Let’s move on to what happens after peak cognition is reached and aging sets in around middle adulthood.</a:t>
            </a:r>
          </a:p>
          <a:p>
            <a:pPr marL="0" indent="0">
              <a:buFont typeface="Arial" panose="020B0604020202020204" pitchFamily="34" charset="0"/>
              <a:buNone/>
            </a:pPr>
            <a:endParaRPr lang="en-US" b="0" dirty="0"/>
          </a:p>
          <a:p>
            <a:pPr marL="0" indent="0">
              <a:buFont typeface="Arial" panose="020B0604020202020204" pitchFamily="34" charset="0"/>
              <a:buNone/>
            </a:pPr>
            <a:r>
              <a:rPr lang="en-US" b="0" dirty="0"/>
              <a:t>[animation-1] Here there is a large body of evidence, enough so to produce multiple meta-analyses, all with the same conclusion, that obesity in middle adulthood is associated with a higher prevalence, or burden, of cognitive impairment, including cognitive decline, mild cognitive impairment, and dementia. </a:t>
            </a:r>
          </a:p>
          <a:p>
            <a:pPr marL="0" indent="0">
              <a:buFont typeface="Arial" panose="020B0604020202020204" pitchFamily="34" charset="0"/>
              <a:buNone/>
            </a:pPr>
            <a:endParaRPr lang="en-US" b="0" dirty="0"/>
          </a:p>
          <a:p>
            <a:pPr marL="0" indent="0">
              <a:buFont typeface="Arial" panose="020B0604020202020204" pitchFamily="34" charset="0"/>
              <a:buNone/>
            </a:pPr>
            <a:r>
              <a:rPr lang="en-US" b="0" dirty="0"/>
              <a:t>[animation-2] Specifically, obesity in middle adulthood, or before the age of 65, is associated with a 41% higher risk of developing dementia in late adulthood. </a:t>
            </a:r>
          </a:p>
          <a:p>
            <a:pPr marL="0" indent="0">
              <a:buFont typeface="Arial" panose="020B0604020202020204" pitchFamily="34" charset="0"/>
              <a:buNone/>
            </a:pPr>
            <a:endParaRPr lang="en-US" b="0" dirty="0"/>
          </a:p>
          <a:p>
            <a:pPr marL="0" indent="0">
              <a:buFont typeface="Arial" panose="020B0604020202020204" pitchFamily="34" charset="0"/>
              <a:buNone/>
            </a:pPr>
            <a:r>
              <a:rPr lang="en-US" b="0" dirty="0"/>
              <a:t>[animation-3] However, this relationship appears to flip in older adults, and I would be remiss to not mention the obesity paradox in late adulthood, where the association between obesity and risk for cognitive impairment taking on an inverted ‘U’ shaped curve, whereby having overweight or obesity in late adulthood appears protective against cognitive impairment risk. </a:t>
            </a:r>
          </a:p>
          <a:p>
            <a:pPr marL="0" indent="0">
              <a:buFont typeface="Arial" panose="020B0604020202020204" pitchFamily="34" charset="0"/>
              <a:buNone/>
            </a:pPr>
            <a:endParaRPr lang="en-US" b="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latin typeface="Avenir Book" panose="02000503020000020003" pitchFamily="2" charset="0"/>
              </a:rPr>
              <a:t>[animation-4] As for type 2 diabetes, a recent prospective population-based cohort in the UK of over 100,000 adults found that for every 5-year younger age at onset of type 2 diabetes there was a 24% increase in risk for incident dementia by the age of 70, and overall, that a younger age at type 2 diabetes diagnosis corresponded to a younger age at dementia onset.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dirty="0">
              <a:latin typeface="Avenir Book" panose="02000503020000020003" pitchFamily="2"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dirty="0">
                <a:latin typeface="Avenir Book" panose="02000503020000020003" pitchFamily="2" charset="0"/>
              </a:rPr>
              <a:t>What all this evidence tells me is that middle adulthood is in fact the sensitive period when obesity and diabetes can significantly influence a person’s cognitive health as they age.</a:t>
            </a:r>
            <a:endParaRPr lang="en-US" b="0" dirty="0"/>
          </a:p>
          <a:p>
            <a:pPr marL="0" indent="0">
              <a:buFont typeface="Arial" panose="020B0604020202020204" pitchFamily="34" charset="0"/>
              <a:buNone/>
            </a:pPr>
            <a:endParaRPr lang="en-US" b="0" dirty="0"/>
          </a:p>
        </p:txBody>
      </p:sp>
      <p:sp>
        <p:nvSpPr>
          <p:cNvPr id="4" name="Slide Number Placeholder 3">
            <a:extLst>
              <a:ext uri="{FF2B5EF4-FFF2-40B4-BE49-F238E27FC236}">
                <a16:creationId xmlns:a16="http://schemas.microsoft.com/office/drawing/2014/main" id="{EE1A54DA-2EFD-DC40-01E4-8153FF7CEACB}"/>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C8CFEA-32D3-477E-A928-AC4F124753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38097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C2A93-0DBC-B420-3847-9C46E43950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1D4F93-5240-932B-F59B-C474A39BD0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2241D0-B36E-A7CF-AA81-232ADCC00418}"/>
              </a:ext>
            </a:extLst>
          </p:cNvPr>
          <p:cNvSpPr>
            <a:spLocks noGrp="1"/>
          </p:cNvSpPr>
          <p:nvPr>
            <p:ph type="body" idx="1"/>
          </p:nvPr>
        </p:nvSpPr>
        <p:spPr/>
        <p:txBody>
          <a:bodyPr/>
          <a:lstStyle/>
          <a:p>
            <a:r>
              <a:rPr lang="en-US" b="0" dirty="0"/>
              <a:t>So, again, why do we care about this problem?</a:t>
            </a:r>
          </a:p>
          <a:p>
            <a:endParaRPr lang="en-US" b="0" dirty="0"/>
          </a:p>
          <a:p>
            <a:r>
              <a:rPr lang="en-US" b="0" dirty="0"/>
              <a:t>[animation-1] The burden of obesity in the US is staggering.</a:t>
            </a:r>
          </a:p>
          <a:p>
            <a:endParaRPr lang="en-US" b="0" dirty="0"/>
          </a:p>
          <a:p>
            <a:r>
              <a:rPr lang="en-US" b="0" dirty="0"/>
              <a:t>[animation-2] Using the new clinical obesity diagnostic criteria outlined in 2025, Park and colleagues recently reported updated estimated of the burden of obesity in our country using NHANES data from 2017 and 2018. </a:t>
            </a:r>
          </a:p>
          <a:p>
            <a:endParaRPr lang="en-US" b="0" dirty="0"/>
          </a:p>
          <a:p>
            <a:r>
              <a:rPr lang="en-US" b="0" dirty="0"/>
              <a:t>[animation-3] What they found was that, overall, a quarter of the US adult population should now be classified as having clinical obesity. When broken out by age group, the prevalence increases, with 40-50% of middle-aged adults having clinical obesity and 80% of older adults.</a:t>
            </a:r>
          </a:p>
          <a:p>
            <a:endParaRPr lang="en-US" b="0" dirty="0"/>
          </a:p>
          <a:p>
            <a:r>
              <a:rPr lang="en-US" b="0" dirty="0"/>
              <a:t>[animation-4] Altogether, these data and the evidence I have presented to you highlight that a substantial proportion of our population is at risk for poor cognitive outcomes as they age.</a:t>
            </a:r>
          </a:p>
        </p:txBody>
      </p:sp>
      <p:sp>
        <p:nvSpPr>
          <p:cNvPr id="4" name="Slide Number Placeholder 3">
            <a:extLst>
              <a:ext uri="{FF2B5EF4-FFF2-40B4-BE49-F238E27FC236}">
                <a16:creationId xmlns:a16="http://schemas.microsoft.com/office/drawing/2014/main" id="{283ED330-4E00-B10C-01D3-E6CC0FB30B54}"/>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C8CFEA-32D3-477E-A928-AC4F124753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7765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9C0FE-1F9C-3B17-0579-215320CA56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3F0489-38E1-DF71-0F7E-F8788CA8E4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D7EA06-2D21-5364-1228-C6294355AA13}"/>
              </a:ext>
            </a:extLst>
          </p:cNvPr>
          <p:cNvSpPr>
            <a:spLocks noGrp="1"/>
          </p:cNvSpPr>
          <p:nvPr>
            <p:ph type="body" idx="1"/>
          </p:nvPr>
        </p:nvSpPr>
        <p:spPr/>
        <p:txBody>
          <a:bodyPr/>
          <a:lstStyle/>
          <a:p>
            <a:pPr marL="0" indent="0">
              <a:buFont typeface="Arial" panose="020B0604020202020204" pitchFamily="34" charset="0"/>
              <a:buNone/>
            </a:pPr>
            <a:r>
              <a:rPr lang="en-US" b="0" dirty="0"/>
              <a:t>So, given what we know about the problem and why it is important, what are some critical gaps in our understanding of this problem.</a:t>
            </a:r>
          </a:p>
          <a:p>
            <a:pPr marL="0" indent="0">
              <a:buFont typeface="Arial" panose="020B0604020202020204" pitchFamily="34" charset="0"/>
              <a:buNone/>
            </a:pPr>
            <a:endParaRPr lang="en-US" b="0" dirty="0"/>
          </a:p>
          <a:p>
            <a:pPr marL="0" indent="0">
              <a:buFont typeface="Arial" panose="020B0604020202020204" pitchFamily="34" charset="0"/>
              <a:buNone/>
            </a:pPr>
            <a:r>
              <a:rPr lang="en-US" b="0" dirty="0"/>
              <a:t>Fair warning that this slide is very much about me tooting my own horn. </a:t>
            </a:r>
          </a:p>
          <a:p>
            <a:pPr marL="0" indent="0">
              <a:buFont typeface="Arial" panose="020B0604020202020204" pitchFamily="34" charset="0"/>
              <a:buNone/>
            </a:pPr>
            <a:endParaRPr lang="en-US" b="0" dirty="0"/>
          </a:p>
          <a:p>
            <a:pPr marL="0" indent="0">
              <a:buFont typeface="Arial" panose="020B0604020202020204" pitchFamily="34" charset="0"/>
              <a:buNone/>
            </a:pPr>
            <a:r>
              <a:rPr lang="en-US" b="0" dirty="0"/>
              <a:t>[animation-1] First, there are no studies in young adults with obesity or youth-onset type 2 diabetes. And, as you remember, this is the time when folks reach peak cognition. So, we designed a multi-center study to investigate this gap, which will be reviewed and probably not discussed in October.</a:t>
            </a:r>
          </a:p>
          <a:p>
            <a:pPr marL="0" indent="0">
              <a:buFont typeface="Arial" panose="020B0604020202020204" pitchFamily="34" charset="0"/>
              <a:buNone/>
            </a:pPr>
            <a:endParaRPr lang="en-US" b="0" dirty="0"/>
          </a:p>
          <a:p>
            <a:pPr marL="0" indent="0">
              <a:buFont typeface="Arial" panose="020B0604020202020204" pitchFamily="34" charset="0"/>
              <a:buNone/>
            </a:pPr>
            <a:r>
              <a:rPr lang="en-US" b="0" dirty="0"/>
              <a:t>[animation-2] Second, we don’t really have a great grasp on what early or preclinical biomarkers may help us identify who among youth and adults with diabetes is at greatest risk of developing severe cognitive issues. We hope to address this gap, in part, with an ongoing proteomic study in adults with diabetes who did and did not develop cognitive impairment. The diabetes prevention program outcomes study AD/ADRD is also looking at biomarkers and clinical indicators of risk in a large cohort of adults with prediabetes and diabetes.</a:t>
            </a:r>
          </a:p>
          <a:p>
            <a:pPr marL="0" indent="0">
              <a:buFont typeface="Arial" panose="020B0604020202020204" pitchFamily="34" charset="0"/>
              <a:buNone/>
            </a:pPr>
            <a:endParaRPr lang="en-US" b="0" dirty="0"/>
          </a:p>
          <a:p>
            <a:pPr marL="0" indent="0">
              <a:buFont typeface="Arial" panose="020B0604020202020204" pitchFamily="34" charset="0"/>
              <a:buNone/>
            </a:pPr>
            <a:r>
              <a:rPr lang="en-US" b="0" dirty="0"/>
              <a:t>[animation-3] And, perhaps most salient to our current times, we don’t know the effect of weight loss medications like phentermine and GLP-1 receptor agonists on brain development, behavior, or cognition  in pediatrics populations. But, we are currently ramping up our new clinical trial here at CU Anschutz to begin to address this gap.</a:t>
            </a:r>
          </a:p>
        </p:txBody>
      </p:sp>
      <p:sp>
        <p:nvSpPr>
          <p:cNvPr id="4" name="Slide Number Placeholder 3">
            <a:extLst>
              <a:ext uri="{FF2B5EF4-FFF2-40B4-BE49-F238E27FC236}">
                <a16:creationId xmlns:a16="http://schemas.microsoft.com/office/drawing/2014/main" id="{15F74307-30A5-1914-722E-A8A47B82288C}"/>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C8CFEA-32D3-477E-A928-AC4F124753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88761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444BB-729E-B8CA-CF60-A03983F76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7FE30D-C800-9EA7-1413-E796EE9857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173C2A-2369-7EAA-C677-9EBD58658FBA}"/>
              </a:ext>
            </a:extLst>
          </p:cNvPr>
          <p:cNvSpPr>
            <a:spLocks noGrp="1"/>
          </p:cNvSpPr>
          <p:nvPr>
            <p:ph type="body" idx="1"/>
          </p:nvPr>
        </p:nvSpPr>
        <p:spPr/>
        <p:txBody>
          <a:bodyPr/>
          <a:lstStyle/>
          <a:p>
            <a:pPr marL="0" indent="0">
              <a:buFont typeface="Arial" panose="020B0604020202020204" pitchFamily="34" charset="0"/>
              <a:buNone/>
            </a:pPr>
            <a:r>
              <a:rPr lang="en-US" b="0" dirty="0"/>
              <a:t>So what is the takeaways from this whirlwind review?</a:t>
            </a:r>
          </a:p>
          <a:p>
            <a:pPr marL="0" indent="0">
              <a:buFont typeface="Arial" panose="020B0604020202020204" pitchFamily="34" charset="0"/>
              <a:buNone/>
            </a:pPr>
            <a:endParaRPr lang="en-US" b="0" dirty="0"/>
          </a:p>
          <a:p>
            <a:pPr marL="0" indent="0">
              <a:buFont typeface="Arial" panose="020B0604020202020204" pitchFamily="34" charset="0"/>
              <a:buNone/>
            </a:pPr>
            <a:r>
              <a:rPr lang="en-US" b="0" dirty="0"/>
              <a:t>Obesity and diabetes are significant risk factors for poor cognitive outcomes across all life stages.</a:t>
            </a:r>
          </a:p>
          <a:p>
            <a:pPr marL="0" indent="0">
              <a:buFont typeface="Arial" panose="020B0604020202020204" pitchFamily="34" charset="0"/>
              <a:buNone/>
            </a:pPr>
            <a:endParaRPr lang="en-US" b="0" dirty="0"/>
          </a:p>
        </p:txBody>
      </p:sp>
      <p:sp>
        <p:nvSpPr>
          <p:cNvPr id="4" name="Slide Number Placeholder 3">
            <a:extLst>
              <a:ext uri="{FF2B5EF4-FFF2-40B4-BE49-F238E27FC236}">
                <a16:creationId xmlns:a16="http://schemas.microsoft.com/office/drawing/2014/main" id="{7CA6919E-A290-4F01-770A-1C18F5C09DD2}"/>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C8CFEA-32D3-477E-A928-AC4F124753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38282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4F2FCC3-A661-8548-AD64-A88044F6054A}" type="datetime1">
              <a:rPr lang="en-US" smtClean="0"/>
              <a:t>8/12/26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151090-10FA-47C1-8662-803532C23615}" type="slidenum">
              <a:rPr lang="en-US" smtClean="0"/>
              <a:t>‹#›</a:t>
            </a:fld>
            <a:endParaRPr lang="en-US"/>
          </a:p>
        </p:txBody>
      </p:sp>
    </p:spTree>
    <p:extLst>
      <p:ext uri="{BB962C8B-B14F-4D97-AF65-F5344CB8AC3E}">
        <p14:creationId xmlns:p14="http://schemas.microsoft.com/office/powerpoint/2010/main" val="1035911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9E12BA-A50D-C94F-9A9A-89169103FCC4}" type="datetime1">
              <a:rPr lang="en-US" smtClean="0"/>
              <a:t>8/12/26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151090-10FA-47C1-8662-803532C23615}" type="slidenum">
              <a:rPr lang="en-US" smtClean="0"/>
              <a:t>‹#›</a:t>
            </a:fld>
            <a:endParaRPr lang="en-US"/>
          </a:p>
        </p:txBody>
      </p:sp>
    </p:spTree>
    <p:extLst>
      <p:ext uri="{BB962C8B-B14F-4D97-AF65-F5344CB8AC3E}">
        <p14:creationId xmlns:p14="http://schemas.microsoft.com/office/powerpoint/2010/main" val="16150408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7C772-2B0F-784B-B8AB-C1186A5B6415}" type="datetime1">
              <a:rPr lang="en-US" smtClean="0"/>
              <a:t>8/12/26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151090-10FA-47C1-8662-803532C23615}" type="slidenum">
              <a:rPr lang="en-US" smtClean="0"/>
              <a:t>‹#›</a:t>
            </a:fld>
            <a:endParaRPr lang="en-US"/>
          </a:p>
        </p:txBody>
      </p:sp>
    </p:spTree>
    <p:extLst>
      <p:ext uri="{BB962C8B-B14F-4D97-AF65-F5344CB8AC3E}">
        <p14:creationId xmlns:p14="http://schemas.microsoft.com/office/powerpoint/2010/main" val="239426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BBE764-3CCA-2046-B6FE-CBF2D40014BB}" type="datetime1">
              <a:rPr lang="en-US" smtClean="0"/>
              <a:t>8/12/26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151090-10FA-47C1-8662-803532C23615}" type="slidenum">
              <a:rPr lang="en-US" smtClean="0"/>
              <a:t>‹#›</a:t>
            </a:fld>
            <a:endParaRPr lang="en-US"/>
          </a:p>
        </p:txBody>
      </p:sp>
    </p:spTree>
    <p:extLst>
      <p:ext uri="{BB962C8B-B14F-4D97-AF65-F5344CB8AC3E}">
        <p14:creationId xmlns:p14="http://schemas.microsoft.com/office/powerpoint/2010/main" val="4249232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0E1E308-1F7D-254E-9CEF-48F797FAFA36}" type="datetime1">
              <a:rPr lang="en-US" smtClean="0"/>
              <a:t>8/12/26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151090-10FA-47C1-8662-803532C23615}" type="slidenum">
              <a:rPr lang="en-US" smtClean="0"/>
              <a:t>‹#›</a:t>
            </a:fld>
            <a:endParaRPr lang="en-US"/>
          </a:p>
        </p:txBody>
      </p:sp>
    </p:spTree>
    <p:extLst>
      <p:ext uri="{BB962C8B-B14F-4D97-AF65-F5344CB8AC3E}">
        <p14:creationId xmlns:p14="http://schemas.microsoft.com/office/powerpoint/2010/main" val="1862902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78A761D-F2B1-8F4D-ABF5-9F08F45F3BD7}" type="datetime1">
              <a:rPr lang="en-US" smtClean="0"/>
              <a:t>8/12/26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151090-10FA-47C1-8662-803532C23615}" type="slidenum">
              <a:rPr lang="en-US" smtClean="0"/>
              <a:t>‹#›</a:t>
            </a:fld>
            <a:endParaRPr lang="en-US"/>
          </a:p>
        </p:txBody>
      </p:sp>
    </p:spTree>
    <p:extLst>
      <p:ext uri="{BB962C8B-B14F-4D97-AF65-F5344CB8AC3E}">
        <p14:creationId xmlns:p14="http://schemas.microsoft.com/office/powerpoint/2010/main" val="2763462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C3B4F9C-FE7D-4546-9956-C8C0C4759ED7}" type="datetime1">
              <a:rPr lang="en-US" smtClean="0"/>
              <a:t>8/12/26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1151090-10FA-47C1-8662-803532C23615}" type="slidenum">
              <a:rPr lang="en-US" smtClean="0"/>
              <a:t>‹#›</a:t>
            </a:fld>
            <a:endParaRPr lang="en-US"/>
          </a:p>
        </p:txBody>
      </p:sp>
    </p:spTree>
    <p:extLst>
      <p:ext uri="{BB962C8B-B14F-4D97-AF65-F5344CB8AC3E}">
        <p14:creationId xmlns:p14="http://schemas.microsoft.com/office/powerpoint/2010/main" val="16526661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CF733D0-E401-0247-B3C2-42E80773C37C}" type="datetime1">
              <a:rPr lang="en-US" smtClean="0"/>
              <a:t>8/12/26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1151090-10FA-47C1-8662-803532C23615}" type="slidenum">
              <a:rPr lang="en-US" smtClean="0"/>
              <a:t>‹#›</a:t>
            </a:fld>
            <a:endParaRPr lang="en-US"/>
          </a:p>
        </p:txBody>
      </p:sp>
    </p:spTree>
    <p:extLst>
      <p:ext uri="{BB962C8B-B14F-4D97-AF65-F5344CB8AC3E}">
        <p14:creationId xmlns:p14="http://schemas.microsoft.com/office/powerpoint/2010/main" val="1700602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156FD2-A801-7B48-A2B6-CDCE68806CDF}" type="datetime1">
              <a:rPr lang="en-US" smtClean="0"/>
              <a:t>8/12/26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151090-10FA-47C1-8662-803532C23615}" type="slidenum">
              <a:rPr lang="en-US" smtClean="0"/>
              <a:t>‹#›</a:t>
            </a:fld>
            <a:endParaRPr lang="en-US"/>
          </a:p>
        </p:txBody>
      </p:sp>
    </p:spTree>
    <p:extLst>
      <p:ext uri="{BB962C8B-B14F-4D97-AF65-F5344CB8AC3E}">
        <p14:creationId xmlns:p14="http://schemas.microsoft.com/office/powerpoint/2010/main" val="672230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A693FDB-DD97-7040-A507-1F3D37BBE4EF}" type="datetime1">
              <a:rPr lang="en-US" smtClean="0"/>
              <a:t>8/12/26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151090-10FA-47C1-8662-803532C23615}" type="slidenum">
              <a:rPr lang="en-US" smtClean="0"/>
              <a:t>‹#›</a:t>
            </a:fld>
            <a:endParaRPr lang="en-US"/>
          </a:p>
        </p:txBody>
      </p:sp>
    </p:spTree>
    <p:extLst>
      <p:ext uri="{BB962C8B-B14F-4D97-AF65-F5344CB8AC3E}">
        <p14:creationId xmlns:p14="http://schemas.microsoft.com/office/powerpoint/2010/main" val="3289501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4C63EAD-3673-814F-B34D-E118051092E1}" type="datetime1">
              <a:rPr lang="en-US" smtClean="0"/>
              <a:t>8/12/26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151090-10FA-47C1-8662-803532C23615}" type="slidenum">
              <a:rPr lang="en-US" smtClean="0"/>
              <a:t>‹#›</a:t>
            </a:fld>
            <a:endParaRPr lang="en-US"/>
          </a:p>
        </p:txBody>
      </p:sp>
    </p:spTree>
    <p:extLst>
      <p:ext uri="{BB962C8B-B14F-4D97-AF65-F5344CB8AC3E}">
        <p14:creationId xmlns:p14="http://schemas.microsoft.com/office/powerpoint/2010/main" val="2104294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4A65D5-D9B8-B544-9C1F-4084666C4E4C}" type="datetime1">
              <a:rPr lang="en-US" smtClean="0"/>
              <a:t>8/12/26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151090-10FA-47C1-8662-803532C23615}" type="slidenum">
              <a:rPr lang="en-US" smtClean="0"/>
              <a:t>‹#›</a:t>
            </a:fld>
            <a:endParaRPr lang="en-US"/>
          </a:p>
        </p:txBody>
      </p:sp>
    </p:spTree>
    <p:extLst>
      <p:ext uri="{BB962C8B-B14F-4D97-AF65-F5344CB8AC3E}">
        <p14:creationId xmlns:p14="http://schemas.microsoft.com/office/powerpoint/2010/main" val="323644670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customXml" Target="../ink/ink2.xml"/><Relationship Id="rId3" Type="http://schemas.openxmlformats.org/officeDocument/2006/relationships/image" Target="../media/image3.png"/><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customXml" Target="../ink/ink1.xml"/><Relationship Id="rId5"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customXml" Target="../ink/ink4.xml"/><Relationship Id="rId3" Type="http://schemas.openxmlformats.org/officeDocument/2006/relationships/image" Target="../media/image3.png"/><Relationship Id="rId7" Type="http://schemas.openxmlformats.org/officeDocument/2006/relationships/image" Target="../media/image4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customXml" Target="../ink/ink3.xml"/><Relationship Id="rId5"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50.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0" y="6200150"/>
            <a:ext cx="12202035" cy="668867"/>
            <a:chOff x="0" y="6185531"/>
            <a:chExt cx="12192000" cy="668867"/>
          </a:xfrm>
        </p:grpSpPr>
        <p:sp>
          <p:nvSpPr>
            <p:cNvPr id="14" name="Rectangle 13"/>
            <p:cNvSpPr/>
            <p:nvPr/>
          </p:nvSpPr>
          <p:spPr>
            <a:xfrm>
              <a:off x="0" y="6185531"/>
              <a:ext cx="12192000" cy="668867"/>
            </a:xfrm>
            <a:prstGeom prst="rect">
              <a:avLst/>
            </a:prstGeom>
            <a:solidFill>
              <a:schemeClr val="bg2">
                <a:lumMod val="50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8250" y="6275408"/>
              <a:ext cx="3143922" cy="527008"/>
            </a:xfrm>
            <a:prstGeom prst="rect">
              <a:avLst/>
            </a:prstGeom>
          </p:spPr>
        </p:pic>
        <p:pic>
          <p:nvPicPr>
            <p:cNvPr id="16" name="Picture 4" descr="University of Colorado Athletics - Official Athletics Websit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952" y="6264012"/>
              <a:ext cx="540346" cy="511907"/>
            </a:xfrm>
            <a:prstGeom prst="rect">
              <a:avLst/>
            </a:prstGeom>
            <a:noFill/>
            <a:extLst>
              <a:ext uri="{909E8E84-426E-40DD-AFC4-6F175D3DCCD1}">
                <a14:hiddenFill xmlns:a14="http://schemas.microsoft.com/office/drawing/2010/main">
                  <a:solidFill>
                    <a:srgbClr val="FFFFFF"/>
                  </a:solidFill>
                </a14:hiddenFill>
              </a:ext>
            </a:extLst>
          </p:spPr>
        </p:pic>
      </p:grpSp>
      <p:sp>
        <p:nvSpPr>
          <p:cNvPr id="11" name="Title 1"/>
          <p:cNvSpPr txBox="1">
            <a:spLocks/>
          </p:cNvSpPr>
          <p:nvPr/>
        </p:nvSpPr>
        <p:spPr>
          <a:xfrm>
            <a:off x="430238" y="1974594"/>
            <a:ext cx="11421533" cy="1881979"/>
          </a:xfrm>
          <a:prstGeom prst="rect">
            <a:avLst/>
          </a:prstGeom>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5400" b="1" dirty="0">
                <a:solidFill>
                  <a:srgbClr val="776947"/>
                </a:solidFill>
                <a:latin typeface="Cambria Math" panose="02040503050406030204" pitchFamily="18" charset="0"/>
                <a:ea typeface="Cambria Math" panose="02040503050406030204" pitchFamily="18" charset="0"/>
              </a:rPr>
              <a:t>The Impact of Obesity and Diabetes on Cognitive Health Across the Lifespan</a:t>
            </a:r>
          </a:p>
        </p:txBody>
      </p:sp>
      <p:sp>
        <p:nvSpPr>
          <p:cNvPr id="12" name="Subtitle 2"/>
          <p:cNvSpPr txBox="1">
            <a:spLocks/>
          </p:cNvSpPr>
          <p:nvPr/>
        </p:nvSpPr>
        <p:spPr>
          <a:xfrm>
            <a:off x="1695038" y="3692769"/>
            <a:ext cx="8891935" cy="2329341"/>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000" dirty="0"/>
          </a:p>
          <a:p>
            <a:r>
              <a:rPr lang="en-US" sz="2000" b="1" dirty="0"/>
              <a:t>Allison Shapiro, PhD, MPH </a:t>
            </a:r>
          </a:p>
          <a:p>
            <a:r>
              <a:rPr lang="en-US" sz="2000" dirty="0"/>
              <a:t>Assistant Professor of Pediatric Endocrinology</a:t>
            </a:r>
          </a:p>
          <a:p>
            <a:r>
              <a:rPr lang="en-US" sz="2000" dirty="0"/>
              <a:t>Clinical Research Director, Section Of Endocrinology</a:t>
            </a:r>
          </a:p>
          <a:p>
            <a:r>
              <a:rPr lang="en-US" sz="2000" dirty="0"/>
              <a:t>Interim Associate Director, Child Health Biostatistics Core</a:t>
            </a:r>
          </a:p>
          <a:p>
            <a:r>
              <a:rPr lang="en-US" sz="2000" dirty="0"/>
              <a:t>Department of Pediatrics | School of Medicine | University of Colorado Anschutz</a:t>
            </a:r>
          </a:p>
        </p:txBody>
      </p:sp>
      <p:sp>
        <p:nvSpPr>
          <p:cNvPr id="2" name="Slide Number Placeholder 1"/>
          <p:cNvSpPr>
            <a:spLocks noGrp="1"/>
          </p:cNvSpPr>
          <p:nvPr>
            <p:ph type="sldNum" sz="quarter" idx="12"/>
          </p:nvPr>
        </p:nvSpPr>
        <p:spPr>
          <a:xfrm>
            <a:off x="9314226" y="6410794"/>
            <a:ext cx="2743200" cy="365125"/>
          </a:xfrm>
        </p:spPr>
        <p:txBody>
          <a:bodyPr/>
          <a:lstStyle/>
          <a:p>
            <a:fld id="{81151090-10FA-47C1-8662-803532C23615}" type="slidenum">
              <a:rPr lang="en-US" smtClean="0">
                <a:solidFill>
                  <a:schemeClr val="tx1"/>
                </a:solidFill>
                <a:latin typeface="Avenir Book" panose="02000503020000020003" pitchFamily="2" charset="0"/>
              </a:rPr>
              <a:t>1</a:t>
            </a:fld>
            <a:endParaRPr lang="en-US" dirty="0">
              <a:solidFill>
                <a:schemeClr val="tx1"/>
              </a:solidFill>
              <a:latin typeface="Avenir Book" panose="02000503020000020003" pitchFamily="2" charset="0"/>
            </a:endParaRPr>
          </a:p>
        </p:txBody>
      </p:sp>
      <p:sp>
        <p:nvSpPr>
          <p:cNvPr id="5" name="Rectangle 4"/>
          <p:cNvSpPr/>
          <p:nvPr/>
        </p:nvSpPr>
        <p:spPr>
          <a:xfrm>
            <a:off x="25275" y="835889"/>
            <a:ext cx="12161520" cy="677108"/>
          </a:xfrm>
          <a:prstGeom prst="rect">
            <a:avLst/>
          </a:prstGeom>
          <a:noFill/>
        </p:spPr>
        <p:txBody>
          <a:bodyPr wrap="square" anchor="ctr">
            <a:spAutoFit/>
          </a:bodyPr>
          <a:lstStyle/>
          <a:p>
            <a:pPr algn="ctr"/>
            <a:r>
              <a:rPr lang="en-US" sz="2000" b="1" cap="small" dirty="0">
                <a:latin typeface="Google Sans"/>
              </a:rPr>
              <a:t>14</a:t>
            </a:r>
            <a:r>
              <a:rPr lang="en-US" sz="2000" b="1" cap="small" baseline="30000" dirty="0">
                <a:latin typeface="Google Sans"/>
              </a:rPr>
              <a:t>th</a:t>
            </a:r>
            <a:r>
              <a:rPr lang="en-US" sz="2000" b="1" cap="small" dirty="0">
                <a:latin typeface="Google Sans"/>
              </a:rPr>
              <a:t> Annual CU-CSU Summit</a:t>
            </a:r>
          </a:p>
          <a:p>
            <a:pPr algn="ctr"/>
            <a:r>
              <a:rPr lang="en-US" b="1" i="1" dirty="0"/>
              <a:t>Advancing Neurosciences: From Molecules to Mind</a:t>
            </a:r>
            <a:endParaRPr lang="en-US" sz="2000" b="1" cap="small" dirty="0">
              <a:latin typeface="Google Sans"/>
            </a:endParaRPr>
          </a:p>
        </p:txBody>
      </p:sp>
    </p:spTree>
    <p:extLst>
      <p:ext uri="{BB962C8B-B14F-4D97-AF65-F5344CB8AC3E}">
        <p14:creationId xmlns:p14="http://schemas.microsoft.com/office/powerpoint/2010/main" val="4861086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7C943-4423-D875-155D-706BF47D90F1}"/>
            </a:ext>
          </a:extLst>
        </p:cNvPr>
        <p:cNvGrpSpPr/>
        <p:nvPr/>
      </p:nvGrpSpPr>
      <p:grpSpPr>
        <a:xfrm>
          <a:off x="0" y="0"/>
          <a:ext cx="0" cy="0"/>
          <a:chOff x="0" y="0"/>
          <a:chExt cx="0" cy="0"/>
        </a:xfrm>
      </p:grpSpPr>
      <p:grpSp>
        <p:nvGrpSpPr>
          <p:cNvPr id="200" name="Group 199">
            <a:extLst>
              <a:ext uri="{FF2B5EF4-FFF2-40B4-BE49-F238E27FC236}">
                <a16:creationId xmlns:a16="http://schemas.microsoft.com/office/drawing/2014/main" id="{A9BF2D2A-E327-B84E-6717-C22AE1875B08}"/>
              </a:ext>
            </a:extLst>
          </p:cNvPr>
          <p:cNvGrpSpPr/>
          <p:nvPr/>
        </p:nvGrpSpPr>
        <p:grpSpPr>
          <a:xfrm>
            <a:off x="0" y="6428596"/>
            <a:ext cx="12192000" cy="436819"/>
            <a:chOff x="0" y="6403291"/>
            <a:chExt cx="12192000" cy="436819"/>
          </a:xfrm>
        </p:grpSpPr>
        <p:sp>
          <p:nvSpPr>
            <p:cNvPr id="201" name="Rectangle 200">
              <a:extLst>
                <a:ext uri="{FF2B5EF4-FFF2-40B4-BE49-F238E27FC236}">
                  <a16:creationId xmlns:a16="http://schemas.microsoft.com/office/drawing/2014/main" id="{6B2AB699-5102-EDC5-5171-EA500783AA0A}"/>
                </a:ext>
              </a:extLst>
            </p:cNvPr>
            <p:cNvSpPr/>
            <p:nvPr/>
          </p:nvSpPr>
          <p:spPr>
            <a:xfrm>
              <a:off x="0" y="6403291"/>
              <a:ext cx="12192000" cy="436819"/>
            </a:xfrm>
            <a:prstGeom prst="rect">
              <a:avLst/>
            </a:prstGeom>
            <a:solidFill>
              <a:schemeClr val="bg2">
                <a:lumMod val="50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2" name="Picture 201">
              <a:extLst>
                <a:ext uri="{FF2B5EF4-FFF2-40B4-BE49-F238E27FC236}">
                  <a16:creationId xmlns:a16="http://schemas.microsoft.com/office/drawing/2014/main" id="{11BC1536-5231-A663-1679-4E77AD6207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2510" y="6493156"/>
              <a:ext cx="1844925" cy="309260"/>
            </a:xfrm>
            <a:prstGeom prst="rect">
              <a:avLst/>
            </a:prstGeom>
          </p:spPr>
        </p:pic>
        <p:pic>
          <p:nvPicPr>
            <p:cNvPr id="203" name="Picture 4" descr="University of Colorado Athletics - Official Athletics Website">
              <a:extLst>
                <a:ext uri="{FF2B5EF4-FFF2-40B4-BE49-F238E27FC236}">
                  <a16:creationId xmlns:a16="http://schemas.microsoft.com/office/drawing/2014/main" id="{C78D3D89-9CA8-741D-E358-8920D037D2E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952" y="6417579"/>
              <a:ext cx="378248" cy="358340"/>
            </a:xfrm>
            <a:prstGeom prst="rect">
              <a:avLst/>
            </a:prstGeom>
            <a:noFill/>
            <a:extLst>
              <a:ext uri="{909E8E84-426E-40DD-AFC4-6F175D3DCCD1}">
                <a14:hiddenFill xmlns:a14="http://schemas.microsoft.com/office/drawing/2010/main">
                  <a:solidFill>
                    <a:srgbClr val="FFFFFF"/>
                  </a:solidFill>
                </a14:hiddenFill>
              </a:ext>
            </a:extLst>
          </p:spPr>
        </p:pic>
      </p:grpSp>
      <p:sp>
        <p:nvSpPr>
          <p:cNvPr id="219" name="Slide Number Placeholder 218">
            <a:extLst>
              <a:ext uri="{FF2B5EF4-FFF2-40B4-BE49-F238E27FC236}">
                <a16:creationId xmlns:a16="http://schemas.microsoft.com/office/drawing/2014/main" id="{C8E61E08-14D9-A467-631B-C1376AE78D54}"/>
              </a:ext>
            </a:extLst>
          </p:cNvPr>
          <p:cNvSpPr>
            <a:spLocks noGrp="1"/>
          </p:cNvSpPr>
          <p:nvPr>
            <p:ph type="sldNum" sz="quarter" idx="12"/>
          </p:nvPr>
        </p:nvSpPr>
        <p:spPr>
          <a:xfrm>
            <a:off x="9369848" y="6462596"/>
            <a:ext cx="2633099" cy="365125"/>
          </a:xfrm>
        </p:spPr>
        <p:txBody>
          <a:bodyPr/>
          <a:lstStyle/>
          <a:p>
            <a:fld id="{81151090-10FA-47C1-8662-803532C23615}" type="slidenum">
              <a:rPr lang="en-US" smtClean="0">
                <a:solidFill>
                  <a:schemeClr val="tx1"/>
                </a:solidFill>
                <a:latin typeface="Avenir Book" panose="02000503020000020003" pitchFamily="2" charset="0"/>
              </a:rPr>
              <a:t>10</a:t>
            </a:fld>
            <a:endParaRPr lang="en-US" dirty="0">
              <a:solidFill>
                <a:schemeClr val="tx1"/>
              </a:solidFill>
              <a:latin typeface="Avenir Book" panose="02000503020000020003" pitchFamily="2" charset="0"/>
            </a:endParaRPr>
          </a:p>
        </p:txBody>
      </p:sp>
      <p:sp>
        <p:nvSpPr>
          <p:cNvPr id="4" name="Content Placeholder 2">
            <a:extLst>
              <a:ext uri="{FF2B5EF4-FFF2-40B4-BE49-F238E27FC236}">
                <a16:creationId xmlns:a16="http://schemas.microsoft.com/office/drawing/2014/main" id="{81E952B3-E750-D283-2A8B-8D1884CB5E75}"/>
              </a:ext>
            </a:extLst>
          </p:cNvPr>
          <p:cNvSpPr txBox="1">
            <a:spLocks/>
          </p:cNvSpPr>
          <p:nvPr/>
        </p:nvSpPr>
        <p:spPr>
          <a:xfrm>
            <a:off x="941890" y="3070184"/>
            <a:ext cx="10308219" cy="1507235"/>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b="1" i="1" dirty="0">
                <a:latin typeface="Avenir Book" panose="02000503020000020003" pitchFamily="2" charset="0"/>
              </a:rPr>
              <a:t>Thank You!!!</a:t>
            </a:r>
          </a:p>
        </p:txBody>
      </p:sp>
    </p:spTree>
    <p:extLst>
      <p:ext uri="{BB962C8B-B14F-4D97-AF65-F5344CB8AC3E}">
        <p14:creationId xmlns:p14="http://schemas.microsoft.com/office/powerpoint/2010/main" val="19907979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9BB60-1381-B843-FFED-70CF0F695EC3}"/>
            </a:ext>
          </a:extLst>
        </p:cNvPr>
        <p:cNvGrpSpPr/>
        <p:nvPr/>
      </p:nvGrpSpPr>
      <p:grpSpPr>
        <a:xfrm>
          <a:off x="0" y="0"/>
          <a:ext cx="0" cy="0"/>
          <a:chOff x="0" y="0"/>
          <a:chExt cx="0" cy="0"/>
        </a:xfrm>
      </p:grpSpPr>
      <p:grpSp>
        <p:nvGrpSpPr>
          <p:cNvPr id="200" name="Group 199">
            <a:extLst>
              <a:ext uri="{FF2B5EF4-FFF2-40B4-BE49-F238E27FC236}">
                <a16:creationId xmlns:a16="http://schemas.microsoft.com/office/drawing/2014/main" id="{A4093B0E-82F4-2EC5-0737-A70AD964C4B6}"/>
              </a:ext>
            </a:extLst>
          </p:cNvPr>
          <p:cNvGrpSpPr/>
          <p:nvPr/>
        </p:nvGrpSpPr>
        <p:grpSpPr>
          <a:xfrm>
            <a:off x="0" y="6428596"/>
            <a:ext cx="12192000" cy="436819"/>
            <a:chOff x="0" y="6403291"/>
            <a:chExt cx="12192000" cy="436819"/>
          </a:xfrm>
        </p:grpSpPr>
        <p:sp>
          <p:nvSpPr>
            <p:cNvPr id="201" name="Rectangle 200">
              <a:extLst>
                <a:ext uri="{FF2B5EF4-FFF2-40B4-BE49-F238E27FC236}">
                  <a16:creationId xmlns:a16="http://schemas.microsoft.com/office/drawing/2014/main" id="{8398FD0B-E8EE-26A5-5FCF-6B72D7414DB4}"/>
                </a:ext>
              </a:extLst>
            </p:cNvPr>
            <p:cNvSpPr/>
            <p:nvPr/>
          </p:nvSpPr>
          <p:spPr>
            <a:xfrm>
              <a:off x="0" y="6403291"/>
              <a:ext cx="12192000" cy="436819"/>
            </a:xfrm>
            <a:prstGeom prst="rect">
              <a:avLst/>
            </a:prstGeom>
            <a:solidFill>
              <a:schemeClr val="bg2">
                <a:lumMod val="50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2" name="Picture 201">
              <a:extLst>
                <a:ext uri="{FF2B5EF4-FFF2-40B4-BE49-F238E27FC236}">
                  <a16:creationId xmlns:a16="http://schemas.microsoft.com/office/drawing/2014/main" id="{D5198BF1-71E9-A61D-8739-88D62604D2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2510" y="6493156"/>
              <a:ext cx="1844925" cy="309260"/>
            </a:xfrm>
            <a:prstGeom prst="rect">
              <a:avLst/>
            </a:prstGeom>
          </p:spPr>
        </p:pic>
        <p:pic>
          <p:nvPicPr>
            <p:cNvPr id="203" name="Picture 4" descr="University of Colorado Athletics - Official Athletics Website">
              <a:extLst>
                <a:ext uri="{FF2B5EF4-FFF2-40B4-BE49-F238E27FC236}">
                  <a16:creationId xmlns:a16="http://schemas.microsoft.com/office/drawing/2014/main" id="{5DCA6A33-922D-F117-EEAF-4C4B553AC26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952" y="6417579"/>
              <a:ext cx="378248" cy="358340"/>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7AFE272F-447C-6E13-896C-A74663569A82}"/>
              </a:ext>
            </a:extLst>
          </p:cNvPr>
          <p:cNvSpPr>
            <a:spLocks noGrp="1"/>
          </p:cNvSpPr>
          <p:nvPr>
            <p:ph type="title"/>
          </p:nvPr>
        </p:nvSpPr>
        <p:spPr>
          <a:xfrm>
            <a:off x="838200" y="122055"/>
            <a:ext cx="10515600" cy="830629"/>
          </a:xfrm>
        </p:spPr>
        <p:txBody>
          <a:bodyPr>
            <a:normAutofit/>
          </a:bodyPr>
          <a:lstStyle/>
          <a:p>
            <a:r>
              <a:rPr lang="en-US" sz="3600" b="1" dirty="0">
                <a:latin typeface="Avenir Book" panose="02000503020000020003" pitchFamily="2" charset="0"/>
                <a:cs typeface="Arial" panose="020B0604020202020204" pitchFamily="34" charset="0"/>
              </a:rPr>
              <a:t>Obesity and diabetes during neurodevelopment</a:t>
            </a:r>
            <a:endParaRPr lang="en-US" sz="3600" b="1" i="1" dirty="0">
              <a:latin typeface="Avenir Book" panose="02000503020000020003" pitchFamily="2" charset="0"/>
            </a:endParaRPr>
          </a:p>
        </p:txBody>
      </p:sp>
      <p:sp>
        <p:nvSpPr>
          <p:cNvPr id="3" name="Content Placeholder 2">
            <a:extLst>
              <a:ext uri="{FF2B5EF4-FFF2-40B4-BE49-F238E27FC236}">
                <a16:creationId xmlns:a16="http://schemas.microsoft.com/office/drawing/2014/main" id="{12B3552C-31D9-51D7-859E-3127211DC77C}"/>
              </a:ext>
            </a:extLst>
          </p:cNvPr>
          <p:cNvSpPr>
            <a:spLocks noGrp="1"/>
          </p:cNvSpPr>
          <p:nvPr>
            <p:ph idx="1"/>
          </p:nvPr>
        </p:nvSpPr>
        <p:spPr>
          <a:xfrm>
            <a:off x="1009241" y="992302"/>
            <a:ext cx="10515600" cy="5246452"/>
          </a:xfrm>
        </p:spPr>
        <p:txBody>
          <a:bodyPr>
            <a:normAutofit/>
          </a:bodyPr>
          <a:lstStyle/>
          <a:p>
            <a:pPr marL="0" indent="0">
              <a:buNone/>
            </a:pPr>
            <a:r>
              <a:rPr lang="en-US" sz="3200" b="1" dirty="0">
                <a:latin typeface="Avenir Book" panose="02000503020000020003" pitchFamily="2" charset="0"/>
              </a:rPr>
              <a:t>What is causing this problem?</a:t>
            </a:r>
          </a:p>
          <a:p>
            <a:pPr>
              <a:buFont typeface="Wingdings" pitchFamily="2" charset="2"/>
              <a:buChar char="§"/>
            </a:pPr>
            <a:r>
              <a:rPr lang="en-US" dirty="0">
                <a:latin typeface="Avenir Book" panose="02000503020000020003" pitchFamily="2" charset="0"/>
              </a:rPr>
              <a:t>Chicken or the egg?</a:t>
            </a:r>
          </a:p>
          <a:p>
            <a:pPr lvl="1">
              <a:buFont typeface="System Font Regular"/>
              <a:buChar char="-"/>
            </a:pPr>
            <a:r>
              <a:rPr lang="en-US" dirty="0">
                <a:latin typeface="Avenir Book" panose="02000503020000020003" pitchFamily="2" charset="0"/>
              </a:rPr>
              <a:t>Baseline cognitive function in childhood predicts weight gain and higher BMI at baseline predicts poorer cognitive function </a:t>
            </a:r>
            <a:r>
              <a:rPr lang="en-US" sz="1000" dirty="0">
                <a:latin typeface="Avenir Book" panose="02000503020000020003" pitchFamily="2" charset="0"/>
              </a:rPr>
              <a:t>(</a:t>
            </a:r>
            <a:r>
              <a:rPr lang="en-US" sz="1000" dirty="0" err="1">
                <a:latin typeface="Avenir Book" panose="02000503020000020003" pitchFamily="2" charset="0"/>
              </a:rPr>
              <a:t>Nazmus</a:t>
            </a:r>
            <a:r>
              <a:rPr lang="en-US" sz="1000" dirty="0">
                <a:latin typeface="Avenir Book" panose="02000503020000020003" pitchFamily="2" charset="0"/>
              </a:rPr>
              <a:t> Sakib et al., 2023)</a:t>
            </a:r>
          </a:p>
          <a:p>
            <a:pPr>
              <a:buFont typeface="Wingdings" pitchFamily="2" charset="2"/>
              <a:buChar char="§"/>
            </a:pPr>
            <a:endParaRPr lang="en-US" sz="1000" dirty="0">
              <a:latin typeface="Avenir Book" panose="02000503020000020003" pitchFamily="2" charset="0"/>
            </a:endParaRPr>
          </a:p>
          <a:p>
            <a:pPr>
              <a:buFont typeface="Wingdings" pitchFamily="2" charset="2"/>
              <a:buChar char="§"/>
            </a:pPr>
            <a:r>
              <a:rPr lang="en-US" dirty="0">
                <a:latin typeface="Avenir Book" panose="02000503020000020003" pitchFamily="2" charset="0"/>
              </a:rPr>
              <a:t>Metabolic dysfunction may be the cornerstone.</a:t>
            </a:r>
          </a:p>
          <a:p>
            <a:pPr lvl="1">
              <a:buFont typeface="System Font Regular"/>
              <a:buChar char="-"/>
            </a:pPr>
            <a:r>
              <a:rPr lang="en-US" dirty="0">
                <a:latin typeface="Avenir Book" panose="02000503020000020003" pitchFamily="2" charset="0"/>
              </a:rPr>
              <a:t>Elevated blood glucose levels, insulin resistance </a:t>
            </a:r>
            <a:r>
              <a:rPr lang="en-US" sz="1000" dirty="0">
                <a:latin typeface="Avenir Book" panose="02000503020000020003" pitchFamily="2" charset="0"/>
              </a:rPr>
              <a:t>(Shapiro et al., 2019; Snyder et al., 2022)</a:t>
            </a:r>
            <a:endParaRPr lang="en-US" dirty="0">
              <a:latin typeface="Avenir Book" panose="02000503020000020003" pitchFamily="2" charset="0"/>
            </a:endParaRPr>
          </a:p>
          <a:p>
            <a:pPr>
              <a:buFont typeface="Wingdings" pitchFamily="2" charset="2"/>
              <a:buChar char="§"/>
            </a:pPr>
            <a:endParaRPr lang="en-US" sz="1000" dirty="0">
              <a:latin typeface="Avenir Book" panose="02000503020000020003" pitchFamily="2" charset="0"/>
            </a:endParaRPr>
          </a:p>
          <a:p>
            <a:pPr>
              <a:buFont typeface="Wingdings" pitchFamily="2" charset="2"/>
              <a:buChar char="§"/>
            </a:pPr>
            <a:r>
              <a:rPr lang="en-US" dirty="0">
                <a:latin typeface="Avenir Book" panose="02000503020000020003" pitchFamily="2" charset="0"/>
              </a:rPr>
              <a:t>Cannot discount social determinants of health.</a:t>
            </a:r>
          </a:p>
          <a:p>
            <a:pPr lvl="1">
              <a:buFont typeface="System Font Regular"/>
              <a:buChar char="-"/>
            </a:pPr>
            <a:r>
              <a:rPr lang="en-US" dirty="0">
                <a:latin typeface="Avenir Book" panose="02000503020000020003" pitchFamily="2" charset="0"/>
              </a:rPr>
              <a:t>Nutrition in infancy (e.g., iron and zinc) that supports brain development.</a:t>
            </a:r>
          </a:p>
          <a:p>
            <a:pPr lvl="1">
              <a:buFont typeface="System Font Regular"/>
              <a:buChar char="-"/>
            </a:pPr>
            <a:r>
              <a:rPr lang="en-US" dirty="0">
                <a:latin typeface="Avenir Book" panose="02000503020000020003" pitchFamily="2" charset="0"/>
              </a:rPr>
              <a:t>Early life support for learning, enriched environments, etc.</a:t>
            </a:r>
          </a:p>
          <a:p>
            <a:pPr lvl="1">
              <a:buFont typeface="System Font Regular"/>
              <a:buChar char="-"/>
            </a:pPr>
            <a:endParaRPr lang="en-US" dirty="0">
              <a:latin typeface="Avenir Book" panose="02000503020000020003" pitchFamily="2" charset="0"/>
            </a:endParaRPr>
          </a:p>
        </p:txBody>
      </p:sp>
      <p:sp>
        <p:nvSpPr>
          <p:cNvPr id="219" name="Slide Number Placeholder 218">
            <a:extLst>
              <a:ext uri="{FF2B5EF4-FFF2-40B4-BE49-F238E27FC236}">
                <a16:creationId xmlns:a16="http://schemas.microsoft.com/office/drawing/2014/main" id="{40ABB053-6CE8-5178-B146-64CC49A54BB0}"/>
              </a:ext>
            </a:extLst>
          </p:cNvPr>
          <p:cNvSpPr>
            <a:spLocks noGrp="1"/>
          </p:cNvSpPr>
          <p:nvPr>
            <p:ph type="sldNum" sz="quarter" idx="12"/>
          </p:nvPr>
        </p:nvSpPr>
        <p:spPr>
          <a:xfrm>
            <a:off x="9369848" y="6464442"/>
            <a:ext cx="2633099" cy="365125"/>
          </a:xfrm>
        </p:spPr>
        <p:txBody>
          <a:bodyPr/>
          <a:lstStyle/>
          <a:p>
            <a:fld id="{81151090-10FA-47C1-8662-803532C23615}" type="slidenum">
              <a:rPr lang="en-US" smtClean="0">
                <a:solidFill>
                  <a:schemeClr val="tx1"/>
                </a:solidFill>
                <a:latin typeface="Avenir Book" panose="02000503020000020003" pitchFamily="2" charset="0"/>
              </a:rPr>
              <a:t>11</a:t>
            </a:fld>
            <a:endParaRPr lang="en-US" dirty="0">
              <a:solidFill>
                <a:schemeClr val="tx1"/>
              </a:solidFill>
              <a:latin typeface="Avenir Book" panose="02000503020000020003" pitchFamily="2" charset="0"/>
            </a:endParaRPr>
          </a:p>
        </p:txBody>
      </p:sp>
    </p:spTree>
    <p:extLst>
      <p:ext uri="{BB962C8B-B14F-4D97-AF65-F5344CB8AC3E}">
        <p14:creationId xmlns:p14="http://schemas.microsoft.com/office/powerpoint/2010/main" val="1752633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82F48-A869-E18A-15C0-DC5E7C31FEED}"/>
            </a:ext>
          </a:extLst>
        </p:cNvPr>
        <p:cNvGrpSpPr/>
        <p:nvPr/>
      </p:nvGrpSpPr>
      <p:grpSpPr>
        <a:xfrm>
          <a:off x="0" y="0"/>
          <a:ext cx="0" cy="0"/>
          <a:chOff x="0" y="0"/>
          <a:chExt cx="0" cy="0"/>
        </a:xfrm>
      </p:grpSpPr>
      <p:grpSp>
        <p:nvGrpSpPr>
          <p:cNvPr id="200" name="Group 199">
            <a:extLst>
              <a:ext uri="{FF2B5EF4-FFF2-40B4-BE49-F238E27FC236}">
                <a16:creationId xmlns:a16="http://schemas.microsoft.com/office/drawing/2014/main" id="{F1A88C0D-5059-7596-E002-83D0E74F89D1}"/>
              </a:ext>
            </a:extLst>
          </p:cNvPr>
          <p:cNvGrpSpPr/>
          <p:nvPr/>
        </p:nvGrpSpPr>
        <p:grpSpPr>
          <a:xfrm>
            <a:off x="0" y="6428596"/>
            <a:ext cx="12192000" cy="436819"/>
            <a:chOff x="0" y="6403291"/>
            <a:chExt cx="12192000" cy="436819"/>
          </a:xfrm>
        </p:grpSpPr>
        <p:sp>
          <p:nvSpPr>
            <p:cNvPr id="201" name="Rectangle 200">
              <a:extLst>
                <a:ext uri="{FF2B5EF4-FFF2-40B4-BE49-F238E27FC236}">
                  <a16:creationId xmlns:a16="http://schemas.microsoft.com/office/drawing/2014/main" id="{94F62EB8-4ABC-B6EA-011C-1477DB25D077}"/>
                </a:ext>
              </a:extLst>
            </p:cNvPr>
            <p:cNvSpPr/>
            <p:nvPr/>
          </p:nvSpPr>
          <p:spPr>
            <a:xfrm>
              <a:off x="0" y="6403291"/>
              <a:ext cx="12192000" cy="436819"/>
            </a:xfrm>
            <a:prstGeom prst="rect">
              <a:avLst/>
            </a:prstGeom>
            <a:solidFill>
              <a:schemeClr val="bg2">
                <a:lumMod val="50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2" name="Picture 201">
              <a:extLst>
                <a:ext uri="{FF2B5EF4-FFF2-40B4-BE49-F238E27FC236}">
                  <a16:creationId xmlns:a16="http://schemas.microsoft.com/office/drawing/2014/main" id="{2BC58353-9D2F-672A-1A4B-169D13FD84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2510" y="6493156"/>
              <a:ext cx="1844925" cy="309260"/>
            </a:xfrm>
            <a:prstGeom prst="rect">
              <a:avLst/>
            </a:prstGeom>
          </p:spPr>
        </p:pic>
        <p:pic>
          <p:nvPicPr>
            <p:cNvPr id="203" name="Picture 4" descr="University of Colorado Athletics - Official Athletics Website">
              <a:extLst>
                <a:ext uri="{FF2B5EF4-FFF2-40B4-BE49-F238E27FC236}">
                  <a16:creationId xmlns:a16="http://schemas.microsoft.com/office/drawing/2014/main" id="{BCFE7CFC-4BCA-AAA3-7660-56AF0FBAC0B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952" y="6417579"/>
              <a:ext cx="378248" cy="358340"/>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EA29E09F-670F-D76D-8783-833B2000BC07}"/>
              </a:ext>
            </a:extLst>
          </p:cNvPr>
          <p:cNvSpPr>
            <a:spLocks noGrp="1"/>
          </p:cNvSpPr>
          <p:nvPr>
            <p:ph type="title"/>
          </p:nvPr>
        </p:nvSpPr>
        <p:spPr>
          <a:xfrm>
            <a:off x="838200" y="122055"/>
            <a:ext cx="10515600" cy="830629"/>
          </a:xfrm>
        </p:spPr>
        <p:txBody>
          <a:bodyPr>
            <a:normAutofit/>
          </a:bodyPr>
          <a:lstStyle/>
          <a:p>
            <a:r>
              <a:rPr lang="en-US" sz="3600" b="1" dirty="0">
                <a:latin typeface="Avenir Book" panose="02000503020000020003" pitchFamily="2" charset="0"/>
                <a:cs typeface="Arial" panose="020B0604020202020204" pitchFamily="34" charset="0"/>
              </a:rPr>
              <a:t>Obesity and diabetes during neurodevelopment</a:t>
            </a:r>
            <a:endParaRPr lang="en-US" sz="3600" b="1" i="1" dirty="0">
              <a:latin typeface="Avenir Book" panose="02000503020000020003" pitchFamily="2" charset="0"/>
            </a:endParaRPr>
          </a:p>
        </p:txBody>
      </p:sp>
      <p:sp>
        <p:nvSpPr>
          <p:cNvPr id="3" name="Content Placeholder 2">
            <a:extLst>
              <a:ext uri="{FF2B5EF4-FFF2-40B4-BE49-F238E27FC236}">
                <a16:creationId xmlns:a16="http://schemas.microsoft.com/office/drawing/2014/main" id="{4034A329-3984-3A63-508A-189A5291B615}"/>
              </a:ext>
            </a:extLst>
          </p:cNvPr>
          <p:cNvSpPr>
            <a:spLocks noGrp="1"/>
          </p:cNvSpPr>
          <p:nvPr>
            <p:ph idx="1"/>
          </p:nvPr>
        </p:nvSpPr>
        <p:spPr>
          <a:xfrm>
            <a:off x="838200" y="1042549"/>
            <a:ext cx="10515600" cy="5134414"/>
          </a:xfrm>
        </p:spPr>
        <p:txBody>
          <a:bodyPr/>
          <a:lstStyle/>
          <a:p>
            <a:pPr marL="0" indent="0">
              <a:buNone/>
            </a:pPr>
            <a:r>
              <a:rPr lang="en-US" sz="3200" b="1" dirty="0">
                <a:latin typeface="Avenir Book" panose="02000503020000020003" pitchFamily="2" charset="0"/>
              </a:rPr>
              <a:t>Are there solutions to this problem?</a:t>
            </a:r>
            <a:endParaRPr lang="en-US" sz="3200" dirty="0">
              <a:latin typeface="Avenir Book" panose="02000503020000020003" pitchFamily="2" charset="0"/>
            </a:endParaRPr>
          </a:p>
          <a:p>
            <a:pPr>
              <a:buFont typeface="Wingdings" pitchFamily="2" charset="2"/>
              <a:buChar char="§"/>
            </a:pPr>
            <a:r>
              <a:rPr lang="en-US" dirty="0">
                <a:latin typeface="Avenir Book" panose="02000503020000020003" pitchFamily="2" charset="0"/>
              </a:rPr>
              <a:t>30-week intensive weight loss program improved fluid cognitive function in adolescents with OB </a:t>
            </a:r>
            <a:r>
              <a:rPr lang="en-US" sz="1000" dirty="0">
                <a:latin typeface="Avenir Book" panose="02000503020000020003" pitchFamily="2" charset="0"/>
              </a:rPr>
              <a:t>(</a:t>
            </a:r>
            <a:r>
              <a:rPr lang="en-US" sz="1000" dirty="0" err="1">
                <a:latin typeface="Avenir Book" panose="02000503020000020003" pitchFamily="2" charset="0"/>
              </a:rPr>
              <a:t>Vantieghem</a:t>
            </a:r>
            <a:r>
              <a:rPr lang="en-US" sz="1000" dirty="0">
                <a:latin typeface="Avenir Book" panose="02000503020000020003" pitchFamily="2" charset="0"/>
              </a:rPr>
              <a:t> et al., 2018)</a:t>
            </a:r>
          </a:p>
          <a:p>
            <a:pPr>
              <a:buFont typeface="Wingdings" pitchFamily="2" charset="2"/>
              <a:buChar char="§"/>
            </a:pPr>
            <a:endParaRPr lang="en-US" sz="1000" dirty="0">
              <a:latin typeface="Avenir Book" panose="02000503020000020003" pitchFamily="2" charset="0"/>
            </a:endParaRPr>
          </a:p>
          <a:p>
            <a:pPr>
              <a:buFont typeface="Wingdings" pitchFamily="2" charset="2"/>
              <a:buChar char="§"/>
            </a:pPr>
            <a:r>
              <a:rPr lang="en-US" dirty="0">
                <a:latin typeface="Avenir Book" panose="02000503020000020003" pitchFamily="2" charset="0"/>
              </a:rPr>
              <a:t>Glycemic control (HbA1c &lt; 6.5%) achieved via medication or bariatric surgery improved fluid cognitive function in adolescents with severe OB and Y-T2D </a:t>
            </a:r>
            <a:r>
              <a:rPr lang="en-US" sz="1000" dirty="0">
                <a:latin typeface="Avenir Book" panose="02000503020000020003" pitchFamily="2" charset="0"/>
              </a:rPr>
              <a:t>(Shapiro et al., </a:t>
            </a:r>
            <a:r>
              <a:rPr lang="en-US" sz="1000" i="1" dirty="0">
                <a:latin typeface="Avenir Book" panose="02000503020000020003" pitchFamily="2" charset="0"/>
              </a:rPr>
              <a:t>in preparation)</a:t>
            </a:r>
          </a:p>
          <a:p>
            <a:pPr>
              <a:buFont typeface="Wingdings" pitchFamily="2" charset="2"/>
              <a:buChar char="§"/>
            </a:pPr>
            <a:endParaRPr lang="en-US" sz="1000" i="1" dirty="0">
              <a:latin typeface="Avenir Book" panose="02000503020000020003" pitchFamily="2" charset="0"/>
            </a:endParaRPr>
          </a:p>
          <a:p>
            <a:pPr>
              <a:buFont typeface="Wingdings" pitchFamily="2" charset="2"/>
              <a:buChar char="§"/>
            </a:pPr>
            <a:r>
              <a:rPr lang="en-US" dirty="0">
                <a:latin typeface="Avenir Book" panose="02000503020000020003" pitchFamily="2" charset="0"/>
              </a:rPr>
              <a:t>Improving glycemic control could be an important clinical target for cognitive health in adolescents with OB and Y-T2D.</a:t>
            </a:r>
          </a:p>
        </p:txBody>
      </p:sp>
      <p:sp>
        <p:nvSpPr>
          <p:cNvPr id="219" name="Slide Number Placeholder 218">
            <a:extLst>
              <a:ext uri="{FF2B5EF4-FFF2-40B4-BE49-F238E27FC236}">
                <a16:creationId xmlns:a16="http://schemas.microsoft.com/office/drawing/2014/main" id="{0F1DF0AD-7619-3C64-0262-B70A4EE26A8E}"/>
              </a:ext>
            </a:extLst>
          </p:cNvPr>
          <p:cNvSpPr>
            <a:spLocks noGrp="1"/>
          </p:cNvSpPr>
          <p:nvPr>
            <p:ph type="sldNum" sz="quarter" idx="12"/>
          </p:nvPr>
        </p:nvSpPr>
        <p:spPr>
          <a:xfrm>
            <a:off x="9369848" y="6464442"/>
            <a:ext cx="2633099" cy="365125"/>
          </a:xfrm>
        </p:spPr>
        <p:txBody>
          <a:bodyPr/>
          <a:lstStyle/>
          <a:p>
            <a:fld id="{81151090-10FA-47C1-8662-803532C23615}" type="slidenum">
              <a:rPr lang="en-US" smtClean="0">
                <a:solidFill>
                  <a:schemeClr val="tx1"/>
                </a:solidFill>
                <a:latin typeface="Avenir Book" panose="02000503020000020003" pitchFamily="2" charset="0"/>
              </a:rPr>
              <a:t>12</a:t>
            </a:fld>
            <a:endParaRPr lang="en-US" dirty="0">
              <a:solidFill>
                <a:schemeClr val="tx1"/>
              </a:solidFill>
              <a:latin typeface="Avenir Book" panose="02000503020000020003" pitchFamily="2" charset="0"/>
            </a:endParaRPr>
          </a:p>
        </p:txBody>
      </p:sp>
    </p:spTree>
    <p:extLst>
      <p:ext uri="{BB962C8B-B14F-4D97-AF65-F5344CB8AC3E}">
        <p14:creationId xmlns:p14="http://schemas.microsoft.com/office/powerpoint/2010/main" val="2572444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973E5-937F-56F8-33D7-A4AB263AC249}"/>
            </a:ext>
          </a:extLst>
        </p:cNvPr>
        <p:cNvGrpSpPr/>
        <p:nvPr/>
      </p:nvGrpSpPr>
      <p:grpSpPr>
        <a:xfrm>
          <a:off x="0" y="0"/>
          <a:ext cx="0" cy="0"/>
          <a:chOff x="0" y="0"/>
          <a:chExt cx="0" cy="0"/>
        </a:xfrm>
      </p:grpSpPr>
      <p:grpSp>
        <p:nvGrpSpPr>
          <p:cNvPr id="200" name="Group 199">
            <a:extLst>
              <a:ext uri="{FF2B5EF4-FFF2-40B4-BE49-F238E27FC236}">
                <a16:creationId xmlns:a16="http://schemas.microsoft.com/office/drawing/2014/main" id="{5D43D057-BB3E-D6A9-B19E-B2BFC365E759}"/>
              </a:ext>
            </a:extLst>
          </p:cNvPr>
          <p:cNvGrpSpPr/>
          <p:nvPr/>
        </p:nvGrpSpPr>
        <p:grpSpPr>
          <a:xfrm>
            <a:off x="0" y="6428596"/>
            <a:ext cx="12192000" cy="436819"/>
            <a:chOff x="0" y="6403291"/>
            <a:chExt cx="12192000" cy="436819"/>
          </a:xfrm>
        </p:grpSpPr>
        <p:sp>
          <p:nvSpPr>
            <p:cNvPr id="201" name="Rectangle 200">
              <a:extLst>
                <a:ext uri="{FF2B5EF4-FFF2-40B4-BE49-F238E27FC236}">
                  <a16:creationId xmlns:a16="http://schemas.microsoft.com/office/drawing/2014/main" id="{6520E6B6-8398-BA75-61F7-6CCAAFE9C628}"/>
                </a:ext>
              </a:extLst>
            </p:cNvPr>
            <p:cNvSpPr/>
            <p:nvPr/>
          </p:nvSpPr>
          <p:spPr>
            <a:xfrm>
              <a:off x="0" y="6403291"/>
              <a:ext cx="12192000" cy="436819"/>
            </a:xfrm>
            <a:prstGeom prst="rect">
              <a:avLst/>
            </a:prstGeom>
            <a:solidFill>
              <a:schemeClr val="bg2">
                <a:lumMod val="50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2" name="Picture 201">
              <a:extLst>
                <a:ext uri="{FF2B5EF4-FFF2-40B4-BE49-F238E27FC236}">
                  <a16:creationId xmlns:a16="http://schemas.microsoft.com/office/drawing/2014/main" id="{52DA2FB3-26AC-6C54-A08A-BA13CD11EA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2510" y="6493156"/>
              <a:ext cx="1844925" cy="309260"/>
            </a:xfrm>
            <a:prstGeom prst="rect">
              <a:avLst/>
            </a:prstGeom>
          </p:spPr>
        </p:pic>
        <p:pic>
          <p:nvPicPr>
            <p:cNvPr id="203" name="Picture 4" descr="University of Colorado Athletics - Official Athletics Website">
              <a:extLst>
                <a:ext uri="{FF2B5EF4-FFF2-40B4-BE49-F238E27FC236}">
                  <a16:creationId xmlns:a16="http://schemas.microsoft.com/office/drawing/2014/main" id="{98D3678F-EC4F-1FC4-CB30-37A8D4B4481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952" y="6417579"/>
              <a:ext cx="378248" cy="358340"/>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9D028878-D927-927A-74B2-88838999D181}"/>
              </a:ext>
            </a:extLst>
          </p:cNvPr>
          <p:cNvSpPr>
            <a:spLocks noGrp="1"/>
          </p:cNvSpPr>
          <p:nvPr>
            <p:ph type="title"/>
          </p:nvPr>
        </p:nvSpPr>
        <p:spPr>
          <a:xfrm>
            <a:off x="838200" y="110482"/>
            <a:ext cx="10515600" cy="830629"/>
          </a:xfrm>
        </p:spPr>
        <p:txBody>
          <a:bodyPr>
            <a:normAutofit/>
          </a:bodyPr>
          <a:lstStyle/>
          <a:p>
            <a:r>
              <a:rPr lang="en-US" sz="3600" b="1" dirty="0">
                <a:latin typeface="Avenir Book" panose="02000503020000020003" pitchFamily="2" charset="0"/>
                <a:cs typeface="Arial" panose="020B0604020202020204" pitchFamily="34" charset="0"/>
              </a:rPr>
              <a:t>Obesity and diabetes in aging</a:t>
            </a:r>
            <a:endParaRPr lang="en-US" sz="3600" b="1" i="1" dirty="0">
              <a:latin typeface="Avenir Book" panose="02000503020000020003" pitchFamily="2" charset="0"/>
            </a:endParaRPr>
          </a:p>
        </p:txBody>
      </p:sp>
      <p:sp>
        <p:nvSpPr>
          <p:cNvPr id="3" name="Content Placeholder 2">
            <a:extLst>
              <a:ext uri="{FF2B5EF4-FFF2-40B4-BE49-F238E27FC236}">
                <a16:creationId xmlns:a16="http://schemas.microsoft.com/office/drawing/2014/main" id="{33FA6C97-7B36-0140-BE84-454B7C3777EB}"/>
              </a:ext>
            </a:extLst>
          </p:cNvPr>
          <p:cNvSpPr>
            <a:spLocks noGrp="1"/>
          </p:cNvSpPr>
          <p:nvPr>
            <p:ph idx="1"/>
          </p:nvPr>
        </p:nvSpPr>
        <p:spPr>
          <a:xfrm>
            <a:off x="838200" y="1013357"/>
            <a:ext cx="10515600" cy="5163606"/>
          </a:xfrm>
        </p:spPr>
        <p:txBody>
          <a:bodyPr>
            <a:normAutofit lnSpcReduction="10000"/>
          </a:bodyPr>
          <a:lstStyle/>
          <a:p>
            <a:pPr marL="0" indent="0">
              <a:buNone/>
            </a:pPr>
            <a:r>
              <a:rPr lang="en-US" sz="3200" b="1" dirty="0">
                <a:latin typeface="Avenir Book" panose="02000503020000020003" pitchFamily="2" charset="0"/>
              </a:rPr>
              <a:t>Are there solutions to this problem?</a:t>
            </a:r>
          </a:p>
          <a:p>
            <a:pPr>
              <a:buFont typeface="Wingdings" pitchFamily="2" charset="2"/>
              <a:buChar char="§"/>
            </a:pPr>
            <a:r>
              <a:rPr lang="en-US" dirty="0">
                <a:latin typeface="Avenir Book" panose="02000503020000020003" pitchFamily="2" charset="0"/>
              </a:rPr>
              <a:t>Weight loss through various interventions improves fluid cognitive outcomes </a:t>
            </a:r>
            <a:r>
              <a:rPr lang="en-US" sz="1000" dirty="0">
                <a:latin typeface="Avenir Book" panose="02000503020000020003" pitchFamily="2" charset="0"/>
              </a:rPr>
              <a:t>(</a:t>
            </a:r>
            <a:r>
              <a:rPr lang="en-US" sz="1000" dirty="0" err="1">
                <a:latin typeface="Avenir Book" panose="02000503020000020003" pitchFamily="2" charset="0"/>
              </a:rPr>
              <a:t>Siervo</a:t>
            </a:r>
            <a:r>
              <a:rPr lang="en-US" sz="1000" dirty="0">
                <a:latin typeface="Avenir Book" panose="02000503020000020003" pitchFamily="2" charset="0"/>
              </a:rPr>
              <a:t> et al., 2011; Veronese et al., 2016; Tao et al., 2024)</a:t>
            </a:r>
          </a:p>
          <a:p>
            <a:pPr>
              <a:buFont typeface="Wingdings" pitchFamily="2" charset="2"/>
              <a:buChar char="§"/>
            </a:pPr>
            <a:endParaRPr lang="en-US" sz="1000" dirty="0">
              <a:latin typeface="Avenir Book" panose="02000503020000020003" pitchFamily="2" charset="0"/>
            </a:endParaRPr>
          </a:p>
          <a:p>
            <a:pPr>
              <a:buFont typeface="Wingdings" pitchFamily="2" charset="2"/>
              <a:buChar char="§"/>
            </a:pPr>
            <a:r>
              <a:rPr lang="en-US" dirty="0">
                <a:latin typeface="Avenir Book" panose="02000503020000020003" pitchFamily="2" charset="0"/>
              </a:rPr>
              <a:t>Glycemic control within the pre-diabetes range over 25 years related to lower prevalence of mild cognitive impairment </a:t>
            </a:r>
            <a:r>
              <a:rPr lang="en-US" sz="1000" dirty="0">
                <a:latin typeface="Avenir Book" panose="02000503020000020003" pitchFamily="2" charset="0"/>
              </a:rPr>
              <a:t>(Shapiro et al., </a:t>
            </a:r>
            <a:r>
              <a:rPr lang="en-US" sz="1000" i="1" dirty="0">
                <a:latin typeface="Avenir Book" panose="02000503020000020003" pitchFamily="2" charset="0"/>
              </a:rPr>
              <a:t>in preparation)</a:t>
            </a:r>
          </a:p>
          <a:p>
            <a:pPr>
              <a:buFont typeface="Wingdings" pitchFamily="2" charset="2"/>
              <a:buChar char="§"/>
            </a:pPr>
            <a:endParaRPr lang="en-US" sz="1000" dirty="0">
              <a:latin typeface="Avenir Book" panose="02000503020000020003" pitchFamily="2" charset="0"/>
            </a:endParaRPr>
          </a:p>
          <a:p>
            <a:pPr>
              <a:buFont typeface="Wingdings" pitchFamily="2" charset="2"/>
              <a:buChar char="§"/>
            </a:pPr>
            <a:r>
              <a:rPr lang="en-US" dirty="0">
                <a:latin typeface="Avenir Book" panose="02000503020000020003" pitchFamily="2" charset="0"/>
              </a:rPr>
              <a:t>Randomization to metformin treatment related to lower prevalence of dementia after 25 years of follow-up </a:t>
            </a:r>
            <a:r>
              <a:rPr lang="en-US" sz="1000" dirty="0">
                <a:latin typeface="Avenir Book" panose="02000503020000020003" pitchFamily="2" charset="0"/>
              </a:rPr>
              <a:t>(Wander et al., 2026, </a:t>
            </a:r>
            <a:r>
              <a:rPr lang="en-US" sz="1000" i="1" dirty="0" err="1">
                <a:latin typeface="Avenir Book" panose="02000503020000020003" pitchFamily="2" charset="0"/>
              </a:rPr>
              <a:t>MedRvix</a:t>
            </a:r>
            <a:r>
              <a:rPr lang="en-US" sz="1000" dirty="0">
                <a:latin typeface="Avenir Book" panose="02000503020000020003" pitchFamily="2" charset="0"/>
              </a:rPr>
              <a:t> </a:t>
            </a:r>
            <a:r>
              <a:rPr lang="en-US" sz="1000" i="1" dirty="0">
                <a:latin typeface="Avenir Book" panose="02000503020000020003" pitchFamily="2" charset="0"/>
              </a:rPr>
              <a:t>pre-print</a:t>
            </a:r>
            <a:r>
              <a:rPr lang="en-US" sz="1000" dirty="0">
                <a:latin typeface="Avenir Book" panose="02000503020000020003" pitchFamily="2" charset="0"/>
              </a:rPr>
              <a:t>)</a:t>
            </a:r>
          </a:p>
          <a:p>
            <a:pPr>
              <a:buFont typeface="Wingdings" pitchFamily="2" charset="2"/>
              <a:buChar char="§"/>
            </a:pPr>
            <a:endParaRPr lang="en-US" sz="1000" dirty="0">
              <a:latin typeface="Avenir Book" panose="02000503020000020003" pitchFamily="2" charset="0"/>
            </a:endParaRPr>
          </a:p>
          <a:p>
            <a:pPr>
              <a:buFont typeface="Wingdings" pitchFamily="2" charset="2"/>
              <a:buChar char="§"/>
            </a:pPr>
            <a:r>
              <a:rPr lang="en-US" dirty="0">
                <a:latin typeface="Avenir Book" panose="02000503020000020003" pitchFamily="2" charset="0"/>
              </a:rPr>
              <a:t>Glycemic control could be important clinical targets for cognitive health in adults with OB and Y-T2D.</a:t>
            </a:r>
          </a:p>
          <a:p>
            <a:pPr marL="0" indent="0">
              <a:buNone/>
            </a:pPr>
            <a:endParaRPr lang="en-US" dirty="0">
              <a:latin typeface="Avenir Book" panose="02000503020000020003" pitchFamily="2" charset="0"/>
            </a:endParaRPr>
          </a:p>
        </p:txBody>
      </p:sp>
      <p:sp>
        <p:nvSpPr>
          <p:cNvPr id="219" name="Slide Number Placeholder 218">
            <a:extLst>
              <a:ext uri="{FF2B5EF4-FFF2-40B4-BE49-F238E27FC236}">
                <a16:creationId xmlns:a16="http://schemas.microsoft.com/office/drawing/2014/main" id="{15D8162E-602A-895A-FE3D-CBF531E45D29}"/>
              </a:ext>
            </a:extLst>
          </p:cNvPr>
          <p:cNvSpPr>
            <a:spLocks noGrp="1"/>
          </p:cNvSpPr>
          <p:nvPr>
            <p:ph type="sldNum" sz="quarter" idx="12"/>
          </p:nvPr>
        </p:nvSpPr>
        <p:spPr>
          <a:xfrm>
            <a:off x="9369848" y="6467480"/>
            <a:ext cx="2656248" cy="365125"/>
          </a:xfrm>
        </p:spPr>
        <p:txBody>
          <a:bodyPr/>
          <a:lstStyle/>
          <a:p>
            <a:fld id="{81151090-10FA-47C1-8662-803532C23615}" type="slidenum">
              <a:rPr lang="en-US" smtClean="0">
                <a:solidFill>
                  <a:schemeClr val="tx1"/>
                </a:solidFill>
                <a:latin typeface="Avenir Book" panose="02000503020000020003" pitchFamily="2" charset="0"/>
              </a:rPr>
              <a:t>13</a:t>
            </a:fld>
            <a:endParaRPr lang="en-US" dirty="0">
              <a:solidFill>
                <a:schemeClr val="tx1"/>
              </a:solidFill>
              <a:latin typeface="Avenir Book" panose="02000503020000020003" pitchFamily="2" charset="0"/>
            </a:endParaRPr>
          </a:p>
        </p:txBody>
      </p:sp>
    </p:spTree>
    <p:extLst>
      <p:ext uri="{BB962C8B-B14F-4D97-AF65-F5344CB8AC3E}">
        <p14:creationId xmlns:p14="http://schemas.microsoft.com/office/powerpoint/2010/main" val="3858215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775AF-5B57-BF79-01CA-453C0B2EFDB7}"/>
            </a:ext>
          </a:extLst>
        </p:cNvPr>
        <p:cNvGrpSpPr/>
        <p:nvPr/>
      </p:nvGrpSpPr>
      <p:grpSpPr>
        <a:xfrm>
          <a:off x="0" y="0"/>
          <a:ext cx="0" cy="0"/>
          <a:chOff x="0" y="0"/>
          <a:chExt cx="0" cy="0"/>
        </a:xfrm>
      </p:grpSpPr>
      <p:grpSp>
        <p:nvGrpSpPr>
          <p:cNvPr id="200" name="Group 199">
            <a:extLst>
              <a:ext uri="{FF2B5EF4-FFF2-40B4-BE49-F238E27FC236}">
                <a16:creationId xmlns:a16="http://schemas.microsoft.com/office/drawing/2014/main" id="{78B6CEEE-3CE6-F89F-DE98-A94B9D329C60}"/>
              </a:ext>
            </a:extLst>
          </p:cNvPr>
          <p:cNvGrpSpPr/>
          <p:nvPr/>
        </p:nvGrpSpPr>
        <p:grpSpPr>
          <a:xfrm>
            <a:off x="0" y="6428596"/>
            <a:ext cx="12192000" cy="436819"/>
            <a:chOff x="0" y="6403291"/>
            <a:chExt cx="12192000" cy="436819"/>
          </a:xfrm>
        </p:grpSpPr>
        <p:sp>
          <p:nvSpPr>
            <p:cNvPr id="201" name="Rectangle 200">
              <a:extLst>
                <a:ext uri="{FF2B5EF4-FFF2-40B4-BE49-F238E27FC236}">
                  <a16:creationId xmlns:a16="http://schemas.microsoft.com/office/drawing/2014/main" id="{59BCB306-C562-3D5D-1602-6BA1DE75EC6B}"/>
                </a:ext>
              </a:extLst>
            </p:cNvPr>
            <p:cNvSpPr/>
            <p:nvPr/>
          </p:nvSpPr>
          <p:spPr>
            <a:xfrm>
              <a:off x="0" y="6403291"/>
              <a:ext cx="12192000" cy="436819"/>
            </a:xfrm>
            <a:prstGeom prst="rect">
              <a:avLst/>
            </a:prstGeom>
            <a:solidFill>
              <a:schemeClr val="bg2">
                <a:lumMod val="50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2" name="Picture 201">
              <a:extLst>
                <a:ext uri="{FF2B5EF4-FFF2-40B4-BE49-F238E27FC236}">
                  <a16:creationId xmlns:a16="http://schemas.microsoft.com/office/drawing/2014/main" id="{F78DB2D4-6025-F704-5537-8B18275BF2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2510" y="6493156"/>
              <a:ext cx="1844925" cy="309260"/>
            </a:xfrm>
            <a:prstGeom prst="rect">
              <a:avLst/>
            </a:prstGeom>
          </p:spPr>
        </p:pic>
        <p:pic>
          <p:nvPicPr>
            <p:cNvPr id="203" name="Picture 4" descr="University of Colorado Athletics - Official Athletics Website">
              <a:extLst>
                <a:ext uri="{FF2B5EF4-FFF2-40B4-BE49-F238E27FC236}">
                  <a16:creationId xmlns:a16="http://schemas.microsoft.com/office/drawing/2014/main" id="{DBBA311A-6637-75BB-76C5-374DBD1E2E4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952" y="6417579"/>
              <a:ext cx="378248" cy="358340"/>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D32B6365-0E56-B0DF-9DCD-4BE33EE26034}"/>
              </a:ext>
            </a:extLst>
          </p:cNvPr>
          <p:cNvSpPr>
            <a:spLocks noGrp="1"/>
          </p:cNvSpPr>
          <p:nvPr>
            <p:ph type="title"/>
          </p:nvPr>
        </p:nvSpPr>
        <p:spPr>
          <a:xfrm>
            <a:off x="838200" y="145206"/>
            <a:ext cx="10515600" cy="677835"/>
          </a:xfrm>
        </p:spPr>
        <p:txBody>
          <a:bodyPr>
            <a:normAutofit/>
          </a:bodyPr>
          <a:lstStyle/>
          <a:p>
            <a:r>
              <a:rPr lang="en-US" sz="3600" b="1" dirty="0">
                <a:latin typeface="Avenir Book" panose="02000503020000020003" pitchFamily="2" charset="0"/>
              </a:rPr>
              <a:t>References</a:t>
            </a:r>
            <a:endParaRPr lang="en-US" sz="3600" b="1" i="1" dirty="0">
              <a:latin typeface="Avenir Book" panose="02000503020000020003" pitchFamily="2" charset="0"/>
            </a:endParaRPr>
          </a:p>
        </p:txBody>
      </p:sp>
      <p:sp>
        <p:nvSpPr>
          <p:cNvPr id="3" name="Content Placeholder 2">
            <a:extLst>
              <a:ext uri="{FF2B5EF4-FFF2-40B4-BE49-F238E27FC236}">
                <a16:creationId xmlns:a16="http://schemas.microsoft.com/office/drawing/2014/main" id="{5F93918A-A4AB-6272-B00E-47CF86BC9EB1}"/>
              </a:ext>
            </a:extLst>
          </p:cNvPr>
          <p:cNvSpPr>
            <a:spLocks noGrp="1"/>
          </p:cNvSpPr>
          <p:nvPr>
            <p:ph idx="1"/>
          </p:nvPr>
        </p:nvSpPr>
        <p:spPr>
          <a:xfrm>
            <a:off x="838200" y="895287"/>
            <a:ext cx="10515600" cy="5281676"/>
          </a:xfrm>
        </p:spPr>
        <p:txBody>
          <a:bodyPr>
            <a:normAutofit/>
          </a:bodyPr>
          <a:lstStyle/>
          <a:p>
            <a:pPr>
              <a:buFont typeface="Wingdings" pitchFamily="2" charset="2"/>
              <a:buChar char="§"/>
            </a:pPr>
            <a:r>
              <a:rPr lang="en-US" sz="1200" b="1" dirty="0">
                <a:latin typeface="Avenir Book" panose="02000503020000020003" pitchFamily="2" charset="0"/>
              </a:rPr>
              <a:t>Trajectories of brain development and aging</a:t>
            </a:r>
          </a:p>
          <a:p>
            <a:pPr lvl="1">
              <a:buFont typeface="Wingdings" pitchFamily="2" charset="2"/>
              <a:buChar char="§"/>
            </a:pPr>
            <a:r>
              <a:rPr lang="en-US" sz="1200" b="1" dirty="0">
                <a:latin typeface="Avenir Book" panose="02000503020000020003" pitchFamily="2" charset="0"/>
              </a:rPr>
              <a:t>Bethlehem RAI</a:t>
            </a:r>
            <a:r>
              <a:rPr lang="en-US" sz="1200" dirty="0">
                <a:latin typeface="Avenir Book" panose="02000503020000020003" pitchFamily="2" charset="0"/>
              </a:rPr>
              <a:t>, Seidlitz J, White SR, Vogel JW, Anderson KM, Adamson C, et al. Brain charts for the human lifespan. Nature. 2022 Apr;604(7906):525-533. Erratum in: Nature. 2022;610(7931):E6.</a:t>
            </a:r>
          </a:p>
          <a:p>
            <a:pPr>
              <a:buFont typeface="Wingdings" pitchFamily="2" charset="2"/>
              <a:buChar char="§"/>
            </a:pPr>
            <a:r>
              <a:rPr lang="en-US" sz="1200" b="1" dirty="0">
                <a:latin typeface="Avenir Book" panose="02000503020000020003" pitchFamily="2" charset="0"/>
              </a:rPr>
              <a:t>Fluid and crystallized cognition</a:t>
            </a:r>
          </a:p>
          <a:p>
            <a:pPr lvl="1">
              <a:buFont typeface="Wingdings" pitchFamily="2" charset="2"/>
              <a:buChar char="§"/>
            </a:pPr>
            <a:r>
              <a:rPr lang="en-US" sz="1200" b="1" dirty="0">
                <a:latin typeface="Avenir Book" panose="02000503020000020003" pitchFamily="2" charset="0"/>
              </a:rPr>
              <a:t>Cattell RB</a:t>
            </a:r>
            <a:r>
              <a:rPr lang="en-US" sz="1200" dirty="0">
                <a:latin typeface="Avenir Book" panose="02000503020000020003" pitchFamily="2" charset="0"/>
              </a:rPr>
              <a:t>. Theory of fluid and crystallized intelligence: A critical experiment. J </a:t>
            </a:r>
            <a:r>
              <a:rPr lang="en-US" sz="1200" dirty="0" err="1">
                <a:latin typeface="Avenir Book" panose="02000503020000020003" pitchFamily="2" charset="0"/>
              </a:rPr>
              <a:t>EducPsychol</a:t>
            </a:r>
            <a:r>
              <a:rPr lang="en-US" sz="1200" dirty="0">
                <a:latin typeface="Avenir Book" panose="02000503020000020003" pitchFamily="2" charset="0"/>
              </a:rPr>
              <a:t>. 1963;54:1–22.</a:t>
            </a:r>
          </a:p>
          <a:p>
            <a:pPr lvl="1">
              <a:buFont typeface="Wingdings" pitchFamily="2" charset="2"/>
              <a:buChar char="§"/>
            </a:pPr>
            <a:r>
              <a:rPr lang="en-US" sz="1200" b="1" dirty="0">
                <a:latin typeface="Avenir Book" panose="02000503020000020003" pitchFamily="2" charset="0"/>
              </a:rPr>
              <a:t>Cattell RB</a:t>
            </a:r>
            <a:r>
              <a:rPr lang="en-US" sz="1200" dirty="0">
                <a:latin typeface="Avenir Book" panose="02000503020000020003" pitchFamily="2" charset="0"/>
              </a:rPr>
              <a:t>. Abilities: Their structure, growth and action. Boston: Houghton-Mifflin; 1971.</a:t>
            </a:r>
          </a:p>
          <a:p>
            <a:pPr>
              <a:buFont typeface="Wingdings" pitchFamily="2" charset="2"/>
              <a:buChar char="§"/>
            </a:pPr>
            <a:r>
              <a:rPr lang="en-US" sz="1200" b="1" dirty="0">
                <a:latin typeface="Avenir Book" panose="02000503020000020003" pitchFamily="2" charset="0"/>
              </a:rPr>
              <a:t>Peak incidence of obesity in pediatrics</a:t>
            </a:r>
            <a:r>
              <a:rPr lang="en-US" sz="1200" dirty="0">
                <a:latin typeface="Avenir Book" panose="02000503020000020003" pitchFamily="2" charset="0"/>
              </a:rPr>
              <a:t> </a:t>
            </a:r>
          </a:p>
          <a:p>
            <a:pPr lvl="1">
              <a:buFont typeface="Wingdings" pitchFamily="2" charset="2"/>
              <a:buChar char="§"/>
            </a:pPr>
            <a:r>
              <a:rPr lang="en-US" sz="1200" b="1" dirty="0">
                <a:latin typeface="Avenir Book" panose="02000503020000020003" pitchFamily="2" charset="0"/>
              </a:rPr>
              <a:t>Cunningham SA</a:t>
            </a:r>
            <a:r>
              <a:rPr lang="en-US" sz="1200" dirty="0">
                <a:latin typeface="Avenir Book" panose="02000503020000020003" pitchFamily="2" charset="0"/>
              </a:rPr>
              <a:t>, Kramer MR, Narayan KMV. Incidence of Childhood Obesity in the United States. New England Journal of Medicine. 2014;370(5):403-11. </a:t>
            </a:r>
          </a:p>
          <a:p>
            <a:pPr lvl="1">
              <a:buFont typeface="Wingdings" pitchFamily="2" charset="2"/>
              <a:buChar char="§"/>
            </a:pPr>
            <a:r>
              <a:rPr lang="en-US" sz="1200" b="1" dirty="0">
                <a:latin typeface="Avenir Book" panose="02000503020000020003" pitchFamily="2" charset="0"/>
              </a:rPr>
              <a:t>Poveda NE</a:t>
            </a:r>
            <a:r>
              <a:rPr lang="en-US" sz="1200" dirty="0">
                <a:latin typeface="Avenir Book" panose="02000503020000020003" pitchFamily="2" charset="0"/>
              </a:rPr>
              <a:t>, Elliott MR, Mehta NK, Cunningham SA. Obesity from Childhood to Mid-adulthood in the United States: A Synthetic Cohort Approach to Measuring Health Trajectories. Epidemiology. 2026;37(1):121-131.</a:t>
            </a:r>
          </a:p>
          <a:p>
            <a:pPr>
              <a:buFont typeface="Wingdings" pitchFamily="2" charset="2"/>
              <a:buChar char="§"/>
            </a:pPr>
            <a:r>
              <a:rPr lang="en-US" sz="1200" b="1" dirty="0">
                <a:latin typeface="Avenir Book" panose="02000503020000020003" pitchFamily="2" charset="0"/>
              </a:rPr>
              <a:t>Peak incidence of T2D in pediatrics</a:t>
            </a:r>
          </a:p>
          <a:p>
            <a:pPr>
              <a:buFont typeface="Wingdings" pitchFamily="2" charset="2"/>
              <a:buChar char="§"/>
            </a:pPr>
            <a:r>
              <a:rPr lang="en-US" sz="1200" b="1" dirty="0">
                <a:latin typeface="Avenir Book" panose="02000503020000020003" pitchFamily="2" charset="0"/>
              </a:rPr>
              <a:t>Peak incidence of obesity in adults</a:t>
            </a:r>
          </a:p>
          <a:p>
            <a:pPr lvl="1">
              <a:buFont typeface="Wingdings" pitchFamily="2" charset="2"/>
              <a:buChar char="§"/>
            </a:pPr>
            <a:r>
              <a:rPr lang="en-US" sz="1200" dirty="0">
                <a:latin typeface="Avenir Book" panose="02000503020000020003" pitchFamily="2" charset="0"/>
              </a:rPr>
              <a:t>Nielsen J, Narayan KV, Cunningham SA. Incidence of obesity across adulthood in the United States, 2001-2017-a national prospective analysis. Am J Clin </a:t>
            </a:r>
            <a:r>
              <a:rPr lang="en-US" sz="1200" dirty="0" err="1">
                <a:latin typeface="Avenir Book" panose="02000503020000020003" pitchFamily="2" charset="0"/>
              </a:rPr>
              <a:t>Nutr</a:t>
            </a:r>
            <a:r>
              <a:rPr lang="en-US" sz="1200" dirty="0">
                <a:latin typeface="Avenir Book" panose="02000503020000020003" pitchFamily="2" charset="0"/>
              </a:rPr>
              <a:t>. 2023;117(1):141-148. </a:t>
            </a:r>
            <a:endParaRPr lang="en-US" sz="1200" b="1" dirty="0">
              <a:latin typeface="Avenir Book" panose="02000503020000020003" pitchFamily="2" charset="0"/>
            </a:endParaRPr>
          </a:p>
          <a:p>
            <a:pPr>
              <a:buFont typeface="Wingdings" pitchFamily="2" charset="2"/>
              <a:buChar char="§"/>
            </a:pPr>
            <a:r>
              <a:rPr lang="en-US" sz="1200" b="1" dirty="0">
                <a:latin typeface="Avenir Book" panose="02000503020000020003" pitchFamily="2" charset="0"/>
              </a:rPr>
              <a:t>Weight loss in adolescents with obesity and cognitive improvement</a:t>
            </a:r>
          </a:p>
          <a:p>
            <a:pPr lvl="1">
              <a:buFont typeface="Wingdings" pitchFamily="2" charset="2"/>
              <a:buChar char="§"/>
            </a:pPr>
            <a:r>
              <a:rPr lang="en-US" sz="1200" dirty="0" err="1">
                <a:latin typeface="Avenir Book" panose="02000503020000020003" pitchFamily="2" charset="0"/>
              </a:rPr>
              <a:t>Vantieghem</a:t>
            </a:r>
            <a:r>
              <a:rPr lang="en-US" sz="1200" dirty="0">
                <a:latin typeface="Avenir Book" panose="02000503020000020003" pitchFamily="2" charset="0"/>
              </a:rPr>
              <a:t> S, </a:t>
            </a:r>
            <a:r>
              <a:rPr lang="en-US" sz="1200" dirty="0" err="1">
                <a:latin typeface="Avenir Book" panose="02000503020000020003" pitchFamily="2" charset="0"/>
              </a:rPr>
              <a:t>Bautmans</a:t>
            </a:r>
            <a:r>
              <a:rPr lang="en-US" sz="1200" dirty="0">
                <a:latin typeface="Avenir Book" panose="02000503020000020003" pitchFamily="2" charset="0"/>
              </a:rPr>
              <a:t> I, </a:t>
            </a:r>
            <a:r>
              <a:rPr lang="en-US" sz="1200" dirty="0" err="1">
                <a:latin typeface="Avenir Book" panose="02000503020000020003" pitchFamily="2" charset="0"/>
              </a:rPr>
              <a:t>Guchtenaere</a:t>
            </a:r>
            <a:r>
              <a:rPr lang="en-US" sz="1200" dirty="0">
                <a:latin typeface="Avenir Book" panose="02000503020000020003" pitchFamily="2" charset="0"/>
              </a:rPr>
              <a:t> A, Tanghe A, </a:t>
            </a:r>
            <a:r>
              <a:rPr lang="en-US" sz="1200" dirty="0" err="1">
                <a:latin typeface="Avenir Book" panose="02000503020000020003" pitchFamily="2" charset="0"/>
              </a:rPr>
              <a:t>Provyn</a:t>
            </a:r>
            <a:r>
              <a:rPr lang="en-US" sz="1200" dirty="0">
                <a:latin typeface="Avenir Book" panose="02000503020000020003" pitchFamily="2" charset="0"/>
              </a:rPr>
              <a:t> S. Improved cognitive functioning in obese adolescents after a 30-week inpatient weight loss program. </a:t>
            </a:r>
            <a:r>
              <a:rPr lang="en-US" sz="1200" dirty="0" err="1">
                <a:latin typeface="Avenir Book" panose="02000503020000020003" pitchFamily="2" charset="0"/>
              </a:rPr>
              <a:t>Pediatr</a:t>
            </a:r>
            <a:r>
              <a:rPr lang="en-US" sz="1200" dirty="0">
                <a:latin typeface="Avenir Book" panose="02000503020000020003" pitchFamily="2" charset="0"/>
              </a:rPr>
              <a:t> Res. 2018;84(2):267-271.</a:t>
            </a:r>
          </a:p>
          <a:p>
            <a:pPr>
              <a:buFont typeface="Wingdings" pitchFamily="2" charset="2"/>
              <a:buChar char="§"/>
            </a:pPr>
            <a:r>
              <a:rPr lang="en-US" sz="1200" b="1" dirty="0">
                <a:latin typeface="Avenir Book" panose="02000503020000020003" pitchFamily="2" charset="0"/>
              </a:rPr>
              <a:t>Timing of adult-onset diabetes and cognitive impairment</a:t>
            </a:r>
          </a:p>
          <a:p>
            <a:pPr lvl="1">
              <a:buFont typeface="Wingdings" pitchFamily="2" charset="2"/>
              <a:buChar char="§"/>
            </a:pPr>
            <a:r>
              <a:rPr lang="en-US" sz="1200" dirty="0" err="1">
                <a:latin typeface="Avenir Book" panose="02000503020000020003" pitchFamily="2" charset="0"/>
              </a:rPr>
              <a:t>Barbiellini</a:t>
            </a:r>
            <a:r>
              <a:rPr lang="en-US" sz="1200" dirty="0">
                <a:latin typeface="Avenir Book" panose="02000503020000020003" pitchFamily="2" charset="0"/>
              </a:rPr>
              <a:t> Amidei C, </a:t>
            </a:r>
            <a:r>
              <a:rPr lang="en-US" sz="1200" dirty="0" err="1">
                <a:latin typeface="Avenir Book" panose="02000503020000020003" pitchFamily="2" charset="0"/>
              </a:rPr>
              <a:t>Fayosse</a:t>
            </a:r>
            <a:r>
              <a:rPr lang="en-US" sz="1200" dirty="0">
                <a:latin typeface="Avenir Book" panose="02000503020000020003" pitchFamily="2" charset="0"/>
              </a:rPr>
              <a:t> A, </a:t>
            </a:r>
            <a:r>
              <a:rPr lang="en-US" sz="1200" dirty="0" err="1">
                <a:latin typeface="Avenir Book" panose="02000503020000020003" pitchFamily="2" charset="0"/>
              </a:rPr>
              <a:t>Dumurgier</a:t>
            </a:r>
            <a:r>
              <a:rPr lang="en-US" sz="1200" dirty="0">
                <a:latin typeface="Avenir Book" panose="02000503020000020003" pitchFamily="2" charset="0"/>
              </a:rPr>
              <a:t> J, et al. Association Between Age at Diabetes Onset and Subsequent Risk of Dementia. Jama. 2021;325(16):1640-1649. </a:t>
            </a:r>
          </a:p>
        </p:txBody>
      </p:sp>
    </p:spTree>
    <p:extLst>
      <p:ext uri="{BB962C8B-B14F-4D97-AF65-F5344CB8AC3E}">
        <p14:creationId xmlns:p14="http://schemas.microsoft.com/office/powerpoint/2010/main" val="26816957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50C62-0600-6943-E57E-1BA25164A4D0}"/>
            </a:ext>
          </a:extLst>
        </p:cNvPr>
        <p:cNvGrpSpPr/>
        <p:nvPr/>
      </p:nvGrpSpPr>
      <p:grpSpPr>
        <a:xfrm>
          <a:off x="0" y="0"/>
          <a:ext cx="0" cy="0"/>
          <a:chOff x="0" y="0"/>
          <a:chExt cx="0" cy="0"/>
        </a:xfrm>
      </p:grpSpPr>
      <p:grpSp>
        <p:nvGrpSpPr>
          <p:cNvPr id="200" name="Group 199">
            <a:extLst>
              <a:ext uri="{FF2B5EF4-FFF2-40B4-BE49-F238E27FC236}">
                <a16:creationId xmlns:a16="http://schemas.microsoft.com/office/drawing/2014/main" id="{32696A4E-DE14-9CEE-39A9-AA8CA631F59D}"/>
              </a:ext>
            </a:extLst>
          </p:cNvPr>
          <p:cNvGrpSpPr/>
          <p:nvPr/>
        </p:nvGrpSpPr>
        <p:grpSpPr>
          <a:xfrm>
            <a:off x="0" y="6428596"/>
            <a:ext cx="12192000" cy="436819"/>
            <a:chOff x="0" y="6403291"/>
            <a:chExt cx="12192000" cy="436819"/>
          </a:xfrm>
        </p:grpSpPr>
        <p:sp>
          <p:nvSpPr>
            <p:cNvPr id="201" name="Rectangle 200">
              <a:extLst>
                <a:ext uri="{FF2B5EF4-FFF2-40B4-BE49-F238E27FC236}">
                  <a16:creationId xmlns:a16="http://schemas.microsoft.com/office/drawing/2014/main" id="{146BCC50-4C9B-62F6-5D7B-5CAAAEBFB9B9}"/>
                </a:ext>
              </a:extLst>
            </p:cNvPr>
            <p:cNvSpPr/>
            <p:nvPr/>
          </p:nvSpPr>
          <p:spPr>
            <a:xfrm>
              <a:off x="0" y="6403291"/>
              <a:ext cx="12192000" cy="436819"/>
            </a:xfrm>
            <a:prstGeom prst="rect">
              <a:avLst/>
            </a:prstGeom>
            <a:solidFill>
              <a:schemeClr val="bg2">
                <a:lumMod val="50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2" name="Picture 201">
              <a:extLst>
                <a:ext uri="{FF2B5EF4-FFF2-40B4-BE49-F238E27FC236}">
                  <a16:creationId xmlns:a16="http://schemas.microsoft.com/office/drawing/2014/main" id="{8E5B9932-4419-A403-A83B-0302E14871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2510" y="6493156"/>
              <a:ext cx="1844925" cy="309260"/>
            </a:xfrm>
            <a:prstGeom prst="rect">
              <a:avLst/>
            </a:prstGeom>
          </p:spPr>
        </p:pic>
        <p:pic>
          <p:nvPicPr>
            <p:cNvPr id="203" name="Picture 4" descr="University of Colorado Athletics - Official Athletics Website">
              <a:extLst>
                <a:ext uri="{FF2B5EF4-FFF2-40B4-BE49-F238E27FC236}">
                  <a16:creationId xmlns:a16="http://schemas.microsoft.com/office/drawing/2014/main" id="{2229B9E8-6C5E-8F7E-2550-8A0E3651C0F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952" y="6417579"/>
              <a:ext cx="378248" cy="358340"/>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0D42832E-DDD9-643B-C396-82FBE4F8312A}"/>
              </a:ext>
            </a:extLst>
          </p:cNvPr>
          <p:cNvSpPr>
            <a:spLocks noGrp="1"/>
          </p:cNvSpPr>
          <p:nvPr>
            <p:ph type="title"/>
          </p:nvPr>
        </p:nvSpPr>
        <p:spPr>
          <a:xfrm>
            <a:off x="838200" y="365126"/>
            <a:ext cx="10515600" cy="513648"/>
          </a:xfrm>
        </p:spPr>
        <p:txBody>
          <a:bodyPr>
            <a:normAutofit fontScale="90000"/>
          </a:bodyPr>
          <a:lstStyle/>
          <a:p>
            <a:r>
              <a:rPr lang="en-US" sz="3600" b="1" dirty="0">
                <a:latin typeface="Avenir Book" panose="02000503020000020003" pitchFamily="2" charset="0"/>
              </a:rPr>
              <a:t>References</a:t>
            </a:r>
            <a:endParaRPr lang="en-US" sz="3600" b="1" i="1" dirty="0">
              <a:latin typeface="Avenir Book" panose="02000503020000020003" pitchFamily="2" charset="0"/>
            </a:endParaRPr>
          </a:p>
        </p:txBody>
      </p:sp>
      <p:sp>
        <p:nvSpPr>
          <p:cNvPr id="3" name="Content Placeholder 2">
            <a:extLst>
              <a:ext uri="{FF2B5EF4-FFF2-40B4-BE49-F238E27FC236}">
                <a16:creationId xmlns:a16="http://schemas.microsoft.com/office/drawing/2014/main" id="{09A7FAF2-21BA-8762-D6D1-5941CAD01246}"/>
              </a:ext>
            </a:extLst>
          </p:cNvPr>
          <p:cNvSpPr>
            <a:spLocks noGrp="1"/>
          </p:cNvSpPr>
          <p:nvPr>
            <p:ph idx="1"/>
          </p:nvPr>
        </p:nvSpPr>
        <p:spPr>
          <a:xfrm>
            <a:off x="838200" y="878774"/>
            <a:ext cx="10515600" cy="5298189"/>
          </a:xfrm>
        </p:spPr>
        <p:txBody>
          <a:bodyPr>
            <a:normAutofit/>
          </a:bodyPr>
          <a:lstStyle/>
          <a:p>
            <a:pPr>
              <a:buFont typeface="Wingdings" pitchFamily="2" charset="2"/>
              <a:buChar char="§"/>
            </a:pPr>
            <a:r>
              <a:rPr lang="en-US" sz="1200" b="1" dirty="0">
                <a:latin typeface="Avenir Book" panose="02000503020000020003" pitchFamily="2" charset="0"/>
              </a:rPr>
              <a:t>Trajectories of brain development and aging</a:t>
            </a:r>
          </a:p>
          <a:p>
            <a:pPr>
              <a:buFont typeface="Wingdings" pitchFamily="2" charset="2"/>
              <a:buChar char="§"/>
            </a:pPr>
            <a:endParaRPr lang="en-US" sz="1200" dirty="0">
              <a:latin typeface="Avenir Book" panose="02000503020000020003" pitchFamily="2" charset="0"/>
            </a:endParaRPr>
          </a:p>
        </p:txBody>
      </p:sp>
    </p:spTree>
    <p:extLst>
      <p:ext uri="{BB962C8B-B14F-4D97-AF65-F5344CB8AC3E}">
        <p14:creationId xmlns:p14="http://schemas.microsoft.com/office/powerpoint/2010/main" val="4072628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 name="Picture 193" descr="Fig. 3: Neurodevelopmental milestones.">
            <a:extLst>
              <a:ext uri="{FF2B5EF4-FFF2-40B4-BE49-F238E27FC236}">
                <a16:creationId xmlns:a16="http://schemas.microsoft.com/office/drawing/2014/main" id="{2586798C-6C23-1334-77B4-52C1E67803B6}"/>
              </a:ext>
            </a:extLst>
          </p:cNvPr>
          <p:cNvPicPr>
            <a:picLocks noChangeAspect="1"/>
          </p:cNvPicPr>
          <p:nvPr/>
        </p:nvPicPr>
        <p:blipFill>
          <a:blip r:embed="rId3"/>
          <a:srcRect b="45552"/>
          <a:stretch>
            <a:fillRect/>
          </a:stretch>
        </p:blipFill>
        <p:spPr>
          <a:xfrm>
            <a:off x="457200" y="1079639"/>
            <a:ext cx="11222300" cy="5133874"/>
          </a:xfrm>
          <a:prstGeom prst="rect">
            <a:avLst/>
          </a:prstGeom>
        </p:spPr>
      </p:pic>
      <p:grpSp>
        <p:nvGrpSpPr>
          <p:cNvPr id="200" name="Group 199">
            <a:extLst>
              <a:ext uri="{FF2B5EF4-FFF2-40B4-BE49-F238E27FC236}">
                <a16:creationId xmlns:a16="http://schemas.microsoft.com/office/drawing/2014/main" id="{3F5CD9F9-A395-5982-30D8-1AA6A5293DA3}"/>
              </a:ext>
            </a:extLst>
          </p:cNvPr>
          <p:cNvGrpSpPr/>
          <p:nvPr/>
        </p:nvGrpSpPr>
        <p:grpSpPr>
          <a:xfrm>
            <a:off x="0" y="6428596"/>
            <a:ext cx="12192000" cy="436819"/>
            <a:chOff x="0" y="6403291"/>
            <a:chExt cx="12192000" cy="436819"/>
          </a:xfrm>
        </p:grpSpPr>
        <p:sp>
          <p:nvSpPr>
            <p:cNvPr id="201" name="Rectangle 200">
              <a:extLst>
                <a:ext uri="{FF2B5EF4-FFF2-40B4-BE49-F238E27FC236}">
                  <a16:creationId xmlns:a16="http://schemas.microsoft.com/office/drawing/2014/main" id="{60991A0C-CD91-FF05-DB75-E3B8E59543E7}"/>
                </a:ext>
              </a:extLst>
            </p:cNvPr>
            <p:cNvSpPr/>
            <p:nvPr/>
          </p:nvSpPr>
          <p:spPr>
            <a:xfrm>
              <a:off x="0" y="6403291"/>
              <a:ext cx="12192000" cy="436819"/>
            </a:xfrm>
            <a:prstGeom prst="rect">
              <a:avLst/>
            </a:prstGeom>
            <a:solidFill>
              <a:schemeClr val="bg2">
                <a:lumMod val="50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2" name="Picture 201">
              <a:extLst>
                <a:ext uri="{FF2B5EF4-FFF2-40B4-BE49-F238E27FC236}">
                  <a16:creationId xmlns:a16="http://schemas.microsoft.com/office/drawing/2014/main" id="{95A00ED0-F847-658B-C12B-3A8A965AAF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2510" y="6493156"/>
              <a:ext cx="1844925" cy="309260"/>
            </a:xfrm>
            <a:prstGeom prst="rect">
              <a:avLst/>
            </a:prstGeom>
          </p:spPr>
        </p:pic>
        <p:pic>
          <p:nvPicPr>
            <p:cNvPr id="203" name="Picture 4" descr="University of Colorado Athletics - Official Athletics Website">
              <a:extLst>
                <a:ext uri="{FF2B5EF4-FFF2-40B4-BE49-F238E27FC236}">
                  <a16:creationId xmlns:a16="http://schemas.microsoft.com/office/drawing/2014/main" id="{3FF1F971-213C-EDE1-BC7B-F175463047E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952" y="6417579"/>
              <a:ext cx="378248" cy="358340"/>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le 1"/>
          <p:cNvSpPr>
            <a:spLocks noGrp="1"/>
          </p:cNvSpPr>
          <p:nvPr>
            <p:ph type="title"/>
          </p:nvPr>
        </p:nvSpPr>
        <p:spPr>
          <a:xfrm>
            <a:off x="1002322" y="41296"/>
            <a:ext cx="10794287" cy="989211"/>
          </a:xfrm>
        </p:spPr>
        <p:txBody>
          <a:bodyPr>
            <a:normAutofit/>
          </a:bodyPr>
          <a:lstStyle/>
          <a:p>
            <a:r>
              <a:rPr lang="en-US" sz="3600" b="1" dirty="0">
                <a:latin typeface="Avenir Book" panose="02000503020000020003" pitchFamily="2" charset="0"/>
              </a:rPr>
              <a:t>Context: </a:t>
            </a:r>
            <a:r>
              <a:rPr lang="en-US" sz="3600" b="1" dirty="0">
                <a:latin typeface="Avenir Book" panose="02000503020000020003" pitchFamily="2" charset="0"/>
                <a:cs typeface="Arial" panose="020B0604020202020204" pitchFamily="34" charset="0"/>
              </a:rPr>
              <a:t>Trajectories of brain growth and cognition</a:t>
            </a:r>
            <a:endParaRPr lang="en-US" sz="3600" b="1" i="1" dirty="0">
              <a:latin typeface="Avenir Book" panose="02000503020000020003" pitchFamily="2" charset="0"/>
            </a:endParaRPr>
          </a:p>
        </p:txBody>
      </p:sp>
      <p:sp>
        <p:nvSpPr>
          <p:cNvPr id="195" name="TextBox 194">
            <a:extLst>
              <a:ext uri="{FF2B5EF4-FFF2-40B4-BE49-F238E27FC236}">
                <a16:creationId xmlns:a16="http://schemas.microsoft.com/office/drawing/2014/main" id="{801EE67F-5142-2C71-7D51-65B6B32AECAB}"/>
              </a:ext>
            </a:extLst>
          </p:cNvPr>
          <p:cNvSpPr txBox="1"/>
          <p:nvPr/>
        </p:nvSpPr>
        <p:spPr>
          <a:xfrm>
            <a:off x="10191732" y="6192436"/>
            <a:ext cx="1808972" cy="246221"/>
          </a:xfrm>
          <a:prstGeom prst="rect">
            <a:avLst/>
          </a:prstGeom>
          <a:noFill/>
        </p:spPr>
        <p:txBody>
          <a:bodyPr wrap="square" rtlCol="0">
            <a:spAutoFit/>
          </a:bodyPr>
          <a:lstStyle/>
          <a:p>
            <a:r>
              <a:rPr lang="en-US" sz="1000" dirty="0">
                <a:latin typeface="Avenir Book" panose="02000503020000020003" pitchFamily="2" charset="0"/>
                <a:cs typeface="Arial" panose="020B0604020202020204" pitchFamily="34" charset="0"/>
              </a:rPr>
              <a:t>Bethlehem et al., 2022</a:t>
            </a:r>
          </a:p>
        </p:txBody>
      </p:sp>
      <p:sp>
        <p:nvSpPr>
          <p:cNvPr id="219" name="Slide Number Placeholder 218">
            <a:extLst>
              <a:ext uri="{FF2B5EF4-FFF2-40B4-BE49-F238E27FC236}">
                <a16:creationId xmlns:a16="http://schemas.microsoft.com/office/drawing/2014/main" id="{6CA55EB7-D7CC-74F2-F446-AE291ED13E96}"/>
              </a:ext>
            </a:extLst>
          </p:cNvPr>
          <p:cNvSpPr>
            <a:spLocks noGrp="1"/>
          </p:cNvSpPr>
          <p:nvPr>
            <p:ph type="sldNum" sz="quarter" idx="12"/>
          </p:nvPr>
        </p:nvSpPr>
        <p:spPr>
          <a:xfrm>
            <a:off x="9271293" y="6474279"/>
            <a:ext cx="2743200" cy="365125"/>
          </a:xfrm>
        </p:spPr>
        <p:txBody>
          <a:bodyPr/>
          <a:lstStyle/>
          <a:p>
            <a:fld id="{81151090-10FA-47C1-8662-803532C23615}" type="slidenum">
              <a:rPr lang="en-US" smtClean="0">
                <a:solidFill>
                  <a:schemeClr val="tx1"/>
                </a:solidFill>
                <a:latin typeface="Avenir Book" panose="02000503020000020003" pitchFamily="2" charset="0"/>
              </a:rPr>
              <a:t>2</a:t>
            </a:fld>
            <a:endParaRPr lang="en-US" dirty="0">
              <a:solidFill>
                <a:schemeClr val="tx1"/>
              </a:solidFill>
              <a:latin typeface="Avenir Book" panose="02000503020000020003" pitchFamily="2" charset="0"/>
            </a:endParaRPr>
          </a:p>
        </p:txBody>
      </p:sp>
      <p:grpSp>
        <p:nvGrpSpPr>
          <p:cNvPr id="232" name="Group 231">
            <a:extLst>
              <a:ext uri="{FF2B5EF4-FFF2-40B4-BE49-F238E27FC236}">
                <a16:creationId xmlns:a16="http://schemas.microsoft.com/office/drawing/2014/main" id="{4924AB51-041E-715B-D5DC-7135C8E7B2A8}"/>
              </a:ext>
            </a:extLst>
          </p:cNvPr>
          <p:cNvGrpSpPr/>
          <p:nvPr/>
        </p:nvGrpSpPr>
        <p:grpSpPr>
          <a:xfrm>
            <a:off x="2040000" y="1819715"/>
            <a:ext cx="9603601" cy="3893246"/>
            <a:chOff x="2040000" y="1819715"/>
            <a:chExt cx="9603601" cy="3893246"/>
          </a:xfrm>
        </p:grpSpPr>
        <p:sp>
          <p:nvSpPr>
            <p:cNvPr id="220" name="TextBox 219">
              <a:extLst>
                <a:ext uri="{FF2B5EF4-FFF2-40B4-BE49-F238E27FC236}">
                  <a16:creationId xmlns:a16="http://schemas.microsoft.com/office/drawing/2014/main" id="{06F1492C-D27B-5D2F-8F1E-766DE4B611F9}"/>
                </a:ext>
              </a:extLst>
            </p:cNvPr>
            <p:cNvSpPr txBox="1"/>
            <p:nvPr/>
          </p:nvSpPr>
          <p:spPr>
            <a:xfrm>
              <a:off x="2040000" y="1970187"/>
              <a:ext cx="4715220" cy="923330"/>
            </a:xfrm>
            <a:prstGeom prst="rect">
              <a:avLst/>
            </a:prstGeom>
            <a:solidFill>
              <a:srgbClr val="FF85FF"/>
            </a:solidFill>
          </p:spPr>
          <p:txBody>
            <a:bodyPr wrap="square" rtlCol="0">
              <a:spAutoFit/>
            </a:bodyPr>
            <a:lstStyle/>
            <a:p>
              <a:r>
                <a:rPr lang="en-US" b="1" dirty="0">
                  <a:latin typeface="Avenir Book" panose="02000503020000020003" pitchFamily="2" charset="0"/>
                </a:rPr>
                <a:t>Fluid Cognition: </a:t>
              </a:r>
              <a:r>
                <a:rPr lang="en-US" dirty="0">
                  <a:latin typeface="Avenir Book" panose="02000503020000020003" pitchFamily="2" charset="0"/>
                </a:rPr>
                <a:t>ability to think logically and solve problems in novel situations, independent of acquired knowledge</a:t>
              </a:r>
            </a:p>
          </p:txBody>
        </p:sp>
        <p:grpSp>
          <p:nvGrpSpPr>
            <p:cNvPr id="231" name="Group 230">
              <a:extLst>
                <a:ext uri="{FF2B5EF4-FFF2-40B4-BE49-F238E27FC236}">
                  <a16:creationId xmlns:a16="http://schemas.microsoft.com/office/drawing/2014/main" id="{20542EDD-3C0C-E55C-8BAD-2BCBD4CBFDA7}"/>
                </a:ext>
              </a:extLst>
            </p:cNvPr>
            <p:cNvGrpSpPr/>
            <p:nvPr/>
          </p:nvGrpSpPr>
          <p:grpSpPr>
            <a:xfrm>
              <a:off x="3133561" y="1819715"/>
              <a:ext cx="8510040" cy="3893246"/>
              <a:chOff x="3133561" y="1819715"/>
              <a:chExt cx="8510040" cy="3893246"/>
            </a:xfrm>
          </p:grpSpPr>
          <mc:AlternateContent xmlns:mc="http://schemas.openxmlformats.org/markup-compatibility/2006" xmlns:p14="http://schemas.microsoft.com/office/powerpoint/2010/main">
            <mc:Choice Requires="p14">
              <p:contentPart p14:bwMode="auto" r:id="rId6">
                <p14:nvContentPartPr>
                  <p14:cNvPr id="214" name="Ink 213">
                    <a:extLst>
                      <a:ext uri="{FF2B5EF4-FFF2-40B4-BE49-F238E27FC236}">
                        <a16:creationId xmlns:a16="http://schemas.microsoft.com/office/drawing/2014/main" id="{37A58154-F046-1C29-5532-55F639B95C8E}"/>
                      </a:ext>
                    </a:extLst>
                  </p14:cNvPr>
                  <p14:cNvContentPartPr/>
                  <p14:nvPr/>
                </p14:nvContentPartPr>
                <p14:xfrm>
                  <a:off x="3133561" y="1980121"/>
                  <a:ext cx="8510040" cy="3732840"/>
                </p14:xfrm>
              </p:contentPart>
            </mc:Choice>
            <mc:Fallback xmlns="">
              <p:pic>
                <p:nvPicPr>
                  <p:cNvPr id="214" name="Ink 213">
                    <a:extLst>
                      <a:ext uri="{FF2B5EF4-FFF2-40B4-BE49-F238E27FC236}">
                        <a16:creationId xmlns:a16="http://schemas.microsoft.com/office/drawing/2014/main" id="{37A58154-F046-1C29-5532-55F639B95C8E}"/>
                      </a:ext>
                    </a:extLst>
                  </p:cNvPr>
                  <p:cNvPicPr/>
                  <p:nvPr/>
                </p:nvPicPr>
                <p:blipFill>
                  <a:blip r:embed="rId7"/>
                  <a:stretch>
                    <a:fillRect/>
                  </a:stretch>
                </p:blipFill>
                <p:spPr>
                  <a:xfrm>
                    <a:off x="3079561" y="1872481"/>
                    <a:ext cx="8617680" cy="3948480"/>
                  </a:xfrm>
                  <a:prstGeom prst="rect">
                    <a:avLst/>
                  </a:prstGeom>
                </p:spPr>
              </p:pic>
            </mc:Fallback>
          </mc:AlternateContent>
          <p:grpSp>
            <p:nvGrpSpPr>
              <p:cNvPr id="224" name="Group 223">
                <a:extLst>
                  <a:ext uri="{FF2B5EF4-FFF2-40B4-BE49-F238E27FC236}">
                    <a16:creationId xmlns:a16="http://schemas.microsoft.com/office/drawing/2014/main" id="{1E2C9115-401F-B354-1D09-D67C7684704E}"/>
                  </a:ext>
                </a:extLst>
              </p:cNvPr>
              <p:cNvGrpSpPr/>
              <p:nvPr/>
            </p:nvGrpSpPr>
            <p:grpSpPr>
              <a:xfrm>
                <a:off x="9271293" y="1819715"/>
                <a:ext cx="286437" cy="268789"/>
                <a:chOff x="8967730" y="1747623"/>
                <a:chExt cx="205651" cy="197284"/>
              </a:xfrm>
            </p:grpSpPr>
            <p:sp>
              <p:nvSpPr>
                <p:cNvPr id="222" name="Triangle 221">
                  <a:extLst>
                    <a:ext uri="{FF2B5EF4-FFF2-40B4-BE49-F238E27FC236}">
                      <a16:creationId xmlns:a16="http://schemas.microsoft.com/office/drawing/2014/main" id="{4E21C4D5-B147-D954-53D6-82095551D246}"/>
                    </a:ext>
                  </a:extLst>
                </p:cNvPr>
                <p:cNvSpPr/>
                <p:nvPr/>
              </p:nvSpPr>
              <p:spPr>
                <a:xfrm rot="10800000">
                  <a:off x="8967730" y="1747623"/>
                  <a:ext cx="205651" cy="197284"/>
                </a:xfrm>
                <a:prstGeom prst="triangle">
                  <a:avLst/>
                </a:prstGeom>
                <a:solidFill>
                  <a:srgbClr val="FF85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Triangle 222">
                  <a:extLst>
                    <a:ext uri="{FF2B5EF4-FFF2-40B4-BE49-F238E27FC236}">
                      <a16:creationId xmlns:a16="http://schemas.microsoft.com/office/drawing/2014/main" id="{D1F5CFF0-4A43-3A10-605A-05B66E74BAF0}"/>
                    </a:ext>
                  </a:extLst>
                </p:cNvPr>
                <p:cNvSpPr/>
                <p:nvPr/>
              </p:nvSpPr>
              <p:spPr>
                <a:xfrm rot="10800000">
                  <a:off x="9033830" y="1814747"/>
                  <a:ext cx="67937" cy="74261"/>
                </a:xfrm>
                <a:prstGeom prst="triangle">
                  <a:avLst/>
                </a:prstGeom>
                <a:solidFill>
                  <a:srgbClr val="FF85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233" name="Group 232">
            <a:extLst>
              <a:ext uri="{FF2B5EF4-FFF2-40B4-BE49-F238E27FC236}">
                <a16:creationId xmlns:a16="http://schemas.microsoft.com/office/drawing/2014/main" id="{69C728EC-7E75-90FD-3D06-979014C8D2D2}"/>
              </a:ext>
            </a:extLst>
          </p:cNvPr>
          <p:cNvGrpSpPr/>
          <p:nvPr/>
        </p:nvGrpSpPr>
        <p:grpSpPr>
          <a:xfrm>
            <a:off x="3137881" y="1819715"/>
            <a:ext cx="8332560" cy="3916286"/>
            <a:chOff x="3137881" y="1819715"/>
            <a:chExt cx="8332560" cy="3916286"/>
          </a:xfrm>
        </p:grpSpPr>
        <p:sp>
          <p:nvSpPr>
            <p:cNvPr id="221" name="TextBox 220">
              <a:extLst>
                <a:ext uri="{FF2B5EF4-FFF2-40B4-BE49-F238E27FC236}">
                  <a16:creationId xmlns:a16="http://schemas.microsoft.com/office/drawing/2014/main" id="{EAFD7991-A5AA-15EF-3778-9186178FDBF5}"/>
                </a:ext>
              </a:extLst>
            </p:cNvPr>
            <p:cNvSpPr txBox="1"/>
            <p:nvPr/>
          </p:nvSpPr>
          <p:spPr>
            <a:xfrm>
              <a:off x="6755220" y="4455245"/>
              <a:ext cx="4715221" cy="369332"/>
            </a:xfrm>
            <a:prstGeom prst="rect">
              <a:avLst/>
            </a:prstGeom>
            <a:solidFill>
              <a:srgbClr val="73FB79"/>
            </a:solidFill>
          </p:spPr>
          <p:txBody>
            <a:bodyPr wrap="square" rtlCol="0">
              <a:spAutoFit/>
            </a:bodyPr>
            <a:lstStyle/>
            <a:p>
              <a:r>
                <a:rPr lang="en-US" b="1" dirty="0">
                  <a:latin typeface="Avenir Book" panose="02000503020000020003" pitchFamily="2" charset="0"/>
                </a:rPr>
                <a:t>Crystallized Cognition: </a:t>
              </a:r>
              <a:r>
                <a:rPr lang="en-US" dirty="0">
                  <a:latin typeface="Avenir Book" panose="02000503020000020003" pitchFamily="2" charset="0"/>
                </a:rPr>
                <a:t>acquired knowledge</a:t>
              </a:r>
              <a:endParaRPr lang="en-US" sz="1100" b="1" dirty="0">
                <a:latin typeface="Avenir Book" panose="02000503020000020003" pitchFamily="2" charset="0"/>
              </a:endParaRPr>
            </a:p>
          </p:txBody>
        </p:sp>
        <p:grpSp>
          <p:nvGrpSpPr>
            <p:cNvPr id="230" name="Group 229">
              <a:extLst>
                <a:ext uri="{FF2B5EF4-FFF2-40B4-BE49-F238E27FC236}">
                  <a16:creationId xmlns:a16="http://schemas.microsoft.com/office/drawing/2014/main" id="{641520E3-2490-54D3-43F7-D3A1F919915E}"/>
                </a:ext>
              </a:extLst>
            </p:cNvPr>
            <p:cNvGrpSpPr/>
            <p:nvPr/>
          </p:nvGrpSpPr>
          <p:grpSpPr>
            <a:xfrm>
              <a:off x="3137881" y="1819715"/>
              <a:ext cx="8332560" cy="3916286"/>
              <a:chOff x="3137881" y="1819715"/>
              <a:chExt cx="8332560" cy="3916286"/>
            </a:xfrm>
          </p:grpSpPr>
          <mc:AlternateContent xmlns:mc="http://schemas.openxmlformats.org/markup-compatibility/2006" xmlns:p14="http://schemas.microsoft.com/office/powerpoint/2010/main">
            <mc:Choice Requires="p14">
              <p:contentPart p14:bwMode="auto" r:id="rId8">
                <p14:nvContentPartPr>
                  <p14:cNvPr id="218" name="Ink 217">
                    <a:extLst>
                      <a:ext uri="{FF2B5EF4-FFF2-40B4-BE49-F238E27FC236}">
                        <a16:creationId xmlns:a16="http://schemas.microsoft.com/office/drawing/2014/main" id="{8854D61C-23BE-384C-B609-5375124F5ADC}"/>
                      </a:ext>
                    </a:extLst>
                  </p14:cNvPr>
                  <p14:cNvContentPartPr/>
                  <p14:nvPr/>
                </p14:nvContentPartPr>
                <p14:xfrm>
                  <a:off x="3137881" y="1891201"/>
                  <a:ext cx="8332560" cy="3844800"/>
                </p14:xfrm>
              </p:contentPart>
            </mc:Choice>
            <mc:Fallback xmlns="">
              <p:pic>
                <p:nvPicPr>
                  <p:cNvPr id="218" name="Ink 217">
                    <a:extLst>
                      <a:ext uri="{FF2B5EF4-FFF2-40B4-BE49-F238E27FC236}">
                        <a16:creationId xmlns:a16="http://schemas.microsoft.com/office/drawing/2014/main" id="{8854D61C-23BE-384C-B609-5375124F5ADC}"/>
                      </a:ext>
                    </a:extLst>
                  </p:cNvPr>
                  <p:cNvPicPr/>
                  <p:nvPr/>
                </p:nvPicPr>
                <p:blipFill>
                  <a:blip r:embed="rId9"/>
                  <a:stretch>
                    <a:fillRect/>
                  </a:stretch>
                </p:blipFill>
                <p:spPr>
                  <a:xfrm>
                    <a:off x="3084241" y="1783201"/>
                    <a:ext cx="8440200" cy="4060440"/>
                  </a:xfrm>
                  <a:prstGeom prst="rect">
                    <a:avLst/>
                  </a:prstGeom>
                </p:spPr>
              </p:pic>
            </mc:Fallback>
          </mc:AlternateContent>
          <p:grpSp>
            <p:nvGrpSpPr>
              <p:cNvPr id="227" name="Group 226">
                <a:extLst>
                  <a:ext uri="{FF2B5EF4-FFF2-40B4-BE49-F238E27FC236}">
                    <a16:creationId xmlns:a16="http://schemas.microsoft.com/office/drawing/2014/main" id="{3ACEA322-705E-5F11-F891-F5B77D76981F}"/>
                  </a:ext>
                </a:extLst>
              </p:cNvPr>
              <p:cNvGrpSpPr/>
              <p:nvPr/>
            </p:nvGrpSpPr>
            <p:grpSpPr>
              <a:xfrm>
                <a:off x="10980146" y="1819715"/>
                <a:ext cx="286437" cy="268789"/>
                <a:chOff x="8967730" y="1747623"/>
                <a:chExt cx="205651" cy="197284"/>
              </a:xfrm>
              <a:solidFill>
                <a:srgbClr val="73FB79"/>
              </a:solidFill>
            </p:grpSpPr>
            <p:sp>
              <p:nvSpPr>
                <p:cNvPr id="228" name="Triangle 227">
                  <a:extLst>
                    <a:ext uri="{FF2B5EF4-FFF2-40B4-BE49-F238E27FC236}">
                      <a16:creationId xmlns:a16="http://schemas.microsoft.com/office/drawing/2014/main" id="{22571DA4-61F5-1C17-9B2C-CC26C8C86AB7}"/>
                    </a:ext>
                  </a:extLst>
                </p:cNvPr>
                <p:cNvSpPr/>
                <p:nvPr/>
              </p:nvSpPr>
              <p:spPr>
                <a:xfrm rot="10800000">
                  <a:off x="8967730" y="1747623"/>
                  <a:ext cx="205651" cy="197284"/>
                </a:xfrm>
                <a:prstGeom prst="triangl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Triangle 228">
                  <a:extLst>
                    <a:ext uri="{FF2B5EF4-FFF2-40B4-BE49-F238E27FC236}">
                      <a16:creationId xmlns:a16="http://schemas.microsoft.com/office/drawing/2014/main" id="{C0779655-2BA5-0319-E3A5-7062D6E8EE9A}"/>
                    </a:ext>
                  </a:extLst>
                </p:cNvPr>
                <p:cNvSpPr/>
                <p:nvPr/>
              </p:nvSpPr>
              <p:spPr>
                <a:xfrm rot="10800000">
                  <a:off x="9033830" y="1814747"/>
                  <a:ext cx="67937" cy="74261"/>
                </a:xfrm>
                <a:prstGeom prst="triangl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Tree>
    <p:extLst>
      <p:ext uri="{BB962C8B-B14F-4D97-AF65-F5344CB8AC3E}">
        <p14:creationId xmlns:p14="http://schemas.microsoft.com/office/powerpoint/2010/main" val="2719191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EA62F-C47B-ED85-700B-48424454A1DB}"/>
            </a:ext>
          </a:extLst>
        </p:cNvPr>
        <p:cNvGrpSpPr/>
        <p:nvPr/>
      </p:nvGrpSpPr>
      <p:grpSpPr>
        <a:xfrm>
          <a:off x="0" y="0"/>
          <a:ext cx="0" cy="0"/>
          <a:chOff x="0" y="0"/>
          <a:chExt cx="0" cy="0"/>
        </a:xfrm>
      </p:grpSpPr>
      <p:pic>
        <p:nvPicPr>
          <p:cNvPr id="194" name="Picture 193" descr="Fig. 3: Neurodevelopmental milestones.">
            <a:extLst>
              <a:ext uri="{FF2B5EF4-FFF2-40B4-BE49-F238E27FC236}">
                <a16:creationId xmlns:a16="http://schemas.microsoft.com/office/drawing/2014/main" id="{93458D57-014D-F564-646A-1F702A2DAD91}"/>
              </a:ext>
            </a:extLst>
          </p:cNvPr>
          <p:cNvPicPr>
            <a:picLocks noChangeAspect="1"/>
          </p:cNvPicPr>
          <p:nvPr/>
        </p:nvPicPr>
        <p:blipFill>
          <a:blip r:embed="rId3"/>
          <a:srcRect b="45552"/>
          <a:stretch>
            <a:fillRect/>
          </a:stretch>
        </p:blipFill>
        <p:spPr>
          <a:xfrm>
            <a:off x="457200" y="1079639"/>
            <a:ext cx="11222300" cy="5133874"/>
          </a:xfrm>
          <a:prstGeom prst="rect">
            <a:avLst/>
          </a:prstGeom>
        </p:spPr>
      </p:pic>
      <p:grpSp>
        <p:nvGrpSpPr>
          <p:cNvPr id="200" name="Group 199">
            <a:extLst>
              <a:ext uri="{FF2B5EF4-FFF2-40B4-BE49-F238E27FC236}">
                <a16:creationId xmlns:a16="http://schemas.microsoft.com/office/drawing/2014/main" id="{6F1BA9F4-3401-41A8-2BCA-07F3B1C4D1D3}"/>
              </a:ext>
            </a:extLst>
          </p:cNvPr>
          <p:cNvGrpSpPr/>
          <p:nvPr/>
        </p:nvGrpSpPr>
        <p:grpSpPr>
          <a:xfrm>
            <a:off x="0" y="6428596"/>
            <a:ext cx="12192000" cy="436819"/>
            <a:chOff x="0" y="6403291"/>
            <a:chExt cx="12192000" cy="436819"/>
          </a:xfrm>
        </p:grpSpPr>
        <p:sp>
          <p:nvSpPr>
            <p:cNvPr id="201" name="Rectangle 200">
              <a:extLst>
                <a:ext uri="{FF2B5EF4-FFF2-40B4-BE49-F238E27FC236}">
                  <a16:creationId xmlns:a16="http://schemas.microsoft.com/office/drawing/2014/main" id="{A369D81B-AF7C-D3DA-634B-22D67D8D4383}"/>
                </a:ext>
              </a:extLst>
            </p:cNvPr>
            <p:cNvSpPr/>
            <p:nvPr/>
          </p:nvSpPr>
          <p:spPr>
            <a:xfrm>
              <a:off x="0" y="6403291"/>
              <a:ext cx="12192000" cy="436819"/>
            </a:xfrm>
            <a:prstGeom prst="rect">
              <a:avLst/>
            </a:prstGeom>
            <a:solidFill>
              <a:schemeClr val="bg2">
                <a:lumMod val="50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2" name="Picture 201">
              <a:extLst>
                <a:ext uri="{FF2B5EF4-FFF2-40B4-BE49-F238E27FC236}">
                  <a16:creationId xmlns:a16="http://schemas.microsoft.com/office/drawing/2014/main" id="{F2FD6150-EBD8-B73C-4787-212A40AFBF7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2510" y="6493156"/>
              <a:ext cx="1844925" cy="309260"/>
            </a:xfrm>
            <a:prstGeom prst="rect">
              <a:avLst/>
            </a:prstGeom>
          </p:spPr>
        </p:pic>
        <p:pic>
          <p:nvPicPr>
            <p:cNvPr id="203" name="Picture 4" descr="University of Colorado Athletics - Official Athletics Website">
              <a:extLst>
                <a:ext uri="{FF2B5EF4-FFF2-40B4-BE49-F238E27FC236}">
                  <a16:creationId xmlns:a16="http://schemas.microsoft.com/office/drawing/2014/main" id="{63ABA12B-0904-0764-C027-AA05160F5EE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952" y="6417579"/>
              <a:ext cx="378248" cy="358340"/>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0FF13B55-0C92-2F81-3000-E42D56E74942}"/>
              </a:ext>
            </a:extLst>
          </p:cNvPr>
          <p:cNvSpPr>
            <a:spLocks noGrp="1"/>
          </p:cNvSpPr>
          <p:nvPr>
            <p:ph type="title"/>
          </p:nvPr>
        </p:nvSpPr>
        <p:spPr>
          <a:xfrm>
            <a:off x="984738" y="41296"/>
            <a:ext cx="10811872" cy="989211"/>
          </a:xfrm>
        </p:spPr>
        <p:txBody>
          <a:bodyPr>
            <a:normAutofit/>
          </a:bodyPr>
          <a:lstStyle/>
          <a:p>
            <a:r>
              <a:rPr lang="en-US" sz="3600" b="1" dirty="0">
                <a:latin typeface="Avenir Book" panose="02000503020000020003" pitchFamily="2" charset="0"/>
              </a:rPr>
              <a:t>Problem: </a:t>
            </a:r>
            <a:r>
              <a:rPr lang="en-US" sz="3600" b="1" dirty="0">
                <a:latin typeface="Avenir Book" panose="02000503020000020003" pitchFamily="2" charset="0"/>
                <a:cs typeface="Arial" panose="020B0604020202020204" pitchFamily="34" charset="0"/>
              </a:rPr>
              <a:t>Obesity and diabetes</a:t>
            </a:r>
            <a:endParaRPr lang="en-US" sz="3600" b="1" i="1" dirty="0">
              <a:latin typeface="Avenir Book" panose="02000503020000020003" pitchFamily="2" charset="0"/>
            </a:endParaRPr>
          </a:p>
        </p:txBody>
      </p:sp>
      <p:sp>
        <p:nvSpPr>
          <p:cNvPr id="195" name="TextBox 194">
            <a:extLst>
              <a:ext uri="{FF2B5EF4-FFF2-40B4-BE49-F238E27FC236}">
                <a16:creationId xmlns:a16="http://schemas.microsoft.com/office/drawing/2014/main" id="{C6759234-0EBC-154E-6D98-1A5660B16D94}"/>
              </a:ext>
            </a:extLst>
          </p:cNvPr>
          <p:cNvSpPr txBox="1"/>
          <p:nvPr/>
        </p:nvSpPr>
        <p:spPr>
          <a:xfrm>
            <a:off x="10180871" y="6192436"/>
            <a:ext cx="1764581" cy="250448"/>
          </a:xfrm>
          <a:prstGeom prst="rect">
            <a:avLst/>
          </a:prstGeom>
          <a:noFill/>
        </p:spPr>
        <p:txBody>
          <a:bodyPr wrap="square" rtlCol="0">
            <a:spAutoFit/>
          </a:bodyPr>
          <a:lstStyle/>
          <a:p>
            <a:r>
              <a:rPr lang="en-US" sz="1000" dirty="0">
                <a:latin typeface="Avenir Book" panose="02000503020000020003" pitchFamily="2" charset="0"/>
                <a:cs typeface="Arial" panose="020B0604020202020204" pitchFamily="34" charset="0"/>
              </a:rPr>
              <a:t>Bethlehem et al., 2022</a:t>
            </a:r>
          </a:p>
        </p:txBody>
      </p:sp>
      <p:sp>
        <p:nvSpPr>
          <p:cNvPr id="219" name="Slide Number Placeholder 218">
            <a:extLst>
              <a:ext uri="{FF2B5EF4-FFF2-40B4-BE49-F238E27FC236}">
                <a16:creationId xmlns:a16="http://schemas.microsoft.com/office/drawing/2014/main" id="{29A07827-F5FD-00F8-4CB6-560CA4F550BC}"/>
              </a:ext>
            </a:extLst>
          </p:cNvPr>
          <p:cNvSpPr>
            <a:spLocks noGrp="1"/>
          </p:cNvSpPr>
          <p:nvPr>
            <p:ph type="sldNum" sz="quarter" idx="12"/>
          </p:nvPr>
        </p:nvSpPr>
        <p:spPr>
          <a:xfrm>
            <a:off x="9271293" y="6474279"/>
            <a:ext cx="2743200" cy="365125"/>
          </a:xfrm>
        </p:spPr>
        <p:txBody>
          <a:bodyPr/>
          <a:lstStyle/>
          <a:p>
            <a:fld id="{81151090-10FA-47C1-8662-803532C23615}" type="slidenum">
              <a:rPr lang="en-US" smtClean="0">
                <a:solidFill>
                  <a:schemeClr val="tx1"/>
                </a:solidFill>
                <a:latin typeface="Avenir Book" panose="02000503020000020003" pitchFamily="2" charset="0"/>
              </a:rPr>
              <a:t>3</a:t>
            </a:fld>
            <a:endParaRPr lang="en-US" dirty="0">
              <a:solidFill>
                <a:schemeClr val="tx1"/>
              </a:solidFill>
              <a:latin typeface="Avenir Book" panose="02000503020000020003" pitchFamily="2" charset="0"/>
            </a:endParaRPr>
          </a:p>
        </p:txBody>
      </p:sp>
      <p:grpSp>
        <p:nvGrpSpPr>
          <p:cNvPr id="231" name="Group 230">
            <a:extLst>
              <a:ext uri="{FF2B5EF4-FFF2-40B4-BE49-F238E27FC236}">
                <a16:creationId xmlns:a16="http://schemas.microsoft.com/office/drawing/2014/main" id="{0C0BDA93-AAF2-13C1-28BC-79BC477C0B75}"/>
              </a:ext>
            </a:extLst>
          </p:cNvPr>
          <p:cNvGrpSpPr/>
          <p:nvPr/>
        </p:nvGrpSpPr>
        <p:grpSpPr>
          <a:xfrm>
            <a:off x="3133561" y="1819715"/>
            <a:ext cx="8510040" cy="3893246"/>
            <a:chOff x="3133561" y="1819715"/>
            <a:chExt cx="8510040" cy="3893246"/>
          </a:xfrm>
        </p:grpSpPr>
        <mc:AlternateContent xmlns:mc="http://schemas.openxmlformats.org/markup-compatibility/2006" xmlns:p14="http://schemas.microsoft.com/office/powerpoint/2010/main">
          <mc:Choice Requires="p14">
            <p:contentPart p14:bwMode="auto" r:id="rId6">
              <p14:nvContentPartPr>
                <p14:cNvPr id="214" name="Ink 213">
                  <a:extLst>
                    <a:ext uri="{FF2B5EF4-FFF2-40B4-BE49-F238E27FC236}">
                      <a16:creationId xmlns:a16="http://schemas.microsoft.com/office/drawing/2014/main" id="{D13907E8-70DA-6A82-9ED1-B50914163F24}"/>
                    </a:ext>
                  </a:extLst>
                </p14:cNvPr>
                <p14:cNvContentPartPr/>
                <p14:nvPr/>
              </p14:nvContentPartPr>
              <p14:xfrm>
                <a:off x="3133561" y="1980121"/>
                <a:ext cx="8510040" cy="3732840"/>
              </p14:xfrm>
            </p:contentPart>
          </mc:Choice>
          <mc:Fallback xmlns="">
            <p:pic>
              <p:nvPicPr>
                <p:cNvPr id="214" name="Ink 213">
                  <a:extLst>
                    <a:ext uri="{FF2B5EF4-FFF2-40B4-BE49-F238E27FC236}">
                      <a16:creationId xmlns:a16="http://schemas.microsoft.com/office/drawing/2014/main" id="{D13907E8-70DA-6A82-9ED1-B50914163F24}"/>
                    </a:ext>
                  </a:extLst>
                </p:cNvPr>
                <p:cNvPicPr/>
                <p:nvPr/>
              </p:nvPicPr>
              <p:blipFill>
                <a:blip r:embed="rId7"/>
                <a:stretch>
                  <a:fillRect/>
                </a:stretch>
              </p:blipFill>
              <p:spPr>
                <a:xfrm>
                  <a:off x="3079561" y="1872481"/>
                  <a:ext cx="8617680" cy="3948480"/>
                </a:xfrm>
                <a:prstGeom prst="rect">
                  <a:avLst/>
                </a:prstGeom>
              </p:spPr>
            </p:pic>
          </mc:Fallback>
        </mc:AlternateContent>
        <p:grpSp>
          <p:nvGrpSpPr>
            <p:cNvPr id="224" name="Group 223">
              <a:extLst>
                <a:ext uri="{FF2B5EF4-FFF2-40B4-BE49-F238E27FC236}">
                  <a16:creationId xmlns:a16="http://schemas.microsoft.com/office/drawing/2014/main" id="{DC0BA536-D53E-23D7-AF4E-91DC463C598A}"/>
                </a:ext>
              </a:extLst>
            </p:cNvPr>
            <p:cNvGrpSpPr/>
            <p:nvPr/>
          </p:nvGrpSpPr>
          <p:grpSpPr>
            <a:xfrm>
              <a:off x="9271293" y="1819715"/>
              <a:ext cx="286437" cy="268789"/>
              <a:chOff x="8967730" y="1747623"/>
              <a:chExt cx="205651" cy="197284"/>
            </a:xfrm>
          </p:grpSpPr>
          <p:sp>
            <p:nvSpPr>
              <p:cNvPr id="222" name="Triangle 221">
                <a:extLst>
                  <a:ext uri="{FF2B5EF4-FFF2-40B4-BE49-F238E27FC236}">
                    <a16:creationId xmlns:a16="http://schemas.microsoft.com/office/drawing/2014/main" id="{E048E814-5B80-146F-B3C3-047AD5F82D78}"/>
                  </a:ext>
                </a:extLst>
              </p:cNvPr>
              <p:cNvSpPr/>
              <p:nvPr/>
            </p:nvSpPr>
            <p:spPr>
              <a:xfrm rot="10800000">
                <a:off x="8967730" y="1747623"/>
                <a:ext cx="205651" cy="197284"/>
              </a:xfrm>
              <a:prstGeom prst="triangle">
                <a:avLst/>
              </a:prstGeom>
              <a:solidFill>
                <a:srgbClr val="FF85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Triangle 222">
                <a:extLst>
                  <a:ext uri="{FF2B5EF4-FFF2-40B4-BE49-F238E27FC236}">
                    <a16:creationId xmlns:a16="http://schemas.microsoft.com/office/drawing/2014/main" id="{7E2578C0-4DE3-06BE-BFB8-4C05E29B895E}"/>
                  </a:ext>
                </a:extLst>
              </p:cNvPr>
              <p:cNvSpPr/>
              <p:nvPr/>
            </p:nvSpPr>
            <p:spPr>
              <a:xfrm rot="10800000">
                <a:off x="9033830" y="1814747"/>
                <a:ext cx="67937" cy="74261"/>
              </a:xfrm>
              <a:prstGeom prst="triangle">
                <a:avLst/>
              </a:prstGeom>
              <a:solidFill>
                <a:srgbClr val="FF85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30" name="Group 229">
            <a:extLst>
              <a:ext uri="{FF2B5EF4-FFF2-40B4-BE49-F238E27FC236}">
                <a16:creationId xmlns:a16="http://schemas.microsoft.com/office/drawing/2014/main" id="{96FACD97-1C5E-56BA-C671-D06094FCFDFD}"/>
              </a:ext>
            </a:extLst>
          </p:cNvPr>
          <p:cNvGrpSpPr/>
          <p:nvPr/>
        </p:nvGrpSpPr>
        <p:grpSpPr>
          <a:xfrm>
            <a:off x="3137881" y="1819715"/>
            <a:ext cx="8332560" cy="3916286"/>
            <a:chOff x="3137881" y="1819715"/>
            <a:chExt cx="8332560" cy="3916286"/>
          </a:xfrm>
        </p:grpSpPr>
        <mc:AlternateContent xmlns:mc="http://schemas.openxmlformats.org/markup-compatibility/2006" xmlns:p14="http://schemas.microsoft.com/office/powerpoint/2010/main">
          <mc:Choice Requires="p14">
            <p:contentPart p14:bwMode="auto" r:id="rId8">
              <p14:nvContentPartPr>
                <p14:cNvPr id="218" name="Ink 217">
                  <a:extLst>
                    <a:ext uri="{FF2B5EF4-FFF2-40B4-BE49-F238E27FC236}">
                      <a16:creationId xmlns:a16="http://schemas.microsoft.com/office/drawing/2014/main" id="{023B2A34-2322-E84F-F981-302DD37B6C05}"/>
                    </a:ext>
                  </a:extLst>
                </p14:cNvPr>
                <p14:cNvContentPartPr/>
                <p14:nvPr/>
              </p14:nvContentPartPr>
              <p14:xfrm>
                <a:off x="3137881" y="1891201"/>
                <a:ext cx="8332560" cy="3844800"/>
              </p14:xfrm>
            </p:contentPart>
          </mc:Choice>
          <mc:Fallback xmlns="">
            <p:pic>
              <p:nvPicPr>
                <p:cNvPr id="218" name="Ink 217">
                  <a:extLst>
                    <a:ext uri="{FF2B5EF4-FFF2-40B4-BE49-F238E27FC236}">
                      <a16:creationId xmlns:a16="http://schemas.microsoft.com/office/drawing/2014/main" id="{023B2A34-2322-E84F-F981-302DD37B6C05}"/>
                    </a:ext>
                  </a:extLst>
                </p:cNvPr>
                <p:cNvPicPr/>
                <p:nvPr/>
              </p:nvPicPr>
              <p:blipFill>
                <a:blip r:embed="rId9"/>
                <a:stretch>
                  <a:fillRect/>
                </a:stretch>
              </p:blipFill>
              <p:spPr>
                <a:xfrm>
                  <a:off x="3084241" y="1783201"/>
                  <a:ext cx="8440200" cy="4060440"/>
                </a:xfrm>
                <a:prstGeom prst="rect">
                  <a:avLst/>
                </a:prstGeom>
              </p:spPr>
            </p:pic>
          </mc:Fallback>
        </mc:AlternateContent>
        <p:grpSp>
          <p:nvGrpSpPr>
            <p:cNvPr id="227" name="Group 226">
              <a:extLst>
                <a:ext uri="{FF2B5EF4-FFF2-40B4-BE49-F238E27FC236}">
                  <a16:creationId xmlns:a16="http://schemas.microsoft.com/office/drawing/2014/main" id="{31AD050A-662A-9B4D-26B1-57F276EF8266}"/>
                </a:ext>
              </a:extLst>
            </p:cNvPr>
            <p:cNvGrpSpPr/>
            <p:nvPr/>
          </p:nvGrpSpPr>
          <p:grpSpPr>
            <a:xfrm>
              <a:off x="10980146" y="1819715"/>
              <a:ext cx="286437" cy="268789"/>
              <a:chOff x="8967730" y="1747623"/>
              <a:chExt cx="205651" cy="197284"/>
            </a:xfrm>
            <a:solidFill>
              <a:srgbClr val="73FB79"/>
            </a:solidFill>
          </p:grpSpPr>
          <p:sp>
            <p:nvSpPr>
              <p:cNvPr id="228" name="Triangle 227">
                <a:extLst>
                  <a:ext uri="{FF2B5EF4-FFF2-40B4-BE49-F238E27FC236}">
                    <a16:creationId xmlns:a16="http://schemas.microsoft.com/office/drawing/2014/main" id="{4C663237-26D7-97BD-4BB3-B63B39EBE80C}"/>
                  </a:ext>
                </a:extLst>
              </p:cNvPr>
              <p:cNvSpPr/>
              <p:nvPr/>
            </p:nvSpPr>
            <p:spPr>
              <a:xfrm rot="10800000">
                <a:off x="8967730" y="1747623"/>
                <a:ext cx="205651" cy="197284"/>
              </a:xfrm>
              <a:prstGeom prst="triangl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Triangle 228">
                <a:extLst>
                  <a:ext uri="{FF2B5EF4-FFF2-40B4-BE49-F238E27FC236}">
                    <a16:creationId xmlns:a16="http://schemas.microsoft.com/office/drawing/2014/main" id="{A2922AFF-9B21-D40D-2952-29B6E014BC92}"/>
                  </a:ext>
                </a:extLst>
              </p:cNvPr>
              <p:cNvSpPr/>
              <p:nvPr/>
            </p:nvSpPr>
            <p:spPr>
              <a:xfrm rot="10800000">
                <a:off x="9033830" y="1814747"/>
                <a:ext cx="67937" cy="74261"/>
              </a:xfrm>
              <a:prstGeom prst="triangl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4" name="Group 13">
            <a:extLst>
              <a:ext uri="{FF2B5EF4-FFF2-40B4-BE49-F238E27FC236}">
                <a16:creationId xmlns:a16="http://schemas.microsoft.com/office/drawing/2014/main" id="{F87AA3AB-8F52-8FEA-62C7-40FAE3492966}"/>
              </a:ext>
            </a:extLst>
          </p:cNvPr>
          <p:cNvGrpSpPr/>
          <p:nvPr/>
        </p:nvGrpSpPr>
        <p:grpSpPr>
          <a:xfrm>
            <a:off x="6873834" y="813352"/>
            <a:ext cx="1102379" cy="5017432"/>
            <a:chOff x="6873834" y="813352"/>
            <a:chExt cx="1102379" cy="5017432"/>
          </a:xfrm>
        </p:grpSpPr>
        <p:sp>
          <p:nvSpPr>
            <p:cNvPr id="6" name="TextBox 5">
              <a:extLst>
                <a:ext uri="{FF2B5EF4-FFF2-40B4-BE49-F238E27FC236}">
                  <a16:creationId xmlns:a16="http://schemas.microsoft.com/office/drawing/2014/main" id="{CEC4A3C6-99DC-7337-23EE-4DA1E22E8C79}"/>
                </a:ext>
              </a:extLst>
            </p:cNvPr>
            <p:cNvSpPr txBox="1"/>
            <p:nvPr/>
          </p:nvSpPr>
          <p:spPr>
            <a:xfrm>
              <a:off x="7092881" y="813352"/>
              <a:ext cx="696024" cy="369332"/>
            </a:xfrm>
            <a:prstGeom prst="rect">
              <a:avLst/>
            </a:prstGeom>
            <a:noFill/>
          </p:spPr>
          <p:txBody>
            <a:bodyPr wrap="none" rtlCol="0">
              <a:spAutoFit/>
            </a:bodyPr>
            <a:lstStyle/>
            <a:p>
              <a:r>
                <a:rPr lang="en-US" b="1" dirty="0">
                  <a:solidFill>
                    <a:srgbClr val="FF0000"/>
                  </a:solidFill>
                  <a:latin typeface="Avenir Book" panose="02000503020000020003" pitchFamily="2" charset="0"/>
                </a:rPr>
                <a:t>Y-OB</a:t>
              </a:r>
            </a:p>
          </p:txBody>
        </p:sp>
        <p:sp>
          <p:nvSpPr>
            <p:cNvPr id="13" name="Rectangle 12">
              <a:extLst>
                <a:ext uri="{FF2B5EF4-FFF2-40B4-BE49-F238E27FC236}">
                  <a16:creationId xmlns:a16="http://schemas.microsoft.com/office/drawing/2014/main" id="{E5327232-CCDC-FD9D-01A4-59B8BAE6A3D5}"/>
                </a:ext>
              </a:extLst>
            </p:cNvPr>
            <p:cNvSpPr/>
            <p:nvPr/>
          </p:nvSpPr>
          <p:spPr>
            <a:xfrm>
              <a:off x="6873834" y="1156764"/>
              <a:ext cx="1102379" cy="4674020"/>
            </a:xfrm>
            <a:prstGeom prst="rect">
              <a:avLst/>
            </a:prstGeom>
            <a:solidFill>
              <a:srgbClr val="FF0000">
                <a:alpha val="9803"/>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id="{A42E6D59-8B42-9C0A-B077-1FF8DA16F71C}"/>
              </a:ext>
            </a:extLst>
          </p:cNvPr>
          <p:cNvGrpSpPr/>
          <p:nvPr/>
        </p:nvGrpSpPr>
        <p:grpSpPr>
          <a:xfrm>
            <a:off x="7988398" y="811182"/>
            <a:ext cx="836304" cy="5019602"/>
            <a:chOff x="7988398" y="811182"/>
            <a:chExt cx="836304" cy="5019602"/>
          </a:xfrm>
        </p:grpSpPr>
        <p:sp>
          <p:nvSpPr>
            <p:cNvPr id="8" name="TextBox 7">
              <a:extLst>
                <a:ext uri="{FF2B5EF4-FFF2-40B4-BE49-F238E27FC236}">
                  <a16:creationId xmlns:a16="http://schemas.microsoft.com/office/drawing/2014/main" id="{354FC4C2-D75B-BFBF-377B-A8BA7852A517}"/>
                </a:ext>
              </a:extLst>
            </p:cNvPr>
            <p:cNvSpPr txBox="1"/>
            <p:nvPr/>
          </p:nvSpPr>
          <p:spPr>
            <a:xfrm>
              <a:off x="8000237" y="811182"/>
              <a:ext cx="788999" cy="369332"/>
            </a:xfrm>
            <a:prstGeom prst="rect">
              <a:avLst/>
            </a:prstGeom>
            <a:noFill/>
          </p:spPr>
          <p:txBody>
            <a:bodyPr wrap="none" rtlCol="0">
              <a:spAutoFit/>
            </a:bodyPr>
            <a:lstStyle/>
            <a:p>
              <a:r>
                <a:rPr lang="en-US" b="1" dirty="0">
                  <a:solidFill>
                    <a:srgbClr val="FF0000"/>
                  </a:solidFill>
                  <a:latin typeface="Avenir Book" panose="02000503020000020003" pitchFamily="2" charset="0"/>
                </a:rPr>
                <a:t>Y-T2D</a:t>
              </a:r>
            </a:p>
          </p:txBody>
        </p:sp>
        <p:sp>
          <p:nvSpPr>
            <p:cNvPr id="15" name="Rectangle 14">
              <a:extLst>
                <a:ext uri="{FF2B5EF4-FFF2-40B4-BE49-F238E27FC236}">
                  <a16:creationId xmlns:a16="http://schemas.microsoft.com/office/drawing/2014/main" id="{C01F536E-D18B-06FF-8E77-7E88E0FF4FFB}"/>
                </a:ext>
              </a:extLst>
            </p:cNvPr>
            <p:cNvSpPr/>
            <p:nvPr/>
          </p:nvSpPr>
          <p:spPr>
            <a:xfrm>
              <a:off x="7988398" y="1156764"/>
              <a:ext cx="836304" cy="4674020"/>
            </a:xfrm>
            <a:prstGeom prst="rect">
              <a:avLst/>
            </a:prstGeom>
            <a:solidFill>
              <a:srgbClr val="FF0000">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90846BE0-0EFA-681D-EDC3-D0960C4DA913}"/>
              </a:ext>
            </a:extLst>
          </p:cNvPr>
          <p:cNvGrpSpPr/>
          <p:nvPr/>
        </p:nvGrpSpPr>
        <p:grpSpPr>
          <a:xfrm>
            <a:off x="8830181" y="788217"/>
            <a:ext cx="1183248" cy="5042567"/>
            <a:chOff x="8822686" y="788217"/>
            <a:chExt cx="1183248" cy="5042567"/>
          </a:xfrm>
        </p:grpSpPr>
        <p:sp>
          <p:nvSpPr>
            <p:cNvPr id="10" name="TextBox 9">
              <a:extLst>
                <a:ext uri="{FF2B5EF4-FFF2-40B4-BE49-F238E27FC236}">
                  <a16:creationId xmlns:a16="http://schemas.microsoft.com/office/drawing/2014/main" id="{FD81BB5C-7B93-7D7B-1332-6A48B38D3DF6}"/>
                </a:ext>
              </a:extLst>
            </p:cNvPr>
            <p:cNvSpPr txBox="1"/>
            <p:nvPr/>
          </p:nvSpPr>
          <p:spPr>
            <a:xfrm>
              <a:off x="9033760" y="788217"/>
              <a:ext cx="747320" cy="369332"/>
            </a:xfrm>
            <a:prstGeom prst="rect">
              <a:avLst/>
            </a:prstGeom>
            <a:noFill/>
          </p:spPr>
          <p:txBody>
            <a:bodyPr wrap="none" rtlCol="0">
              <a:spAutoFit/>
            </a:bodyPr>
            <a:lstStyle/>
            <a:p>
              <a:r>
                <a:rPr lang="en-US" b="1" dirty="0">
                  <a:solidFill>
                    <a:srgbClr val="FF0000"/>
                  </a:solidFill>
                  <a:latin typeface="Avenir Book" panose="02000503020000020003" pitchFamily="2" charset="0"/>
                </a:rPr>
                <a:t>A-OB</a:t>
              </a:r>
            </a:p>
          </p:txBody>
        </p:sp>
        <p:sp>
          <p:nvSpPr>
            <p:cNvPr id="17" name="Rectangle 16">
              <a:extLst>
                <a:ext uri="{FF2B5EF4-FFF2-40B4-BE49-F238E27FC236}">
                  <a16:creationId xmlns:a16="http://schemas.microsoft.com/office/drawing/2014/main" id="{F78692D9-6DE9-1061-543B-4938D29E3502}"/>
                </a:ext>
              </a:extLst>
            </p:cNvPr>
            <p:cNvSpPr/>
            <p:nvPr/>
          </p:nvSpPr>
          <p:spPr>
            <a:xfrm>
              <a:off x="8822686" y="1156764"/>
              <a:ext cx="1183248" cy="4674020"/>
            </a:xfrm>
            <a:prstGeom prst="rect">
              <a:avLst/>
            </a:prstGeom>
            <a:solidFill>
              <a:srgbClr val="FF0000">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a:extLst>
              <a:ext uri="{FF2B5EF4-FFF2-40B4-BE49-F238E27FC236}">
                <a16:creationId xmlns:a16="http://schemas.microsoft.com/office/drawing/2014/main" id="{B01C227E-984E-296C-48FA-4CF62C71C3EE}"/>
              </a:ext>
            </a:extLst>
          </p:cNvPr>
          <p:cNvGrpSpPr/>
          <p:nvPr/>
        </p:nvGrpSpPr>
        <p:grpSpPr>
          <a:xfrm>
            <a:off x="9952297" y="775707"/>
            <a:ext cx="840295" cy="5055077"/>
            <a:chOff x="9952297" y="775707"/>
            <a:chExt cx="840295" cy="5055077"/>
          </a:xfrm>
        </p:grpSpPr>
        <p:sp>
          <p:nvSpPr>
            <p:cNvPr id="12" name="TextBox 11">
              <a:extLst>
                <a:ext uri="{FF2B5EF4-FFF2-40B4-BE49-F238E27FC236}">
                  <a16:creationId xmlns:a16="http://schemas.microsoft.com/office/drawing/2014/main" id="{00C1CCE7-88A4-3C7A-8F6F-4BA539DA7703}"/>
                </a:ext>
              </a:extLst>
            </p:cNvPr>
            <p:cNvSpPr txBox="1"/>
            <p:nvPr/>
          </p:nvSpPr>
          <p:spPr>
            <a:xfrm>
              <a:off x="9952297" y="775707"/>
              <a:ext cx="840295" cy="369332"/>
            </a:xfrm>
            <a:prstGeom prst="rect">
              <a:avLst/>
            </a:prstGeom>
            <a:noFill/>
          </p:spPr>
          <p:txBody>
            <a:bodyPr wrap="none" rtlCol="0">
              <a:spAutoFit/>
            </a:bodyPr>
            <a:lstStyle/>
            <a:p>
              <a:r>
                <a:rPr lang="en-US" b="1" dirty="0">
                  <a:solidFill>
                    <a:srgbClr val="FF0000"/>
                  </a:solidFill>
                  <a:latin typeface="Avenir Book" panose="02000503020000020003" pitchFamily="2" charset="0"/>
                </a:rPr>
                <a:t>A-T2D</a:t>
              </a:r>
            </a:p>
          </p:txBody>
        </p:sp>
        <p:sp>
          <p:nvSpPr>
            <p:cNvPr id="19" name="Rectangle 18">
              <a:extLst>
                <a:ext uri="{FF2B5EF4-FFF2-40B4-BE49-F238E27FC236}">
                  <a16:creationId xmlns:a16="http://schemas.microsoft.com/office/drawing/2014/main" id="{DDE5F457-C616-95B5-D73A-DF0132C2DB82}"/>
                </a:ext>
              </a:extLst>
            </p:cNvPr>
            <p:cNvSpPr/>
            <p:nvPr/>
          </p:nvSpPr>
          <p:spPr>
            <a:xfrm>
              <a:off x="10013429" y="1156764"/>
              <a:ext cx="700765" cy="4674020"/>
            </a:xfrm>
            <a:prstGeom prst="rect">
              <a:avLst/>
            </a:prstGeom>
            <a:solidFill>
              <a:srgbClr val="FF0000">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969046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8108D-8E25-B844-9CAD-911B60E0E5BF}"/>
            </a:ext>
          </a:extLst>
        </p:cNvPr>
        <p:cNvGrpSpPr/>
        <p:nvPr/>
      </p:nvGrpSpPr>
      <p:grpSpPr>
        <a:xfrm>
          <a:off x="0" y="0"/>
          <a:ext cx="0" cy="0"/>
          <a:chOff x="0" y="0"/>
          <a:chExt cx="0" cy="0"/>
        </a:xfrm>
      </p:grpSpPr>
      <p:grpSp>
        <p:nvGrpSpPr>
          <p:cNvPr id="200" name="Group 199">
            <a:extLst>
              <a:ext uri="{FF2B5EF4-FFF2-40B4-BE49-F238E27FC236}">
                <a16:creationId xmlns:a16="http://schemas.microsoft.com/office/drawing/2014/main" id="{3A7DC7E0-B18D-AFA3-9AEC-2D0E5529F34F}"/>
              </a:ext>
            </a:extLst>
          </p:cNvPr>
          <p:cNvGrpSpPr/>
          <p:nvPr/>
        </p:nvGrpSpPr>
        <p:grpSpPr>
          <a:xfrm>
            <a:off x="0" y="6428596"/>
            <a:ext cx="12192000" cy="436819"/>
            <a:chOff x="0" y="6403291"/>
            <a:chExt cx="12192000" cy="436819"/>
          </a:xfrm>
        </p:grpSpPr>
        <p:sp>
          <p:nvSpPr>
            <p:cNvPr id="201" name="Rectangle 200">
              <a:extLst>
                <a:ext uri="{FF2B5EF4-FFF2-40B4-BE49-F238E27FC236}">
                  <a16:creationId xmlns:a16="http://schemas.microsoft.com/office/drawing/2014/main" id="{E6190F10-1A5A-60C5-F342-1231A46B6B59}"/>
                </a:ext>
              </a:extLst>
            </p:cNvPr>
            <p:cNvSpPr/>
            <p:nvPr/>
          </p:nvSpPr>
          <p:spPr>
            <a:xfrm>
              <a:off x="0" y="6403291"/>
              <a:ext cx="12192000" cy="436819"/>
            </a:xfrm>
            <a:prstGeom prst="rect">
              <a:avLst/>
            </a:prstGeom>
            <a:solidFill>
              <a:schemeClr val="bg2">
                <a:lumMod val="50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2" name="Picture 201">
              <a:extLst>
                <a:ext uri="{FF2B5EF4-FFF2-40B4-BE49-F238E27FC236}">
                  <a16:creationId xmlns:a16="http://schemas.microsoft.com/office/drawing/2014/main" id="{111E8A69-883E-6879-63A4-BBBE728C9E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2510" y="6493156"/>
              <a:ext cx="1844925" cy="309260"/>
            </a:xfrm>
            <a:prstGeom prst="rect">
              <a:avLst/>
            </a:prstGeom>
          </p:spPr>
        </p:pic>
        <p:pic>
          <p:nvPicPr>
            <p:cNvPr id="203" name="Picture 4" descr="University of Colorado Athletics - Official Athletics Website">
              <a:extLst>
                <a:ext uri="{FF2B5EF4-FFF2-40B4-BE49-F238E27FC236}">
                  <a16:creationId xmlns:a16="http://schemas.microsoft.com/office/drawing/2014/main" id="{52CC9538-55B1-5787-EB8C-092E1104961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952" y="6417579"/>
              <a:ext cx="378248" cy="358340"/>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9C996B3F-1A5F-C200-5659-BD696A2EBBB3}"/>
              </a:ext>
            </a:extLst>
          </p:cNvPr>
          <p:cNvSpPr>
            <a:spLocks noGrp="1"/>
          </p:cNvSpPr>
          <p:nvPr>
            <p:ph type="title"/>
          </p:nvPr>
        </p:nvSpPr>
        <p:spPr>
          <a:xfrm>
            <a:off x="838200" y="122055"/>
            <a:ext cx="10515600" cy="830629"/>
          </a:xfrm>
        </p:spPr>
        <p:txBody>
          <a:bodyPr>
            <a:normAutofit/>
          </a:bodyPr>
          <a:lstStyle/>
          <a:p>
            <a:r>
              <a:rPr lang="en-US" sz="3600" b="1" dirty="0">
                <a:latin typeface="Avenir Book" panose="02000503020000020003" pitchFamily="2" charset="0"/>
                <a:cs typeface="Arial" panose="020B0604020202020204" pitchFamily="34" charset="0"/>
              </a:rPr>
              <a:t>Obesity and diabetes during neurodevelopment</a:t>
            </a:r>
            <a:endParaRPr lang="en-US" sz="3600" b="1" i="1" dirty="0">
              <a:latin typeface="Avenir Book" panose="02000503020000020003" pitchFamily="2" charset="0"/>
            </a:endParaRPr>
          </a:p>
        </p:txBody>
      </p:sp>
      <p:sp>
        <p:nvSpPr>
          <p:cNvPr id="3" name="Content Placeholder 2">
            <a:extLst>
              <a:ext uri="{FF2B5EF4-FFF2-40B4-BE49-F238E27FC236}">
                <a16:creationId xmlns:a16="http://schemas.microsoft.com/office/drawing/2014/main" id="{7F51C3AA-EFD2-F484-4B62-D54EE9951320}"/>
              </a:ext>
            </a:extLst>
          </p:cNvPr>
          <p:cNvSpPr>
            <a:spLocks noGrp="1"/>
          </p:cNvSpPr>
          <p:nvPr>
            <p:ph idx="1"/>
          </p:nvPr>
        </p:nvSpPr>
        <p:spPr>
          <a:xfrm>
            <a:off x="1009241" y="992302"/>
            <a:ext cx="10515600" cy="5246452"/>
          </a:xfrm>
        </p:spPr>
        <p:txBody>
          <a:bodyPr>
            <a:normAutofit/>
          </a:bodyPr>
          <a:lstStyle/>
          <a:p>
            <a:pPr marL="0" indent="0">
              <a:buNone/>
            </a:pPr>
            <a:r>
              <a:rPr lang="en-US" sz="3200" b="1" dirty="0">
                <a:latin typeface="Avenir Book" panose="02000503020000020003" pitchFamily="2" charset="0"/>
              </a:rPr>
              <a:t>What do we know about the problem?</a:t>
            </a:r>
            <a:endParaRPr lang="en-US" sz="1000" dirty="0">
              <a:latin typeface="Avenir Book" panose="02000503020000020003" pitchFamily="2" charset="0"/>
            </a:endParaRPr>
          </a:p>
          <a:p>
            <a:pPr>
              <a:buFont typeface="Wingdings" pitchFamily="2" charset="2"/>
              <a:buChar char="§"/>
            </a:pPr>
            <a:r>
              <a:rPr lang="en-US" dirty="0">
                <a:latin typeface="Avenir Book" panose="02000503020000020003" pitchFamily="2" charset="0"/>
              </a:rPr>
              <a:t>Children and youth with excess weight or OB perform poorer on tests of fluid cognition, relative to healthy weight peers </a:t>
            </a:r>
            <a:r>
              <a:rPr lang="en-US" sz="1000" dirty="0">
                <a:latin typeface="Avenir Book" panose="02000503020000020003" pitchFamily="2" charset="0"/>
              </a:rPr>
              <a:t>(Pearce et al., 2018)</a:t>
            </a:r>
          </a:p>
          <a:p>
            <a:pPr lvl="1">
              <a:buFont typeface="System Font Regular"/>
              <a:buChar char="-"/>
            </a:pPr>
            <a:r>
              <a:rPr lang="en-US" dirty="0">
                <a:latin typeface="Avenir Book" panose="02000503020000020003" pitchFamily="2" charset="0"/>
              </a:rPr>
              <a:t>Attention and inhibitory control</a:t>
            </a:r>
          </a:p>
          <a:p>
            <a:pPr lvl="1">
              <a:buFont typeface="System Font Regular"/>
              <a:buChar char="-"/>
            </a:pPr>
            <a:r>
              <a:rPr lang="en-US" dirty="0">
                <a:latin typeface="Avenir Book" panose="02000503020000020003" pitchFamily="2" charset="0"/>
              </a:rPr>
              <a:t>Cognitive flexibility</a:t>
            </a:r>
          </a:p>
          <a:p>
            <a:pPr lvl="1">
              <a:buFont typeface="System Font Regular"/>
              <a:buChar char="-"/>
            </a:pPr>
            <a:r>
              <a:rPr lang="en-US" dirty="0">
                <a:latin typeface="Avenir Book" panose="02000503020000020003" pitchFamily="2" charset="0"/>
              </a:rPr>
              <a:t>Working memory</a:t>
            </a:r>
          </a:p>
          <a:p>
            <a:pPr lvl="1">
              <a:buFont typeface="System Font Regular"/>
              <a:buChar char="-"/>
            </a:pPr>
            <a:r>
              <a:rPr lang="en-US" dirty="0">
                <a:latin typeface="Avenir Book" panose="02000503020000020003" pitchFamily="2" charset="0"/>
              </a:rPr>
              <a:t>Reward responsiveness/sensitivity</a:t>
            </a:r>
          </a:p>
          <a:p>
            <a:pPr>
              <a:buFont typeface="Wingdings" pitchFamily="2" charset="2"/>
              <a:buChar char="§"/>
            </a:pPr>
            <a:endParaRPr lang="en-US" sz="1000" dirty="0">
              <a:latin typeface="Avenir Book" panose="02000503020000020003" pitchFamily="2" charset="0"/>
            </a:endParaRPr>
          </a:p>
          <a:p>
            <a:pPr>
              <a:buFont typeface="Wingdings" pitchFamily="2" charset="2"/>
              <a:buChar char="§"/>
            </a:pPr>
            <a:r>
              <a:rPr lang="en-US" dirty="0">
                <a:latin typeface="Avenir Book" panose="02000503020000020003" pitchFamily="2" charset="0"/>
              </a:rPr>
              <a:t>Youth with Y-T2D perform poorer on tests of fluid cognition, relative to healthy weight peers, peers with obesity, and peers with type 1 diabetes </a:t>
            </a:r>
            <a:r>
              <a:rPr lang="en-US" sz="1000" dirty="0">
                <a:latin typeface="Avenir Book" panose="02000503020000020003" pitchFamily="2" charset="0"/>
              </a:rPr>
              <a:t>(Yau et al., 2010, Ryan et al., 2017 , Shapiro et al., 2021)</a:t>
            </a:r>
          </a:p>
        </p:txBody>
      </p:sp>
      <p:sp>
        <p:nvSpPr>
          <p:cNvPr id="219" name="Slide Number Placeholder 218">
            <a:extLst>
              <a:ext uri="{FF2B5EF4-FFF2-40B4-BE49-F238E27FC236}">
                <a16:creationId xmlns:a16="http://schemas.microsoft.com/office/drawing/2014/main" id="{690D2930-CF87-7F14-5DA7-29E2CB2094FD}"/>
              </a:ext>
            </a:extLst>
          </p:cNvPr>
          <p:cNvSpPr>
            <a:spLocks noGrp="1"/>
          </p:cNvSpPr>
          <p:nvPr>
            <p:ph type="sldNum" sz="quarter" idx="12"/>
          </p:nvPr>
        </p:nvSpPr>
        <p:spPr>
          <a:xfrm>
            <a:off x="9369848" y="6464442"/>
            <a:ext cx="2633099" cy="365125"/>
          </a:xfrm>
        </p:spPr>
        <p:txBody>
          <a:bodyPr/>
          <a:lstStyle/>
          <a:p>
            <a:fld id="{81151090-10FA-47C1-8662-803532C23615}" type="slidenum">
              <a:rPr lang="en-US" smtClean="0">
                <a:solidFill>
                  <a:schemeClr val="tx1"/>
                </a:solidFill>
                <a:latin typeface="Avenir Book" panose="02000503020000020003" pitchFamily="2" charset="0"/>
              </a:rPr>
              <a:t>4</a:t>
            </a:fld>
            <a:endParaRPr lang="en-US" dirty="0">
              <a:solidFill>
                <a:schemeClr val="tx1"/>
              </a:solidFill>
              <a:latin typeface="Avenir Book" panose="02000503020000020003" pitchFamily="2" charset="0"/>
            </a:endParaRPr>
          </a:p>
        </p:txBody>
      </p:sp>
    </p:spTree>
    <p:extLst>
      <p:ext uri="{BB962C8B-B14F-4D97-AF65-F5344CB8AC3E}">
        <p14:creationId xmlns:p14="http://schemas.microsoft.com/office/powerpoint/2010/main" val="2563124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2BA15-41D9-F8AF-2A81-198E739F6964}"/>
            </a:ext>
          </a:extLst>
        </p:cNvPr>
        <p:cNvGrpSpPr/>
        <p:nvPr/>
      </p:nvGrpSpPr>
      <p:grpSpPr>
        <a:xfrm>
          <a:off x="0" y="0"/>
          <a:ext cx="0" cy="0"/>
          <a:chOff x="0" y="0"/>
          <a:chExt cx="0" cy="0"/>
        </a:xfrm>
      </p:grpSpPr>
      <p:grpSp>
        <p:nvGrpSpPr>
          <p:cNvPr id="200" name="Group 199">
            <a:extLst>
              <a:ext uri="{FF2B5EF4-FFF2-40B4-BE49-F238E27FC236}">
                <a16:creationId xmlns:a16="http://schemas.microsoft.com/office/drawing/2014/main" id="{E1B3903E-A337-490D-6F56-E3A5945FC114}"/>
              </a:ext>
            </a:extLst>
          </p:cNvPr>
          <p:cNvGrpSpPr/>
          <p:nvPr/>
        </p:nvGrpSpPr>
        <p:grpSpPr>
          <a:xfrm>
            <a:off x="0" y="6428596"/>
            <a:ext cx="12192000" cy="436819"/>
            <a:chOff x="0" y="6403291"/>
            <a:chExt cx="12192000" cy="436819"/>
          </a:xfrm>
        </p:grpSpPr>
        <p:sp>
          <p:nvSpPr>
            <p:cNvPr id="201" name="Rectangle 200">
              <a:extLst>
                <a:ext uri="{FF2B5EF4-FFF2-40B4-BE49-F238E27FC236}">
                  <a16:creationId xmlns:a16="http://schemas.microsoft.com/office/drawing/2014/main" id="{B6EFAA42-9121-C13F-7457-BE45F2A9D2A3}"/>
                </a:ext>
              </a:extLst>
            </p:cNvPr>
            <p:cNvSpPr/>
            <p:nvPr/>
          </p:nvSpPr>
          <p:spPr>
            <a:xfrm>
              <a:off x="0" y="6403291"/>
              <a:ext cx="12192000" cy="436819"/>
            </a:xfrm>
            <a:prstGeom prst="rect">
              <a:avLst/>
            </a:prstGeom>
            <a:solidFill>
              <a:schemeClr val="bg2">
                <a:lumMod val="50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2" name="Picture 201">
              <a:extLst>
                <a:ext uri="{FF2B5EF4-FFF2-40B4-BE49-F238E27FC236}">
                  <a16:creationId xmlns:a16="http://schemas.microsoft.com/office/drawing/2014/main" id="{E412EE37-2E29-6327-77E5-B0E2EC808A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2510" y="6493156"/>
              <a:ext cx="1844925" cy="309260"/>
            </a:xfrm>
            <a:prstGeom prst="rect">
              <a:avLst/>
            </a:prstGeom>
          </p:spPr>
        </p:pic>
        <p:pic>
          <p:nvPicPr>
            <p:cNvPr id="203" name="Picture 4" descr="University of Colorado Athletics - Official Athletics Website">
              <a:extLst>
                <a:ext uri="{FF2B5EF4-FFF2-40B4-BE49-F238E27FC236}">
                  <a16:creationId xmlns:a16="http://schemas.microsoft.com/office/drawing/2014/main" id="{8D1BC87A-3271-24FB-A1F4-B05778BFB27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952" y="6417579"/>
              <a:ext cx="378248" cy="358340"/>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9F3CF427-80DA-7174-A37C-D564A6A42457}"/>
              </a:ext>
            </a:extLst>
          </p:cNvPr>
          <p:cNvSpPr>
            <a:spLocks noGrp="1"/>
          </p:cNvSpPr>
          <p:nvPr>
            <p:ph type="title"/>
          </p:nvPr>
        </p:nvSpPr>
        <p:spPr>
          <a:xfrm>
            <a:off x="838200" y="122055"/>
            <a:ext cx="10515600" cy="830629"/>
          </a:xfrm>
        </p:spPr>
        <p:txBody>
          <a:bodyPr>
            <a:normAutofit/>
          </a:bodyPr>
          <a:lstStyle/>
          <a:p>
            <a:r>
              <a:rPr lang="en-US" sz="3600" b="1" dirty="0">
                <a:latin typeface="Avenir Book" panose="02000503020000020003" pitchFamily="2" charset="0"/>
                <a:cs typeface="Arial" panose="020B0604020202020204" pitchFamily="34" charset="0"/>
              </a:rPr>
              <a:t>Obesity and diabetes during neurodevelopment</a:t>
            </a:r>
            <a:endParaRPr lang="en-US" sz="3600" b="1" i="1" dirty="0">
              <a:latin typeface="Avenir Book" panose="02000503020000020003" pitchFamily="2" charset="0"/>
            </a:endParaRPr>
          </a:p>
        </p:txBody>
      </p:sp>
      <p:sp>
        <p:nvSpPr>
          <p:cNvPr id="3" name="Content Placeholder 2">
            <a:extLst>
              <a:ext uri="{FF2B5EF4-FFF2-40B4-BE49-F238E27FC236}">
                <a16:creationId xmlns:a16="http://schemas.microsoft.com/office/drawing/2014/main" id="{E3B6F899-D0EA-D588-7C49-19FC4CE9A557}"/>
              </a:ext>
            </a:extLst>
          </p:cNvPr>
          <p:cNvSpPr>
            <a:spLocks noGrp="1"/>
          </p:cNvSpPr>
          <p:nvPr>
            <p:ph idx="1"/>
          </p:nvPr>
        </p:nvSpPr>
        <p:spPr>
          <a:xfrm>
            <a:off x="1009241" y="992302"/>
            <a:ext cx="10515600" cy="5246452"/>
          </a:xfrm>
        </p:spPr>
        <p:txBody>
          <a:bodyPr>
            <a:normAutofit/>
          </a:bodyPr>
          <a:lstStyle/>
          <a:p>
            <a:pPr marL="0" indent="0">
              <a:buNone/>
            </a:pPr>
            <a:r>
              <a:rPr lang="en-US" sz="3200" b="1" dirty="0">
                <a:latin typeface="Avenir Book" panose="02000503020000020003" pitchFamily="2" charset="0"/>
              </a:rPr>
              <a:t>Why do we care about this problem?</a:t>
            </a:r>
          </a:p>
          <a:p>
            <a:pPr>
              <a:buFont typeface="Wingdings" pitchFamily="2" charset="2"/>
              <a:buChar char="§"/>
            </a:pPr>
            <a:r>
              <a:rPr lang="en-US" dirty="0">
                <a:latin typeface="Avenir Book" panose="02000503020000020003" pitchFamily="2" charset="0"/>
              </a:rPr>
              <a:t>Peak cognition is achieved in young adulthood.</a:t>
            </a:r>
          </a:p>
          <a:p>
            <a:pPr>
              <a:buFont typeface="Wingdings" pitchFamily="2" charset="2"/>
              <a:buChar char="§"/>
            </a:pPr>
            <a:endParaRPr lang="en-US" sz="1000" dirty="0">
              <a:latin typeface="Avenir Book" panose="02000503020000020003" pitchFamily="2" charset="0"/>
            </a:endParaRPr>
          </a:p>
          <a:p>
            <a:pPr>
              <a:buFont typeface="Wingdings" pitchFamily="2" charset="2"/>
              <a:buChar char="§"/>
            </a:pPr>
            <a:r>
              <a:rPr lang="en-US" dirty="0">
                <a:latin typeface="Avenir Book" panose="02000503020000020003" pitchFamily="2" charset="0"/>
              </a:rPr>
              <a:t>Peak cognition is the foundation for academic and professional success.</a:t>
            </a:r>
          </a:p>
          <a:p>
            <a:pPr>
              <a:buFont typeface="Wingdings" pitchFamily="2" charset="2"/>
              <a:buChar char="§"/>
            </a:pPr>
            <a:endParaRPr lang="en-US" sz="500" dirty="0">
              <a:latin typeface="Avenir Book" panose="02000503020000020003" pitchFamily="2" charset="0"/>
            </a:endParaRPr>
          </a:p>
          <a:p>
            <a:pPr>
              <a:buFont typeface="Wingdings" pitchFamily="2" charset="2"/>
              <a:buChar char="§"/>
            </a:pPr>
            <a:r>
              <a:rPr lang="en-US" dirty="0">
                <a:latin typeface="Avenir Book" panose="02000503020000020003" pitchFamily="2" charset="0"/>
              </a:rPr>
              <a:t>Peak cognition determines the start point or baseline from which typical/atypical cognitive aging sets in. </a:t>
            </a:r>
          </a:p>
          <a:p>
            <a:pPr>
              <a:buFont typeface="Wingdings" pitchFamily="2" charset="2"/>
              <a:buChar char="§"/>
            </a:pPr>
            <a:endParaRPr lang="en-US" sz="1000" dirty="0">
              <a:latin typeface="Avenir Book" panose="02000503020000020003" pitchFamily="2" charset="0"/>
            </a:endParaRPr>
          </a:p>
          <a:p>
            <a:pPr>
              <a:buFont typeface="Wingdings" pitchFamily="2" charset="2"/>
              <a:buChar char="§"/>
            </a:pPr>
            <a:r>
              <a:rPr lang="en-US" dirty="0">
                <a:latin typeface="Avenir Book" panose="02000503020000020003" pitchFamily="2" charset="0"/>
              </a:rPr>
              <a:t>Disruption of the cognitive trajectory by OB or Y-T2D could influence whether a young person achieves peak cognition. </a:t>
            </a:r>
          </a:p>
        </p:txBody>
      </p:sp>
      <p:sp>
        <p:nvSpPr>
          <p:cNvPr id="219" name="Slide Number Placeholder 218">
            <a:extLst>
              <a:ext uri="{FF2B5EF4-FFF2-40B4-BE49-F238E27FC236}">
                <a16:creationId xmlns:a16="http://schemas.microsoft.com/office/drawing/2014/main" id="{FCCE7079-6BDB-1D05-0396-A77E36F06C67}"/>
              </a:ext>
            </a:extLst>
          </p:cNvPr>
          <p:cNvSpPr>
            <a:spLocks noGrp="1"/>
          </p:cNvSpPr>
          <p:nvPr>
            <p:ph type="sldNum" sz="quarter" idx="12"/>
          </p:nvPr>
        </p:nvSpPr>
        <p:spPr>
          <a:xfrm>
            <a:off x="9369848" y="6464442"/>
            <a:ext cx="2633099" cy="365125"/>
          </a:xfrm>
        </p:spPr>
        <p:txBody>
          <a:bodyPr/>
          <a:lstStyle/>
          <a:p>
            <a:fld id="{81151090-10FA-47C1-8662-803532C23615}" type="slidenum">
              <a:rPr lang="en-US" smtClean="0">
                <a:solidFill>
                  <a:schemeClr val="tx1"/>
                </a:solidFill>
                <a:latin typeface="Avenir Book" panose="02000503020000020003" pitchFamily="2" charset="0"/>
              </a:rPr>
              <a:t>5</a:t>
            </a:fld>
            <a:endParaRPr lang="en-US" dirty="0">
              <a:solidFill>
                <a:schemeClr val="tx1"/>
              </a:solidFill>
              <a:latin typeface="Avenir Book" panose="02000503020000020003" pitchFamily="2" charset="0"/>
            </a:endParaRPr>
          </a:p>
        </p:txBody>
      </p:sp>
    </p:spTree>
    <p:extLst>
      <p:ext uri="{BB962C8B-B14F-4D97-AF65-F5344CB8AC3E}">
        <p14:creationId xmlns:p14="http://schemas.microsoft.com/office/powerpoint/2010/main" val="2214255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AE69E-2851-1115-0B3E-C9252084383E}"/>
            </a:ext>
          </a:extLst>
        </p:cNvPr>
        <p:cNvGrpSpPr/>
        <p:nvPr/>
      </p:nvGrpSpPr>
      <p:grpSpPr>
        <a:xfrm>
          <a:off x="0" y="0"/>
          <a:ext cx="0" cy="0"/>
          <a:chOff x="0" y="0"/>
          <a:chExt cx="0" cy="0"/>
        </a:xfrm>
      </p:grpSpPr>
      <p:grpSp>
        <p:nvGrpSpPr>
          <p:cNvPr id="200" name="Group 199">
            <a:extLst>
              <a:ext uri="{FF2B5EF4-FFF2-40B4-BE49-F238E27FC236}">
                <a16:creationId xmlns:a16="http://schemas.microsoft.com/office/drawing/2014/main" id="{28756DEF-CBAC-AA76-E1C8-BBA5AFE3311B}"/>
              </a:ext>
            </a:extLst>
          </p:cNvPr>
          <p:cNvGrpSpPr/>
          <p:nvPr/>
        </p:nvGrpSpPr>
        <p:grpSpPr>
          <a:xfrm>
            <a:off x="0" y="6428596"/>
            <a:ext cx="12192000" cy="436819"/>
            <a:chOff x="0" y="6403291"/>
            <a:chExt cx="12192000" cy="436819"/>
          </a:xfrm>
        </p:grpSpPr>
        <p:sp>
          <p:nvSpPr>
            <p:cNvPr id="201" name="Rectangle 200">
              <a:extLst>
                <a:ext uri="{FF2B5EF4-FFF2-40B4-BE49-F238E27FC236}">
                  <a16:creationId xmlns:a16="http://schemas.microsoft.com/office/drawing/2014/main" id="{5A971FE0-8F89-C6FD-DE0C-69D7D5E3EEE6}"/>
                </a:ext>
              </a:extLst>
            </p:cNvPr>
            <p:cNvSpPr/>
            <p:nvPr/>
          </p:nvSpPr>
          <p:spPr>
            <a:xfrm>
              <a:off x="0" y="6403291"/>
              <a:ext cx="12192000" cy="436819"/>
            </a:xfrm>
            <a:prstGeom prst="rect">
              <a:avLst/>
            </a:prstGeom>
            <a:solidFill>
              <a:schemeClr val="bg2">
                <a:lumMod val="50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2" name="Picture 201">
              <a:extLst>
                <a:ext uri="{FF2B5EF4-FFF2-40B4-BE49-F238E27FC236}">
                  <a16:creationId xmlns:a16="http://schemas.microsoft.com/office/drawing/2014/main" id="{E25A2C51-136E-9A71-CD4C-D70FFB920A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2510" y="6493156"/>
              <a:ext cx="1844925" cy="309260"/>
            </a:xfrm>
            <a:prstGeom prst="rect">
              <a:avLst/>
            </a:prstGeom>
          </p:spPr>
        </p:pic>
        <p:pic>
          <p:nvPicPr>
            <p:cNvPr id="203" name="Picture 4" descr="University of Colorado Athletics - Official Athletics Website">
              <a:extLst>
                <a:ext uri="{FF2B5EF4-FFF2-40B4-BE49-F238E27FC236}">
                  <a16:creationId xmlns:a16="http://schemas.microsoft.com/office/drawing/2014/main" id="{931CB7AF-178F-81A2-E111-88BB5BFC152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952" y="6417579"/>
              <a:ext cx="378248" cy="358340"/>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49E7F60F-ECFF-8F31-C103-7B0977D50E51}"/>
              </a:ext>
            </a:extLst>
          </p:cNvPr>
          <p:cNvSpPr>
            <a:spLocks noGrp="1"/>
          </p:cNvSpPr>
          <p:nvPr>
            <p:ph type="title"/>
          </p:nvPr>
        </p:nvSpPr>
        <p:spPr>
          <a:xfrm>
            <a:off x="838200" y="122055"/>
            <a:ext cx="10515600" cy="830629"/>
          </a:xfrm>
        </p:spPr>
        <p:txBody>
          <a:bodyPr>
            <a:normAutofit/>
          </a:bodyPr>
          <a:lstStyle/>
          <a:p>
            <a:r>
              <a:rPr lang="en-US" sz="3600" b="1" dirty="0">
                <a:latin typeface="Avenir Book" panose="02000503020000020003" pitchFamily="2" charset="0"/>
                <a:cs typeface="Arial" panose="020B0604020202020204" pitchFamily="34" charset="0"/>
              </a:rPr>
              <a:t>Obesity and diabetes in aging</a:t>
            </a:r>
            <a:endParaRPr lang="en-US" sz="3600" b="1" i="1" dirty="0">
              <a:latin typeface="Avenir Book" panose="02000503020000020003" pitchFamily="2" charset="0"/>
            </a:endParaRPr>
          </a:p>
        </p:txBody>
      </p:sp>
      <p:sp>
        <p:nvSpPr>
          <p:cNvPr id="3" name="Content Placeholder 2">
            <a:extLst>
              <a:ext uri="{FF2B5EF4-FFF2-40B4-BE49-F238E27FC236}">
                <a16:creationId xmlns:a16="http://schemas.microsoft.com/office/drawing/2014/main" id="{6FD73148-D8AF-E553-511F-B01537DD47AF}"/>
              </a:ext>
            </a:extLst>
          </p:cNvPr>
          <p:cNvSpPr>
            <a:spLocks noGrp="1"/>
          </p:cNvSpPr>
          <p:nvPr>
            <p:ph idx="1"/>
          </p:nvPr>
        </p:nvSpPr>
        <p:spPr>
          <a:xfrm>
            <a:off x="1009241" y="992302"/>
            <a:ext cx="10515600" cy="5246452"/>
          </a:xfrm>
        </p:spPr>
        <p:txBody>
          <a:bodyPr>
            <a:normAutofit/>
          </a:bodyPr>
          <a:lstStyle/>
          <a:p>
            <a:pPr marL="0" indent="0">
              <a:buNone/>
            </a:pPr>
            <a:r>
              <a:rPr lang="en-US" sz="3200" b="1" dirty="0">
                <a:latin typeface="Avenir Book" panose="02000503020000020003" pitchFamily="2" charset="0"/>
              </a:rPr>
              <a:t>What do we know about the problem?</a:t>
            </a:r>
          </a:p>
          <a:p>
            <a:pPr>
              <a:buFont typeface="Wingdings" pitchFamily="2" charset="2"/>
              <a:buChar char="§"/>
            </a:pPr>
            <a:r>
              <a:rPr lang="en-US" dirty="0">
                <a:latin typeface="Avenir Book" panose="02000503020000020003" pitchFamily="2" charset="0"/>
              </a:rPr>
              <a:t>OB during middle adulthood is associated with higher risk of cognitive impairment.</a:t>
            </a:r>
          </a:p>
          <a:p>
            <a:pPr lvl="1">
              <a:buFont typeface="System Font Regular"/>
              <a:buChar char="-"/>
            </a:pPr>
            <a:r>
              <a:rPr lang="en-US" dirty="0">
                <a:latin typeface="Avenir Book" panose="02000503020000020003" pitchFamily="2" charset="0"/>
              </a:rPr>
              <a:t>OB before the age of 65 y/o is associated with a 41% higher risk of incident dementia in late adulthood </a:t>
            </a:r>
            <a:r>
              <a:rPr lang="en-US" sz="1000" dirty="0">
                <a:latin typeface="Avenir Book" panose="02000503020000020003" pitchFamily="2" charset="0"/>
              </a:rPr>
              <a:t>(</a:t>
            </a:r>
            <a:r>
              <a:rPr lang="en-US" sz="1000" dirty="0" err="1">
                <a:latin typeface="Avenir Book" panose="02000503020000020003" pitchFamily="2" charset="0"/>
              </a:rPr>
              <a:t>Pedditizi</a:t>
            </a:r>
            <a:r>
              <a:rPr lang="en-US" sz="1000" dirty="0">
                <a:latin typeface="Avenir Book" panose="02000503020000020003" pitchFamily="2" charset="0"/>
              </a:rPr>
              <a:t> et al., 2016)</a:t>
            </a:r>
          </a:p>
          <a:p>
            <a:pPr>
              <a:buFont typeface="Wingdings" pitchFamily="2" charset="2"/>
              <a:buChar char="§"/>
            </a:pPr>
            <a:endParaRPr lang="en-US" sz="1000" dirty="0">
              <a:latin typeface="Avenir Book" panose="02000503020000020003" pitchFamily="2" charset="0"/>
            </a:endParaRPr>
          </a:p>
          <a:p>
            <a:pPr>
              <a:buFont typeface="Wingdings" pitchFamily="2" charset="2"/>
              <a:buChar char="§"/>
            </a:pPr>
            <a:r>
              <a:rPr lang="en-US" dirty="0">
                <a:latin typeface="Avenir Book" panose="02000503020000020003" pitchFamily="2" charset="0"/>
              </a:rPr>
              <a:t>‘Obesity Paradox’ in late adulthood </a:t>
            </a:r>
            <a:r>
              <a:rPr lang="en-US" sz="1000" dirty="0">
                <a:latin typeface="Avenir Book" panose="02000503020000020003" pitchFamily="2" charset="0"/>
              </a:rPr>
              <a:t>(Zhai et al., 2025)</a:t>
            </a:r>
          </a:p>
          <a:p>
            <a:pPr lvl="1">
              <a:buFont typeface="System Font Regular"/>
              <a:buChar char="-"/>
            </a:pPr>
            <a:r>
              <a:rPr lang="en-US" dirty="0">
                <a:latin typeface="Avenir Book" panose="02000503020000020003" pitchFamily="2" charset="0"/>
              </a:rPr>
              <a:t>OB after the age of 65 y/o is associated with a 20% decrease in risk of incident dementia in late adulthood </a:t>
            </a:r>
            <a:r>
              <a:rPr lang="en-US" sz="1000" dirty="0">
                <a:latin typeface="Avenir Book" panose="02000503020000020003" pitchFamily="2" charset="0"/>
              </a:rPr>
              <a:t>(</a:t>
            </a:r>
            <a:r>
              <a:rPr lang="en-US" sz="1000" dirty="0" err="1">
                <a:latin typeface="Avenir Book" panose="02000503020000020003" pitchFamily="2" charset="0"/>
              </a:rPr>
              <a:t>Pedditizi</a:t>
            </a:r>
            <a:r>
              <a:rPr lang="en-US" sz="1000" dirty="0">
                <a:latin typeface="Avenir Book" panose="02000503020000020003" pitchFamily="2" charset="0"/>
              </a:rPr>
              <a:t> et al., 2016)</a:t>
            </a:r>
          </a:p>
          <a:p>
            <a:pPr>
              <a:buFont typeface="Wingdings" pitchFamily="2" charset="2"/>
              <a:buChar char="§"/>
            </a:pPr>
            <a:endParaRPr lang="en-US" sz="1000" dirty="0">
              <a:latin typeface="Avenir Book" panose="02000503020000020003" pitchFamily="2" charset="0"/>
            </a:endParaRPr>
          </a:p>
          <a:p>
            <a:pPr>
              <a:buFont typeface="Wingdings" pitchFamily="2" charset="2"/>
              <a:buChar char="§"/>
            </a:pPr>
            <a:r>
              <a:rPr lang="en-US" dirty="0">
                <a:latin typeface="Avenir Book" panose="02000503020000020003" pitchFamily="2" charset="0"/>
              </a:rPr>
              <a:t>The earlier the onset of T2D, the higher the risk of earlier-onset dementia (~70 y/o) </a:t>
            </a:r>
            <a:r>
              <a:rPr lang="en-US" sz="1000" dirty="0">
                <a:latin typeface="Avenir Book" panose="02000503020000020003" pitchFamily="2" charset="0"/>
              </a:rPr>
              <a:t>(</a:t>
            </a:r>
            <a:r>
              <a:rPr lang="en-US" sz="1000" dirty="0" err="1">
                <a:latin typeface="Avenir Book" panose="02000503020000020003" pitchFamily="2" charset="0"/>
              </a:rPr>
              <a:t>Barbiellini</a:t>
            </a:r>
            <a:r>
              <a:rPr lang="en-US" sz="1000" dirty="0">
                <a:latin typeface="Avenir Book" panose="02000503020000020003" pitchFamily="2" charset="0"/>
              </a:rPr>
              <a:t> Amidei et al., 2023)</a:t>
            </a:r>
          </a:p>
        </p:txBody>
      </p:sp>
      <p:sp>
        <p:nvSpPr>
          <p:cNvPr id="219" name="Slide Number Placeholder 218">
            <a:extLst>
              <a:ext uri="{FF2B5EF4-FFF2-40B4-BE49-F238E27FC236}">
                <a16:creationId xmlns:a16="http://schemas.microsoft.com/office/drawing/2014/main" id="{180CE63B-36F8-0AD0-1855-2FF5FCE596BC}"/>
              </a:ext>
            </a:extLst>
          </p:cNvPr>
          <p:cNvSpPr>
            <a:spLocks noGrp="1"/>
          </p:cNvSpPr>
          <p:nvPr>
            <p:ph type="sldNum" sz="quarter" idx="12"/>
          </p:nvPr>
        </p:nvSpPr>
        <p:spPr>
          <a:xfrm>
            <a:off x="9369848" y="6464442"/>
            <a:ext cx="2633099" cy="365125"/>
          </a:xfrm>
        </p:spPr>
        <p:txBody>
          <a:bodyPr/>
          <a:lstStyle/>
          <a:p>
            <a:fld id="{81151090-10FA-47C1-8662-803532C23615}" type="slidenum">
              <a:rPr lang="en-US" smtClean="0">
                <a:solidFill>
                  <a:schemeClr val="tx1"/>
                </a:solidFill>
                <a:latin typeface="Avenir Book" panose="02000503020000020003" pitchFamily="2" charset="0"/>
              </a:rPr>
              <a:t>6</a:t>
            </a:fld>
            <a:endParaRPr lang="en-US" dirty="0">
              <a:solidFill>
                <a:schemeClr val="tx1"/>
              </a:solidFill>
              <a:latin typeface="Avenir Book" panose="02000503020000020003" pitchFamily="2" charset="0"/>
            </a:endParaRPr>
          </a:p>
        </p:txBody>
      </p:sp>
    </p:spTree>
    <p:extLst>
      <p:ext uri="{BB962C8B-B14F-4D97-AF65-F5344CB8AC3E}">
        <p14:creationId xmlns:p14="http://schemas.microsoft.com/office/powerpoint/2010/main" val="836956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6B9A7-9478-AC25-B333-BD7C7A75E91A}"/>
            </a:ext>
          </a:extLst>
        </p:cNvPr>
        <p:cNvGrpSpPr/>
        <p:nvPr/>
      </p:nvGrpSpPr>
      <p:grpSpPr>
        <a:xfrm>
          <a:off x="0" y="0"/>
          <a:ext cx="0" cy="0"/>
          <a:chOff x="0" y="0"/>
          <a:chExt cx="0" cy="0"/>
        </a:xfrm>
      </p:grpSpPr>
      <p:grpSp>
        <p:nvGrpSpPr>
          <p:cNvPr id="200" name="Group 199">
            <a:extLst>
              <a:ext uri="{FF2B5EF4-FFF2-40B4-BE49-F238E27FC236}">
                <a16:creationId xmlns:a16="http://schemas.microsoft.com/office/drawing/2014/main" id="{3B9CA7D4-6433-16DB-91ED-998A660A9844}"/>
              </a:ext>
            </a:extLst>
          </p:cNvPr>
          <p:cNvGrpSpPr/>
          <p:nvPr/>
        </p:nvGrpSpPr>
        <p:grpSpPr>
          <a:xfrm>
            <a:off x="0" y="6428596"/>
            <a:ext cx="12192000" cy="436819"/>
            <a:chOff x="0" y="6403291"/>
            <a:chExt cx="12192000" cy="436819"/>
          </a:xfrm>
        </p:grpSpPr>
        <p:sp>
          <p:nvSpPr>
            <p:cNvPr id="201" name="Rectangle 200">
              <a:extLst>
                <a:ext uri="{FF2B5EF4-FFF2-40B4-BE49-F238E27FC236}">
                  <a16:creationId xmlns:a16="http://schemas.microsoft.com/office/drawing/2014/main" id="{2271EADF-F3D7-282E-3AA4-434C8AB5E59D}"/>
                </a:ext>
              </a:extLst>
            </p:cNvPr>
            <p:cNvSpPr/>
            <p:nvPr/>
          </p:nvSpPr>
          <p:spPr>
            <a:xfrm>
              <a:off x="0" y="6403291"/>
              <a:ext cx="12192000" cy="436819"/>
            </a:xfrm>
            <a:prstGeom prst="rect">
              <a:avLst/>
            </a:prstGeom>
            <a:solidFill>
              <a:schemeClr val="bg2">
                <a:lumMod val="50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2" name="Picture 201">
              <a:extLst>
                <a:ext uri="{FF2B5EF4-FFF2-40B4-BE49-F238E27FC236}">
                  <a16:creationId xmlns:a16="http://schemas.microsoft.com/office/drawing/2014/main" id="{15731D4C-0438-2927-F4B2-A0F5DF5F29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2510" y="6493156"/>
              <a:ext cx="1844925" cy="309260"/>
            </a:xfrm>
            <a:prstGeom prst="rect">
              <a:avLst/>
            </a:prstGeom>
          </p:spPr>
        </p:pic>
        <p:pic>
          <p:nvPicPr>
            <p:cNvPr id="203" name="Picture 4" descr="University of Colorado Athletics - Official Athletics Website">
              <a:extLst>
                <a:ext uri="{FF2B5EF4-FFF2-40B4-BE49-F238E27FC236}">
                  <a16:creationId xmlns:a16="http://schemas.microsoft.com/office/drawing/2014/main" id="{B6AE6423-C9F5-0F00-39F5-4A4CA356B32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952" y="6417579"/>
              <a:ext cx="378248" cy="358340"/>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625C261E-9029-F4D2-0699-138140C1496F}"/>
              </a:ext>
            </a:extLst>
          </p:cNvPr>
          <p:cNvSpPr>
            <a:spLocks noGrp="1"/>
          </p:cNvSpPr>
          <p:nvPr>
            <p:ph type="title"/>
          </p:nvPr>
        </p:nvSpPr>
        <p:spPr>
          <a:xfrm>
            <a:off x="838200" y="122055"/>
            <a:ext cx="10515600" cy="830629"/>
          </a:xfrm>
        </p:spPr>
        <p:txBody>
          <a:bodyPr>
            <a:normAutofit/>
          </a:bodyPr>
          <a:lstStyle/>
          <a:p>
            <a:r>
              <a:rPr lang="en-US" sz="3600" b="1" dirty="0">
                <a:latin typeface="Avenir Book" panose="02000503020000020003" pitchFamily="2" charset="0"/>
                <a:cs typeface="Arial" panose="020B0604020202020204" pitchFamily="34" charset="0"/>
              </a:rPr>
              <a:t>Obesity and diabetes in aging</a:t>
            </a:r>
            <a:endParaRPr lang="en-US" sz="3600" b="1" i="1" dirty="0">
              <a:latin typeface="Avenir Book" panose="02000503020000020003" pitchFamily="2" charset="0"/>
            </a:endParaRPr>
          </a:p>
        </p:txBody>
      </p:sp>
      <p:sp>
        <p:nvSpPr>
          <p:cNvPr id="3" name="Content Placeholder 2">
            <a:extLst>
              <a:ext uri="{FF2B5EF4-FFF2-40B4-BE49-F238E27FC236}">
                <a16:creationId xmlns:a16="http://schemas.microsoft.com/office/drawing/2014/main" id="{3015C6DC-0675-37C4-5A70-2E765B2FA7B0}"/>
              </a:ext>
            </a:extLst>
          </p:cNvPr>
          <p:cNvSpPr>
            <a:spLocks noGrp="1"/>
          </p:cNvSpPr>
          <p:nvPr>
            <p:ph idx="1"/>
          </p:nvPr>
        </p:nvSpPr>
        <p:spPr>
          <a:xfrm>
            <a:off x="1009241" y="992302"/>
            <a:ext cx="10515600" cy="5246452"/>
          </a:xfrm>
        </p:spPr>
        <p:txBody>
          <a:bodyPr>
            <a:normAutofit/>
          </a:bodyPr>
          <a:lstStyle/>
          <a:p>
            <a:pPr marL="0" indent="0">
              <a:buNone/>
            </a:pPr>
            <a:r>
              <a:rPr lang="en-US" sz="3200" b="1" dirty="0">
                <a:latin typeface="Avenir Book" panose="02000503020000020003" pitchFamily="2" charset="0"/>
              </a:rPr>
              <a:t>Why do we care about this problem?</a:t>
            </a:r>
          </a:p>
          <a:p>
            <a:pPr>
              <a:buFont typeface="Wingdings" pitchFamily="2" charset="2"/>
              <a:buChar char="§"/>
            </a:pPr>
            <a:r>
              <a:rPr lang="en-US" dirty="0">
                <a:latin typeface="Avenir Book" panose="02000503020000020003" pitchFamily="2" charset="0"/>
              </a:rPr>
              <a:t>The burden of adult obesity in the US is staggering.</a:t>
            </a:r>
          </a:p>
          <a:p>
            <a:pPr>
              <a:buFont typeface="Wingdings" pitchFamily="2" charset="2"/>
              <a:buChar char="§"/>
            </a:pPr>
            <a:endParaRPr lang="en-US" sz="1000" dirty="0">
              <a:latin typeface="Avenir Book" panose="02000503020000020003" pitchFamily="2" charset="0"/>
            </a:endParaRPr>
          </a:p>
          <a:p>
            <a:pPr>
              <a:buFont typeface="Wingdings" pitchFamily="2" charset="2"/>
              <a:buChar char="§"/>
            </a:pPr>
            <a:r>
              <a:rPr lang="en-US" dirty="0">
                <a:latin typeface="Avenir Book" panose="02000503020000020003" pitchFamily="2" charset="0"/>
              </a:rPr>
              <a:t>Using new clinical obesity diagnostic criteria </a:t>
            </a:r>
            <a:r>
              <a:rPr lang="en-US" sz="1000" dirty="0">
                <a:latin typeface="Avenir Book" panose="02000503020000020003" pitchFamily="2" charset="0"/>
              </a:rPr>
              <a:t>(Rubino et al., 2025; Park et al., 2025)</a:t>
            </a:r>
          </a:p>
          <a:p>
            <a:pPr lvl="1">
              <a:buFont typeface="System Font Regular"/>
              <a:buChar char="-"/>
            </a:pPr>
            <a:r>
              <a:rPr lang="en-US" dirty="0">
                <a:latin typeface="Avenir Book" panose="02000503020000020003" pitchFamily="2" charset="0"/>
              </a:rPr>
              <a:t>25% of the adult population in US classified as having clinical obesity</a:t>
            </a:r>
          </a:p>
          <a:p>
            <a:pPr lvl="1">
              <a:buFont typeface="System Font Regular"/>
              <a:buChar char="-"/>
            </a:pPr>
            <a:r>
              <a:rPr lang="en-US" dirty="0">
                <a:latin typeface="Avenir Book" panose="02000503020000020003" pitchFamily="2" charset="0"/>
              </a:rPr>
              <a:t>40-50% of the middle-aged adult population (40-65 y/o) in US classified as having clinical obesity</a:t>
            </a:r>
          </a:p>
          <a:p>
            <a:pPr lvl="1">
              <a:buFont typeface="System Font Regular"/>
              <a:buChar char="-"/>
            </a:pPr>
            <a:r>
              <a:rPr lang="en-US" dirty="0">
                <a:latin typeface="Avenir Book" panose="02000503020000020003" pitchFamily="2" charset="0"/>
              </a:rPr>
              <a:t>80% of older adults (80+ y/o) in US have clinical obesity</a:t>
            </a:r>
          </a:p>
          <a:p>
            <a:pPr>
              <a:buFont typeface="Wingdings" pitchFamily="2" charset="2"/>
              <a:buChar char="§"/>
            </a:pPr>
            <a:endParaRPr lang="en-US" sz="1000" dirty="0">
              <a:latin typeface="Avenir Book" panose="02000503020000020003" pitchFamily="2" charset="0"/>
            </a:endParaRPr>
          </a:p>
          <a:p>
            <a:pPr>
              <a:buFont typeface="Wingdings" pitchFamily="2" charset="2"/>
              <a:buChar char="§"/>
            </a:pPr>
            <a:r>
              <a:rPr lang="en-US" dirty="0">
                <a:latin typeface="Avenir Book" panose="02000503020000020003" pitchFamily="2" charset="0"/>
              </a:rPr>
              <a:t>A substantial proportion of our population is at risk for poor cognitive outcomes as they age.</a:t>
            </a:r>
          </a:p>
        </p:txBody>
      </p:sp>
      <p:sp>
        <p:nvSpPr>
          <p:cNvPr id="219" name="Slide Number Placeholder 218">
            <a:extLst>
              <a:ext uri="{FF2B5EF4-FFF2-40B4-BE49-F238E27FC236}">
                <a16:creationId xmlns:a16="http://schemas.microsoft.com/office/drawing/2014/main" id="{4D189D8F-3133-4CA7-9112-89D14D4B23C7}"/>
              </a:ext>
            </a:extLst>
          </p:cNvPr>
          <p:cNvSpPr>
            <a:spLocks noGrp="1"/>
          </p:cNvSpPr>
          <p:nvPr>
            <p:ph type="sldNum" sz="quarter" idx="12"/>
          </p:nvPr>
        </p:nvSpPr>
        <p:spPr>
          <a:xfrm>
            <a:off x="9369848" y="6464442"/>
            <a:ext cx="2633099" cy="365125"/>
          </a:xfrm>
        </p:spPr>
        <p:txBody>
          <a:bodyPr/>
          <a:lstStyle/>
          <a:p>
            <a:fld id="{81151090-10FA-47C1-8662-803532C23615}" type="slidenum">
              <a:rPr lang="en-US" smtClean="0">
                <a:solidFill>
                  <a:schemeClr val="tx1"/>
                </a:solidFill>
                <a:latin typeface="Avenir Book" panose="02000503020000020003" pitchFamily="2" charset="0"/>
              </a:rPr>
              <a:t>7</a:t>
            </a:fld>
            <a:endParaRPr lang="en-US" dirty="0">
              <a:solidFill>
                <a:schemeClr val="tx1"/>
              </a:solidFill>
              <a:latin typeface="Avenir Book" panose="02000503020000020003" pitchFamily="2" charset="0"/>
            </a:endParaRPr>
          </a:p>
        </p:txBody>
      </p:sp>
    </p:spTree>
    <p:extLst>
      <p:ext uri="{BB962C8B-B14F-4D97-AF65-F5344CB8AC3E}">
        <p14:creationId xmlns:p14="http://schemas.microsoft.com/office/powerpoint/2010/main" val="653790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0A2BA-B08E-FD4C-5A8C-BFDD4EC6B7F5}"/>
            </a:ext>
          </a:extLst>
        </p:cNvPr>
        <p:cNvGrpSpPr/>
        <p:nvPr/>
      </p:nvGrpSpPr>
      <p:grpSpPr>
        <a:xfrm>
          <a:off x="0" y="0"/>
          <a:ext cx="0" cy="0"/>
          <a:chOff x="0" y="0"/>
          <a:chExt cx="0" cy="0"/>
        </a:xfrm>
      </p:grpSpPr>
      <p:grpSp>
        <p:nvGrpSpPr>
          <p:cNvPr id="200" name="Group 199">
            <a:extLst>
              <a:ext uri="{FF2B5EF4-FFF2-40B4-BE49-F238E27FC236}">
                <a16:creationId xmlns:a16="http://schemas.microsoft.com/office/drawing/2014/main" id="{BC187A04-BC9D-7967-3D68-AB6486607995}"/>
              </a:ext>
            </a:extLst>
          </p:cNvPr>
          <p:cNvGrpSpPr/>
          <p:nvPr/>
        </p:nvGrpSpPr>
        <p:grpSpPr>
          <a:xfrm>
            <a:off x="0" y="6428596"/>
            <a:ext cx="12192000" cy="436819"/>
            <a:chOff x="0" y="6403291"/>
            <a:chExt cx="12192000" cy="436819"/>
          </a:xfrm>
        </p:grpSpPr>
        <p:sp>
          <p:nvSpPr>
            <p:cNvPr id="201" name="Rectangle 200">
              <a:extLst>
                <a:ext uri="{FF2B5EF4-FFF2-40B4-BE49-F238E27FC236}">
                  <a16:creationId xmlns:a16="http://schemas.microsoft.com/office/drawing/2014/main" id="{6628571B-2686-8007-7EC1-D822ECF3E658}"/>
                </a:ext>
              </a:extLst>
            </p:cNvPr>
            <p:cNvSpPr/>
            <p:nvPr/>
          </p:nvSpPr>
          <p:spPr>
            <a:xfrm>
              <a:off x="0" y="6403291"/>
              <a:ext cx="12192000" cy="436819"/>
            </a:xfrm>
            <a:prstGeom prst="rect">
              <a:avLst/>
            </a:prstGeom>
            <a:solidFill>
              <a:schemeClr val="bg2">
                <a:lumMod val="50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2" name="Picture 201">
              <a:extLst>
                <a:ext uri="{FF2B5EF4-FFF2-40B4-BE49-F238E27FC236}">
                  <a16:creationId xmlns:a16="http://schemas.microsoft.com/office/drawing/2014/main" id="{639B4F4F-2289-48C4-735B-D65F7451F6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2510" y="6493156"/>
              <a:ext cx="1844925" cy="309260"/>
            </a:xfrm>
            <a:prstGeom prst="rect">
              <a:avLst/>
            </a:prstGeom>
          </p:spPr>
        </p:pic>
        <p:pic>
          <p:nvPicPr>
            <p:cNvPr id="203" name="Picture 4" descr="University of Colorado Athletics - Official Athletics Website">
              <a:extLst>
                <a:ext uri="{FF2B5EF4-FFF2-40B4-BE49-F238E27FC236}">
                  <a16:creationId xmlns:a16="http://schemas.microsoft.com/office/drawing/2014/main" id="{348376E7-C811-E519-9D22-04ECAEA58A5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952" y="6417579"/>
              <a:ext cx="378248" cy="358340"/>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E96465CC-64F1-7631-1BD6-8484FC934D31}"/>
              </a:ext>
            </a:extLst>
          </p:cNvPr>
          <p:cNvSpPr>
            <a:spLocks noGrp="1"/>
          </p:cNvSpPr>
          <p:nvPr>
            <p:ph type="title"/>
          </p:nvPr>
        </p:nvSpPr>
        <p:spPr>
          <a:xfrm>
            <a:off x="838200" y="145207"/>
            <a:ext cx="10515600" cy="795460"/>
          </a:xfrm>
        </p:spPr>
        <p:txBody>
          <a:bodyPr>
            <a:normAutofit/>
          </a:bodyPr>
          <a:lstStyle/>
          <a:p>
            <a:r>
              <a:rPr lang="en-US" sz="3600" b="1" dirty="0">
                <a:latin typeface="Avenir Book" panose="02000503020000020003" pitchFamily="2" charset="0"/>
              </a:rPr>
              <a:t>What are the gaps?</a:t>
            </a:r>
            <a:endParaRPr lang="en-US" sz="3600" b="1" i="1" dirty="0">
              <a:latin typeface="Avenir Book" panose="02000503020000020003" pitchFamily="2" charset="0"/>
            </a:endParaRPr>
          </a:p>
        </p:txBody>
      </p:sp>
      <p:sp>
        <p:nvSpPr>
          <p:cNvPr id="3" name="Content Placeholder 2">
            <a:extLst>
              <a:ext uri="{FF2B5EF4-FFF2-40B4-BE49-F238E27FC236}">
                <a16:creationId xmlns:a16="http://schemas.microsoft.com/office/drawing/2014/main" id="{D2D75A22-F5BB-F43B-8A81-258BFF433C41}"/>
              </a:ext>
            </a:extLst>
          </p:cNvPr>
          <p:cNvSpPr>
            <a:spLocks noGrp="1"/>
          </p:cNvSpPr>
          <p:nvPr>
            <p:ph idx="1"/>
          </p:nvPr>
        </p:nvSpPr>
        <p:spPr>
          <a:xfrm>
            <a:off x="838200" y="1012913"/>
            <a:ext cx="10515600" cy="5164050"/>
          </a:xfrm>
        </p:spPr>
        <p:txBody>
          <a:bodyPr>
            <a:normAutofit lnSpcReduction="10000"/>
          </a:bodyPr>
          <a:lstStyle/>
          <a:p>
            <a:pPr>
              <a:buFont typeface="Wingdings" pitchFamily="2" charset="2"/>
              <a:buChar char="§"/>
            </a:pPr>
            <a:r>
              <a:rPr lang="en-US" dirty="0">
                <a:latin typeface="Avenir Book" panose="02000503020000020003" pitchFamily="2" charset="0"/>
              </a:rPr>
              <a:t>No studies conducted in young adulthood for OB or Y-T2D</a:t>
            </a:r>
            <a:endParaRPr lang="en-US" sz="1500" dirty="0">
              <a:latin typeface="Avenir Book" panose="02000503020000020003" pitchFamily="2" charset="0"/>
            </a:endParaRPr>
          </a:p>
          <a:p>
            <a:pPr lvl="1">
              <a:buFont typeface="System Font Regular"/>
              <a:buChar char="-"/>
            </a:pPr>
            <a:r>
              <a:rPr lang="en-US" u="sng" dirty="0">
                <a:latin typeface="Avenir Book" panose="02000503020000020003" pitchFamily="2" charset="0"/>
              </a:rPr>
              <a:t>B</a:t>
            </a:r>
            <a:r>
              <a:rPr lang="en-US" dirty="0">
                <a:latin typeface="Avenir Book" panose="02000503020000020003" pitchFamily="2" charset="0"/>
              </a:rPr>
              <a:t>rain and Cognitive Health in </a:t>
            </a:r>
            <a:r>
              <a:rPr lang="en-US" u="sng" dirty="0">
                <a:latin typeface="Avenir Book" panose="02000503020000020003" pitchFamily="2" charset="0"/>
              </a:rPr>
              <a:t>Y</a:t>
            </a:r>
            <a:r>
              <a:rPr lang="en-US" dirty="0">
                <a:latin typeface="Avenir Book" panose="02000503020000020003" pitchFamily="2" charset="0"/>
              </a:rPr>
              <a:t>outh-</a:t>
            </a:r>
            <a:r>
              <a:rPr lang="en-US" u="sng" dirty="0">
                <a:latin typeface="Avenir Book" panose="02000503020000020003" pitchFamily="2" charset="0"/>
              </a:rPr>
              <a:t>O</a:t>
            </a:r>
            <a:r>
              <a:rPr lang="en-US" dirty="0">
                <a:latin typeface="Avenir Book" panose="02000503020000020003" pitchFamily="2" charset="0"/>
              </a:rPr>
              <a:t>nset Type 2 </a:t>
            </a:r>
            <a:r>
              <a:rPr lang="en-US" u="sng" dirty="0">
                <a:latin typeface="Avenir Book" panose="02000503020000020003" pitchFamily="2" charset="0"/>
              </a:rPr>
              <a:t>D</a:t>
            </a:r>
            <a:r>
              <a:rPr lang="en-US" dirty="0">
                <a:latin typeface="Avenir Book" panose="02000503020000020003" pitchFamily="2" charset="0"/>
              </a:rPr>
              <a:t>iabetes: the B-YOND Study </a:t>
            </a:r>
            <a:r>
              <a:rPr lang="en-US" sz="1000" dirty="0">
                <a:latin typeface="Avenir Book" panose="02000503020000020003" pitchFamily="2" charset="0"/>
              </a:rPr>
              <a:t>(R01DK151102, MPIs Shapiro, Hershey, and Shah; pending)</a:t>
            </a:r>
          </a:p>
          <a:p>
            <a:pPr>
              <a:buFont typeface="Wingdings" pitchFamily="2" charset="2"/>
              <a:buChar char="§"/>
            </a:pPr>
            <a:endParaRPr lang="en-US" sz="1500" dirty="0">
              <a:latin typeface="Avenir Book" panose="02000503020000020003" pitchFamily="2" charset="0"/>
            </a:endParaRPr>
          </a:p>
          <a:p>
            <a:pPr>
              <a:buFont typeface="Wingdings" pitchFamily="2" charset="2"/>
              <a:buChar char="§"/>
            </a:pPr>
            <a:r>
              <a:rPr lang="en-US" dirty="0">
                <a:latin typeface="Avenir Book" panose="02000503020000020003" pitchFamily="2" charset="0"/>
              </a:rPr>
              <a:t>What are potential preclinical biomarkers of cognitive impairment risk among people living with diabetes?</a:t>
            </a:r>
          </a:p>
          <a:p>
            <a:pPr lvl="1">
              <a:buFont typeface="System Font Regular"/>
              <a:buChar char="-"/>
            </a:pPr>
            <a:r>
              <a:rPr lang="en-US" dirty="0">
                <a:latin typeface="Avenir Book" panose="02000503020000020003" pitchFamily="2" charset="0"/>
              </a:rPr>
              <a:t>Proteomic markers of risk for cognitive impairment in people with type 2 diabetes </a:t>
            </a:r>
            <a:r>
              <a:rPr lang="en-US" sz="1000" dirty="0">
                <a:latin typeface="Avenir Book" panose="02000503020000020003" pitchFamily="2" charset="0"/>
              </a:rPr>
              <a:t>(R03AG088803, PI Shapiro, active)</a:t>
            </a:r>
          </a:p>
          <a:p>
            <a:pPr lvl="1">
              <a:buFont typeface="System Font Regular"/>
              <a:buChar char="-"/>
            </a:pPr>
            <a:r>
              <a:rPr lang="en-US" dirty="0">
                <a:latin typeface="Avenir Book" panose="02000503020000020003" pitchFamily="2" charset="0"/>
              </a:rPr>
              <a:t>The Diabetes Prevention Program Outcomes Study AD/ADRD</a:t>
            </a:r>
            <a:r>
              <a:rPr lang="en-US" sz="1000" dirty="0">
                <a:latin typeface="Avenir Book" panose="02000503020000020003" pitchFamily="2" charset="0"/>
              </a:rPr>
              <a:t> (U19AG078558, MPIs Luchsinger, </a:t>
            </a:r>
            <a:r>
              <a:rPr lang="en-US" sz="1000" dirty="0" err="1">
                <a:latin typeface="Avenir Book" panose="02000503020000020003" pitchFamily="2" charset="0"/>
              </a:rPr>
              <a:t>Temprosa</a:t>
            </a:r>
            <a:r>
              <a:rPr lang="en-US" sz="1000" dirty="0">
                <a:latin typeface="Avenir Book" panose="02000503020000020003" pitchFamily="2" charset="0"/>
              </a:rPr>
              <a:t>, Nathan; active)</a:t>
            </a:r>
          </a:p>
          <a:p>
            <a:pPr>
              <a:buFont typeface="Wingdings" pitchFamily="2" charset="2"/>
              <a:buChar char="§"/>
            </a:pPr>
            <a:endParaRPr lang="en-US" sz="1500" dirty="0">
              <a:latin typeface="Avenir Book" panose="02000503020000020003" pitchFamily="2" charset="0"/>
            </a:endParaRPr>
          </a:p>
          <a:p>
            <a:pPr>
              <a:buFont typeface="Wingdings" pitchFamily="2" charset="2"/>
              <a:buChar char="§"/>
            </a:pPr>
            <a:r>
              <a:rPr lang="en-US" dirty="0">
                <a:latin typeface="Avenir Book" panose="02000503020000020003" pitchFamily="2" charset="0"/>
              </a:rPr>
              <a:t>What is the effect of neuroactive weight loss medications (e.g., phentermine, GLP-1RAs) on cognition?</a:t>
            </a:r>
            <a:endParaRPr lang="en-US" sz="1500" dirty="0">
              <a:latin typeface="Avenir Book" panose="02000503020000020003" pitchFamily="2" charset="0"/>
            </a:endParaRPr>
          </a:p>
          <a:p>
            <a:pPr lvl="1">
              <a:buFont typeface="System Font Regular"/>
              <a:buChar char="-"/>
            </a:pPr>
            <a:r>
              <a:rPr lang="en-US" dirty="0">
                <a:latin typeface="Avenir Book" panose="02000503020000020003" pitchFamily="2" charset="0"/>
              </a:rPr>
              <a:t>Brain Plasticity and GLP-1 receptor agonist treatment for obesity: The PLASTIC Trial </a:t>
            </a:r>
            <a:r>
              <a:rPr lang="en-US" sz="1000" dirty="0">
                <a:latin typeface="Avenir Book" panose="02000503020000020003" pitchFamily="2" charset="0"/>
              </a:rPr>
              <a:t>(R01DK144338, PI Shapiro; active)</a:t>
            </a:r>
          </a:p>
        </p:txBody>
      </p:sp>
      <p:sp>
        <p:nvSpPr>
          <p:cNvPr id="219" name="Slide Number Placeholder 218">
            <a:extLst>
              <a:ext uri="{FF2B5EF4-FFF2-40B4-BE49-F238E27FC236}">
                <a16:creationId xmlns:a16="http://schemas.microsoft.com/office/drawing/2014/main" id="{84C9856C-13BC-93A5-D696-775C705B4800}"/>
              </a:ext>
            </a:extLst>
          </p:cNvPr>
          <p:cNvSpPr>
            <a:spLocks noGrp="1"/>
          </p:cNvSpPr>
          <p:nvPr>
            <p:ph type="sldNum" sz="quarter" idx="12"/>
          </p:nvPr>
        </p:nvSpPr>
        <p:spPr>
          <a:xfrm>
            <a:off x="9369848" y="6462596"/>
            <a:ext cx="2633099" cy="365125"/>
          </a:xfrm>
        </p:spPr>
        <p:txBody>
          <a:bodyPr/>
          <a:lstStyle/>
          <a:p>
            <a:fld id="{81151090-10FA-47C1-8662-803532C23615}" type="slidenum">
              <a:rPr lang="en-US" smtClean="0">
                <a:solidFill>
                  <a:schemeClr val="tx1"/>
                </a:solidFill>
                <a:latin typeface="Avenir Book" panose="02000503020000020003" pitchFamily="2" charset="0"/>
              </a:rPr>
              <a:t>8</a:t>
            </a:fld>
            <a:endParaRPr lang="en-US" dirty="0">
              <a:solidFill>
                <a:schemeClr val="tx1"/>
              </a:solidFill>
              <a:latin typeface="Avenir Book" panose="02000503020000020003" pitchFamily="2" charset="0"/>
            </a:endParaRPr>
          </a:p>
        </p:txBody>
      </p:sp>
    </p:spTree>
    <p:extLst>
      <p:ext uri="{BB962C8B-B14F-4D97-AF65-F5344CB8AC3E}">
        <p14:creationId xmlns:p14="http://schemas.microsoft.com/office/powerpoint/2010/main" val="1936144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470A9-6419-4383-F73D-361AEBAC4B61}"/>
            </a:ext>
          </a:extLst>
        </p:cNvPr>
        <p:cNvGrpSpPr/>
        <p:nvPr/>
      </p:nvGrpSpPr>
      <p:grpSpPr>
        <a:xfrm>
          <a:off x="0" y="0"/>
          <a:ext cx="0" cy="0"/>
          <a:chOff x="0" y="0"/>
          <a:chExt cx="0" cy="0"/>
        </a:xfrm>
      </p:grpSpPr>
      <p:grpSp>
        <p:nvGrpSpPr>
          <p:cNvPr id="200" name="Group 199">
            <a:extLst>
              <a:ext uri="{FF2B5EF4-FFF2-40B4-BE49-F238E27FC236}">
                <a16:creationId xmlns:a16="http://schemas.microsoft.com/office/drawing/2014/main" id="{92F72485-C9D5-31DC-722D-231E39D1B55F}"/>
              </a:ext>
            </a:extLst>
          </p:cNvPr>
          <p:cNvGrpSpPr/>
          <p:nvPr/>
        </p:nvGrpSpPr>
        <p:grpSpPr>
          <a:xfrm>
            <a:off x="0" y="6428596"/>
            <a:ext cx="12192000" cy="436819"/>
            <a:chOff x="0" y="6403291"/>
            <a:chExt cx="12192000" cy="436819"/>
          </a:xfrm>
        </p:grpSpPr>
        <p:sp>
          <p:nvSpPr>
            <p:cNvPr id="201" name="Rectangle 200">
              <a:extLst>
                <a:ext uri="{FF2B5EF4-FFF2-40B4-BE49-F238E27FC236}">
                  <a16:creationId xmlns:a16="http://schemas.microsoft.com/office/drawing/2014/main" id="{7DFCEED4-94CA-46B7-BB42-F478A7A46A07}"/>
                </a:ext>
              </a:extLst>
            </p:cNvPr>
            <p:cNvSpPr/>
            <p:nvPr/>
          </p:nvSpPr>
          <p:spPr>
            <a:xfrm>
              <a:off x="0" y="6403291"/>
              <a:ext cx="12192000" cy="436819"/>
            </a:xfrm>
            <a:prstGeom prst="rect">
              <a:avLst/>
            </a:prstGeom>
            <a:solidFill>
              <a:schemeClr val="bg2">
                <a:lumMod val="50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2" name="Picture 201">
              <a:extLst>
                <a:ext uri="{FF2B5EF4-FFF2-40B4-BE49-F238E27FC236}">
                  <a16:creationId xmlns:a16="http://schemas.microsoft.com/office/drawing/2014/main" id="{80EC6CCA-51FB-026C-9788-CD0C897316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2510" y="6493156"/>
              <a:ext cx="1844925" cy="309260"/>
            </a:xfrm>
            <a:prstGeom prst="rect">
              <a:avLst/>
            </a:prstGeom>
          </p:spPr>
        </p:pic>
        <p:pic>
          <p:nvPicPr>
            <p:cNvPr id="203" name="Picture 4" descr="University of Colorado Athletics - Official Athletics Website">
              <a:extLst>
                <a:ext uri="{FF2B5EF4-FFF2-40B4-BE49-F238E27FC236}">
                  <a16:creationId xmlns:a16="http://schemas.microsoft.com/office/drawing/2014/main" id="{6C814CE7-0189-CF65-2CA4-8EC7D75349F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952" y="6417579"/>
              <a:ext cx="378248" cy="358340"/>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Content Placeholder 2">
            <a:extLst>
              <a:ext uri="{FF2B5EF4-FFF2-40B4-BE49-F238E27FC236}">
                <a16:creationId xmlns:a16="http://schemas.microsoft.com/office/drawing/2014/main" id="{572B1972-C508-353D-E899-3C60010D5793}"/>
              </a:ext>
            </a:extLst>
          </p:cNvPr>
          <p:cNvSpPr>
            <a:spLocks noGrp="1"/>
          </p:cNvSpPr>
          <p:nvPr>
            <p:ph idx="1"/>
          </p:nvPr>
        </p:nvSpPr>
        <p:spPr>
          <a:xfrm>
            <a:off x="838200" y="1899138"/>
            <a:ext cx="10515600" cy="3376247"/>
          </a:xfrm>
          <a:noFill/>
        </p:spPr>
        <p:txBody>
          <a:bodyPr>
            <a:normAutofit/>
          </a:bodyPr>
          <a:lstStyle/>
          <a:p>
            <a:pPr marL="0" indent="0" algn="ctr">
              <a:buNone/>
            </a:pPr>
            <a:r>
              <a:rPr lang="en-US" sz="4800" b="1" i="1" dirty="0">
                <a:latin typeface="Avenir Book" panose="02000503020000020003" pitchFamily="2" charset="0"/>
              </a:rPr>
              <a:t>Obesity and diabetes are significant risk factors for poor cognitive outcomes across all life stages.</a:t>
            </a:r>
          </a:p>
        </p:txBody>
      </p:sp>
      <p:sp>
        <p:nvSpPr>
          <p:cNvPr id="219" name="Slide Number Placeholder 218">
            <a:extLst>
              <a:ext uri="{FF2B5EF4-FFF2-40B4-BE49-F238E27FC236}">
                <a16:creationId xmlns:a16="http://schemas.microsoft.com/office/drawing/2014/main" id="{E4BF45FE-0DC4-1929-18CE-B9D28C3EFB54}"/>
              </a:ext>
            </a:extLst>
          </p:cNvPr>
          <p:cNvSpPr>
            <a:spLocks noGrp="1"/>
          </p:cNvSpPr>
          <p:nvPr>
            <p:ph type="sldNum" sz="quarter" idx="12"/>
          </p:nvPr>
        </p:nvSpPr>
        <p:spPr>
          <a:xfrm>
            <a:off x="9369848" y="6462596"/>
            <a:ext cx="2633099" cy="365125"/>
          </a:xfrm>
        </p:spPr>
        <p:txBody>
          <a:bodyPr/>
          <a:lstStyle/>
          <a:p>
            <a:fld id="{81151090-10FA-47C1-8662-803532C23615}" type="slidenum">
              <a:rPr lang="en-US" smtClean="0">
                <a:solidFill>
                  <a:schemeClr val="tx1"/>
                </a:solidFill>
                <a:latin typeface="Avenir Book" panose="02000503020000020003" pitchFamily="2" charset="0"/>
              </a:rPr>
              <a:t>9</a:t>
            </a:fld>
            <a:endParaRPr lang="en-US" dirty="0">
              <a:solidFill>
                <a:schemeClr val="tx1"/>
              </a:solidFill>
              <a:latin typeface="Avenir Book" panose="02000503020000020003" pitchFamily="2" charset="0"/>
            </a:endParaRPr>
          </a:p>
        </p:txBody>
      </p:sp>
    </p:spTree>
    <p:extLst>
      <p:ext uri="{BB962C8B-B14F-4D97-AF65-F5344CB8AC3E}">
        <p14:creationId xmlns:p14="http://schemas.microsoft.com/office/powerpoint/2010/main" val="333124990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TM10001115[[fn=Parcel]]</Template>
  <TotalTime>8931</TotalTime>
  <Words>4012</Words>
  <Application>Microsoft Macintosh PowerPoint</Application>
  <PresentationFormat>Widescreen</PresentationFormat>
  <Paragraphs>268</Paragraphs>
  <Slides>15</Slides>
  <Notes>15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Arial</vt:lpstr>
      <vt:lpstr>Avenir Book</vt:lpstr>
      <vt:lpstr>Calibri</vt:lpstr>
      <vt:lpstr>Calibri Light</vt:lpstr>
      <vt:lpstr>Cambria Math</vt:lpstr>
      <vt:lpstr>Google Sans</vt:lpstr>
      <vt:lpstr>System Font Regular</vt:lpstr>
      <vt:lpstr>Wingdings</vt:lpstr>
      <vt:lpstr>Office Theme</vt:lpstr>
      <vt:lpstr>PowerPoint Presentation</vt:lpstr>
      <vt:lpstr>Context: Trajectories of brain growth and cognition</vt:lpstr>
      <vt:lpstr>Problem: Obesity and diabetes</vt:lpstr>
      <vt:lpstr>Obesity and diabetes during neurodevelopment</vt:lpstr>
      <vt:lpstr>Obesity and diabetes during neurodevelopment</vt:lpstr>
      <vt:lpstr>Obesity and diabetes in aging</vt:lpstr>
      <vt:lpstr>Obesity and diabetes in aging</vt:lpstr>
      <vt:lpstr>What are the gaps?</vt:lpstr>
      <vt:lpstr>PowerPoint Presentation</vt:lpstr>
      <vt:lpstr>PowerPoint Presentation</vt:lpstr>
      <vt:lpstr>Obesity and diabetes during neurodevelopment</vt:lpstr>
      <vt:lpstr>Obesity and diabetes during neurodevelopment</vt:lpstr>
      <vt:lpstr>Obesity and diabetes in aging</vt:lpstr>
      <vt:lpstr>References</vt:lpstr>
      <vt:lpstr>References</vt:lpstr>
    </vt:vector>
  </TitlesOfParts>
  <Company>University of Colorado Denver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Perng, Wei</dc:creator>
  <cp:lastModifiedBy>Shapiro, Allison L</cp:lastModifiedBy>
  <cp:revision>497</cp:revision>
  <dcterms:created xsi:type="dcterms:W3CDTF">2021-04-09T13:18:47Z</dcterms:created>
  <dcterms:modified xsi:type="dcterms:W3CDTF">2026-08-13T00:56:01Z</dcterms:modified>
</cp:coreProperties>
</file>