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0"/>
  </p:notesMasterIdLst>
  <p:sldIdLst>
    <p:sldId id="344" r:id="rId5"/>
    <p:sldId id="409" r:id="rId6"/>
    <p:sldId id="412" r:id="rId7"/>
    <p:sldId id="2263" r:id="rId8"/>
    <p:sldId id="2260" r:id="rId9"/>
    <p:sldId id="2261" r:id="rId10"/>
    <p:sldId id="2200" r:id="rId11"/>
    <p:sldId id="2270" r:id="rId12"/>
    <p:sldId id="2201" r:id="rId13"/>
    <p:sldId id="2267" r:id="rId14"/>
    <p:sldId id="2268" r:id="rId15"/>
    <p:sldId id="2271" r:id="rId16"/>
    <p:sldId id="2269" r:id="rId17"/>
    <p:sldId id="2258" r:id="rId18"/>
    <p:sldId id="21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9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1CC03B-E40B-A5D7-F72B-225CCCCFC6B1}" name="Lane, Megan" initials="ML" userId="S::megan.3.lane@cuanschutz.edu::17e4da23-c1b2-4333-8157-5db1bfd030b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B77C"/>
    <a:srgbClr val="990000"/>
    <a:srgbClr val="000000"/>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6327"/>
  </p:normalViewPr>
  <p:slideViewPr>
    <p:cSldViewPr snapToGrid="0" showGuides="1">
      <p:cViewPr varScale="1">
        <p:scale>
          <a:sx n="106" d="100"/>
          <a:sy n="106" d="100"/>
        </p:scale>
        <p:origin x="180" y="126"/>
      </p:cViewPr>
      <p:guideLst>
        <p:guide orient="horz" pos="2160"/>
        <p:guide pos="3840"/>
        <p:guide orient="horz" pos="9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F9AF5D-6D4C-CD44-9881-2DFCE37287A6}"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84B3B5-E470-8045-A4F7-723298B26229}" type="slidenum">
              <a:rPr lang="en-US" smtClean="0"/>
              <a:t>‹#›</a:t>
            </a:fld>
            <a:endParaRPr lang="en-US"/>
          </a:p>
        </p:txBody>
      </p:sp>
    </p:spTree>
    <p:extLst>
      <p:ext uri="{BB962C8B-B14F-4D97-AF65-F5344CB8AC3E}">
        <p14:creationId xmlns:p14="http://schemas.microsoft.com/office/powerpoint/2010/main" val="3545617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173642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B8592-D7BC-2B02-E426-431BE66EF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B3072-CAEF-27F4-146F-0B81F23C59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504DF-6744-BBCA-164F-1FEE5802B4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112796-0478-2A7C-9D87-36349C3E4F06}"/>
              </a:ext>
            </a:extLst>
          </p:cNvPr>
          <p:cNvSpPr>
            <a:spLocks noGrp="1"/>
          </p:cNvSpPr>
          <p:nvPr>
            <p:ph type="sldNum" sz="quarter" idx="5"/>
          </p:nvPr>
        </p:nvSpPr>
        <p:spPr/>
        <p:txBody>
          <a:bodyPr/>
          <a:lstStyle/>
          <a:p>
            <a:fld id="{6A39F632-0407-4C0A-BE8F-CDAC807460C6}" type="slidenum">
              <a:rPr lang="en-US" smtClean="0"/>
              <a:t>2</a:t>
            </a:fld>
            <a:endParaRPr lang="en-US" dirty="0"/>
          </a:p>
        </p:txBody>
      </p:sp>
    </p:spTree>
    <p:extLst>
      <p:ext uri="{BB962C8B-B14F-4D97-AF65-F5344CB8AC3E}">
        <p14:creationId xmlns:p14="http://schemas.microsoft.com/office/powerpoint/2010/main" val="1768618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EF1CD-00D7-88E3-84E3-40FA0EC89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DEA39-0CD7-2140-587F-2EC9A6227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C0E3D-60DB-427A-D089-41C3ACB155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1BFB65-3F06-27AA-E53A-B56923FD01F1}"/>
              </a:ext>
            </a:extLst>
          </p:cNvPr>
          <p:cNvSpPr>
            <a:spLocks noGrp="1"/>
          </p:cNvSpPr>
          <p:nvPr>
            <p:ph type="sldNum" sz="quarter" idx="5"/>
          </p:nvPr>
        </p:nvSpPr>
        <p:spPr/>
        <p:txBody>
          <a:bodyPr/>
          <a:lstStyle/>
          <a:p>
            <a:fld id="{6A39F632-0407-4C0A-BE8F-CDAC807460C6}" type="slidenum">
              <a:rPr lang="en-US" smtClean="0"/>
              <a:t>3</a:t>
            </a:fld>
            <a:endParaRPr lang="en-US" dirty="0"/>
          </a:p>
        </p:txBody>
      </p:sp>
    </p:spTree>
    <p:extLst>
      <p:ext uri="{BB962C8B-B14F-4D97-AF65-F5344CB8AC3E}">
        <p14:creationId xmlns:p14="http://schemas.microsoft.com/office/powerpoint/2010/main" val="3474313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334A1-41AD-801B-A6D3-3E7B8AF40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37F4A-7CE2-DB97-1FF8-544D02F03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D6B8CB-676D-AE41-923F-51235B175B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E107AD-582F-1CE7-C587-6B745355DA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4B3B5-E470-8045-A4F7-723298B262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0525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A close-up of a logo&#10;&#10;AI-generated content may be incorrect.">
            <a:extLst>
              <a:ext uri="{FF2B5EF4-FFF2-40B4-BE49-F238E27FC236}">
                <a16:creationId xmlns:a16="http://schemas.microsoft.com/office/drawing/2014/main" id="{BE773C02-116C-7FD6-F65E-65AC091546C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35813848"/>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on Gold Left - Text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FD5876-0F0E-F033-6B5D-37E78C535E8C}"/>
              </a:ext>
            </a:extLst>
          </p:cNvPr>
          <p:cNvSpPr/>
          <p:nvPr userDrawn="1"/>
        </p:nvSpPr>
        <p:spPr>
          <a:xfrm>
            <a:off x="0" y="1261642"/>
            <a:ext cx="3659198" cy="4607936"/>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6399037" y="1986780"/>
            <a:ext cx="5268244" cy="3372298"/>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2" name="Picture Placeholder 2">
            <a:extLst>
              <a:ext uri="{FF2B5EF4-FFF2-40B4-BE49-F238E27FC236}">
                <a16:creationId xmlns:a16="http://schemas.microsoft.com/office/drawing/2014/main" id="{1583D561-6F41-8D1C-2E02-9EBE3A758521}"/>
              </a:ext>
            </a:extLst>
          </p:cNvPr>
          <p:cNvSpPr>
            <a:spLocks noGrp="1"/>
          </p:cNvSpPr>
          <p:nvPr>
            <p:ph type="pic" sz="quarter" idx="13"/>
          </p:nvPr>
        </p:nvSpPr>
        <p:spPr>
          <a:xfrm>
            <a:off x="547104" y="2002420"/>
            <a:ext cx="4823550" cy="3319284"/>
          </a:xfrm>
          <a:prstGeom prst="rect">
            <a:avLst/>
          </a:prstGeom>
        </p:spPr>
        <p:txBody>
          <a:bodyPr>
            <a:normAutofit/>
          </a:bodyPr>
          <a:lstStyle>
            <a:lvl1pPr>
              <a:defRPr sz="2400">
                <a:latin typeface="Arial" panose="020B0604020202020204" pitchFamily="34" charset="0"/>
                <a:cs typeface="Arial" panose="020B0604020202020204" pitchFamily="34" charset="0"/>
              </a:defRPr>
            </a:lvl1pPr>
          </a:lstStyle>
          <a:p>
            <a:endParaRPr lang="en-US" dirty="0"/>
          </a:p>
        </p:txBody>
      </p:sp>
      <p:pic>
        <p:nvPicPr>
          <p:cNvPr id="3" name="Picture 2">
            <a:extLst>
              <a:ext uri="{FF2B5EF4-FFF2-40B4-BE49-F238E27FC236}">
                <a16:creationId xmlns:a16="http://schemas.microsoft.com/office/drawing/2014/main" id="{D6F2ECE9-BF72-D075-056A-3326F52F6583}"/>
              </a:ext>
            </a:extLst>
          </p:cNvPr>
          <p:cNvPicPr>
            <a:picLocks noChangeAspect="1"/>
          </p:cNvPicPr>
          <p:nvPr userDrawn="1"/>
        </p:nvPicPr>
        <p:blipFill>
          <a:blip r:embed="rId2"/>
          <a:stretch>
            <a:fillRect/>
          </a:stretch>
        </p:blipFill>
        <p:spPr>
          <a:xfrm>
            <a:off x="3555419" y="1377550"/>
            <a:ext cx="207557" cy="539648"/>
          </a:xfrm>
          <a:prstGeom prst="rect">
            <a:avLst/>
          </a:prstGeom>
        </p:spPr>
      </p:pic>
      <p:pic>
        <p:nvPicPr>
          <p:cNvPr id="5" name="Picture 4" descr="A black and grey rectangular object&#10;&#10;AI-generated content may be incorrect.">
            <a:extLst>
              <a:ext uri="{FF2B5EF4-FFF2-40B4-BE49-F238E27FC236}">
                <a16:creationId xmlns:a16="http://schemas.microsoft.com/office/drawing/2014/main" id="{A68B66AE-77CC-FE21-C30C-1542BCFB1B47}"/>
              </a:ext>
            </a:extLst>
          </p:cNvPr>
          <p:cNvPicPr>
            <a:picLocks noChangeAspect="1"/>
          </p:cNvPicPr>
          <p:nvPr userDrawn="1"/>
        </p:nvPicPr>
        <p:blipFill>
          <a:blip r:embed="rId3"/>
          <a:stretch>
            <a:fillRect/>
          </a:stretch>
        </p:blipFill>
        <p:spPr>
          <a:xfrm>
            <a:off x="-7" y="0"/>
            <a:ext cx="12192000" cy="6858000"/>
          </a:xfrm>
          <a:prstGeom prst="rect">
            <a:avLst/>
          </a:prstGeom>
        </p:spPr>
      </p:pic>
    </p:spTree>
    <p:extLst>
      <p:ext uri="{BB962C8B-B14F-4D97-AF65-F5344CB8AC3E}">
        <p14:creationId xmlns:p14="http://schemas.microsoft.com/office/powerpoint/2010/main" val="945836638"/>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Text - Gold Bottom Overlapping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FD5876-0F0E-F033-6B5D-37E78C535E8C}"/>
              </a:ext>
            </a:extLst>
          </p:cNvPr>
          <p:cNvSpPr/>
          <p:nvPr userDrawn="1"/>
        </p:nvSpPr>
        <p:spPr>
          <a:xfrm>
            <a:off x="0" y="3437709"/>
            <a:ext cx="12191999" cy="2414451"/>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419620"/>
            <a:ext cx="5067991" cy="1701924"/>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2" name="Picture Placeholder 2">
            <a:extLst>
              <a:ext uri="{FF2B5EF4-FFF2-40B4-BE49-F238E27FC236}">
                <a16:creationId xmlns:a16="http://schemas.microsoft.com/office/drawing/2014/main" id="{F0B4AA61-1DBE-EF30-E6FC-21BFF275B321}"/>
              </a:ext>
            </a:extLst>
          </p:cNvPr>
          <p:cNvSpPr>
            <a:spLocks noGrp="1"/>
          </p:cNvSpPr>
          <p:nvPr>
            <p:ph type="pic" sz="quarter" idx="13"/>
          </p:nvPr>
        </p:nvSpPr>
        <p:spPr>
          <a:xfrm>
            <a:off x="6359574" y="1469985"/>
            <a:ext cx="5832426" cy="3874870"/>
          </a:xfrm>
          <a:prstGeom prst="rect">
            <a:avLst/>
          </a:prstGeom>
        </p:spPr>
        <p:txBody>
          <a:bodyPr/>
          <a:lstStyle/>
          <a:p>
            <a:endParaRPr lang="en-US" dirty="0"/>
          </a:p>
        </p:txBody>
      </p:sp>
      <p:pic>
        <p:nvPicPr>
          <p:cNvPr id="3" name="Picture 2">
            <a:extLst>
              <a:ext uri="{FF2B5EF4-FFF2-40B4-BE49-F238E27FC236}">
                <a16:creationId xmlns:a16="http://schemas.microsoft.com/office/drawing/2014/main" id="{ECEECC2E-7A9D-4ECB-DF64-6E4F06691AA8}"/>
              </a:ext>
            </a:extLst>
          </p:cNvPr>
          <p:cNvPicPr>
            <a:picLocks noChangeAspect="1"/>
          </p:cNvPicPr>
          <p:nvPr userDrawn="1"/>
        </p:nvPicPr>
        <p:blipFill>
          <a:blip r:embed="rId2"/>
          <a:stretch>
            <a:fillRect/>
          </a:stretch>
        </p:blipFill>
        <p:spPr>
          <a:xfrm>
            <a:off x="11478654" y="-6517"/>
            <a:ext cx="216651" cy="563292"/>
          </a:xfrm>
          <a:prstGeom prst="rect">
            <a:avLst/>
          </a:prstGeom>
        </p:spPr>
      </p:pic>
      <p:sp>
        <p:nvSpPr>
          <p:cNvPr id="5" name="Text Placeholder 3">
            <a:extLst>
              <a:ext uri="{FF2B5EF4-FFF2-40B4-BE49-F238E27FC236}">
                <a16:creationId xmlns:a16="http://schemas.microsoft.com/office/drawing/2014/main" id="{B853E47F-89E8-059B-E38E-366F566716A0}"/>
              </a:ext>
            </a:extLst>
          </p:cNvPr>
          <p:cNvSpPr>
            <a:spLocks noGrp="1"/>
          </p:cNvSpPr>
          <p:nvPr>
            <p:ph type="body" sz="half" idx="14" hasCustomPrompt="1"/>
          </p:nvPr>
        </p:nvSpPr>
        <p:spPr>
          <a:xfrm>
            <a:off x="542247" y="3898123"/>
            <a:ext cx="5067991" cy="1486677"/>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pic>
        <p:nvPicPr>
          <p:cNvPr id="7" name="Picture 6" descr="A black and grey rectangular object&#10;&#10;AI-generated content may be incorrect.">
            <a:extLst>
              <a:ext uri="{FF2B5EF4-FFF2-40B4-BE49-F238E27FC236}">
                <a16:creationId xmlns:a16="http://schemas.microsoft.com/office/drawing/2014/main" id="{E9C8C0DC-8D70-F850-FCBF-AC7A2480A690}"/>
              </a:ext>
            </a:extLst>
          </p:cNvPr>
          <p:cNvPicPr>
            <a:picLocks noChangeAspect="1"/>
          </p:cNvPicPr>
          <p:nvPr userDrawn="1"/>
        </p:nvPicPr>
        <p:blipFill>
          <a:blip r:embed="rId3"/>
          <a:stretch>
            <a:fillRect/>
          </a:stretch>
        </p:blipFill>
        <p:spPr>
          <a:xfrm>
            <a:off x="-7" y="8709"/>
            <a:ext cx="12192000" cy="6858000"/>
          </a:xfrm>
          <a:prstGeom prst="rect">
            <a:avLst/>
          </a:prstGeom>
        </p:spPr>
      </p:pic>
    </p:spTree>
    <p:extLst>
      <p:ext uri="{BB962C8B-B14F-4D97-AF65-F5344CB8AC3E}">
        <p14:creationId xmlns:p14="http://schemas.microsoft.com/office/powerpoint/2010/main" val="2376079454"/>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Gold Half Black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FD5876-0F0E-F033-6B5D-37E78C535E8C}"/>
              </a:ext>
            </a:extLst>
          </p:cNvPr>
          <p:cNvSpPr/>
          <p:nvPr userDrawn="1"/>
        </p:nvSpPr>
        <p:spPr>
          <a:xfrm>
            <a:off x="1" y="1363884"/>
            <a:ext cx="6088284" cy="4491793"/>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A2B9393-AF8A-1137-1CB3-3B29E471C935}"/>
              </a:ext>
            </a:extLst>
          </p:cNvPr>
          <p:cNvSpPr/>
          <p:nvPr userDrawn="1"/>
        </p:nvSpPr>
        <p:spPr>
          <a:xfrm>
            <a:off x="6088284" y="1365814"/>
            <a:ext cx="6103716" cy="44898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790011"/>
            <a:ext cx="5067991" cy="3951032"/>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pic>
        <p:nvPicPr>
          <p:cNvPr id="3" name="Picture 2">
            <a:extLst>
              <a:ext uri="{FF2B5EF4-FFF2-40B4-BE49-F238E27FC236}">
                <a16:creationId xmlns:a16="http://schemas.microsoft.com/office/drawing/2014/main" id="{ECEECC2E-7A9D-4ECB-DF64-6E4F06691AA8}"/>
              </a:ext>
            </a:extLst>
          </p:cNvPr>
          <p:cNvPicPr>
            <a:picLocks noChangeAspect="1"/>
          </p:cNvPicPr>
          <p:nvPr userDrawn="1"/>
        </p:nvPicPr>
        <p:blipFill>
          <a:blip r:embed="rId2"/>
          <a:stretch>
            <a:fillRect/>
          </a:stretch>
        </p:blipFill>
        <p:spPr>
          <a:xfrm>
            <a:off x="11524953" y="-677848"/>
            <a:ext cx="216651" cy="563292"/>
          </a:xfrm>
          <a:prstGeom prst="rect">
            <a:avLst/>
          </a:prstGeom>
        </p:spPr>
      </p:pic>
      <p:sp>
        <p:nvSpPr>
          <p:cNvPr id="5" name="Text Placeholder 3">
            <a:extLst>
              <a:ext uri="{FF2B5EF4-FFF2-40B4-BE49-F238E27FC236}">
                <a16:creationId xmlns:a16="http://schemas.microsoft.com/office/drawing/2014/main" id="{B853E47F-89E8-059B-E38E-366F566716A0}"/>
              </a:ext>
            </a:extLst>
          </p:cNvPr>
          <p:cNvSpPr>
            <a:spLocks noGrp="1"/>
          </p:cNvSpPr>
          <p:nvPr>
            <p:ph type="body" sz="half" idx="14" hasCustomPrompt="1"/>
          </p:nvPr>
        </p:nvSpPr>
        <p:spPr>
          <a:xfrm>
            <a:off x="6595807" y="1790011"/>
            <a:ext cx="5067991" cy="3939457"/>
          </a:xfrm>
          <a:prstGeom prst="rect">
            <a:avLst/>
          </a:prstGeom>
        </p:spPr>
        <p:txBody>
          <a:bodyPr lIns="0" tIns="0" rIns="0" bIns="0">
            <a:noAutofit/>
          </a:bodyPr>
          <a:lstStyle>
            <a:lvl1pPr marL="0" indent="0">
              <a:lnSpc>
                <a:spcPct val="100000"/>
              </a:lnSpc>
              <a:buNone/>
              <a:defRPr sz="1200">
                <a:solidFill>
                  <a:schemeClr val="bg1"/>
                </a:solidFill>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pic>
        <p:nvPicPr>
          <p:cNvPr id="11" name="Picture 10">
            <a:extLst>
              <a:ext uri="{FF2B5EF4-FFF2-40B4-BE49-F238E27FC236}">
                <a16:creationId xmlns:a16="http://schemas.microsoft.com/office/drawing/2014/main" id="{81C6FA63-BD91-3E06-4AA8-38A3ED242BF0}"/>
              </a:ext>
            </a:extLst>
          </p:cNvPr>
          <p:cNvPicPr>
            <a:picLocks noChangeAspect="1"/>
          </p:cNvPicPr>
          <p:nvPr userDrawn="1"/>
        </p:nvPicPr>
        <p:blipFill>
          <a:blip r:embed="rId3"/>
          <a:stretch>
            <a:fillRect/>
          </a:stretch>
        </p:blipFill>
        <p:spPr>
          <a:xfrm flipH="1">
            <a:off x="5934830" y="1959976"/>
            <a:ext cx="295494" cy="3603585"/>
          </a:xfrm>
          <a:prstGeom prst="rect">
            <a:avLst/>
          </a:prstGeom>
        </p:spPr>
      </p:pic>
      <p:pic>
        <p:nvPicPr>
          <p:cNvPr id="7" name="Picture 6" descr="A black and grey rectangular object&#10;&#10;AI-generated content may be incorrect.">
            <a:extLst>
              <a:ext uri="{FF2B5EF4-FFF2-40B4-BE49-F238E27FC236}">
                <a16:creationId xmlns:a16="http://schemas.microsoft.com/office/drawing/2014/main" id="{8B8315AF-CE63-82EB-83FB-7D973FC6A338}"/>
              </a:ext>
            </a:extLst>
          </p:cNvPr>
          <p:cNvPicPr>
            <a:picLocks noChangeAspect="1"/>
          </p:cNvPicPr>
          <p:nvPr userDrawn="1"/>
        </p:nvPicPr>
        <p:blipFill>
          <a:blip r:embed="rId4"/>
          <a:stretch>
            <a:fillRect/>
          </a:stretch>
        </p:blipFill>
        <p:spPr>
          <a:xfrm>
            <a:off x="7717" y="0"/>
            <a:ext cx="12192000" cy="6858000"/>
          </a:xfrm>
          <a:prstGeom prst="rect">
            <a:avLst/>
          </a:prstGeom>
        </p:spPr>
      </p:pic>
    </p:spTree>
    <p:extLst>
      <p:ext uri="{BB962C8B-B14F-4D97-AF65-F5344CB8AC3E}">
        <p14:creationId xmlns:p14="http://schemas.microsoft.com/office/powerpoint/2010/main" val="4158128261"/>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D43BF45-4CFC-5063-A20A-D619C4985552}"/>
              </a:ext>
            </a:extLst>
          </p:cNvPr>
          <p:cNvSpPr>
            <a:spLocks noGrp="1"/>
          </p:cNvSpPr>
          <p:nvPr>
            <p:ph type="pic" sz="quarter" idx="13"/>
          </p:nvPr>
        </p:nvSpPr>
        <p:spPr>
          <a:xfrm>
            <a:off x="6088284" y="2832582"/>
            <a:ext cx="5570317" cy="2710265"/>
          </a:xfrm>
          <a:prstGeom prst="rect">
            <a:avLst/>
          </a:prstGeom>
        </p:spPr>
        <p:txBody>
          <a:bodyPr/>
          <a:lstStyle/>
          <a:p>
            <a:endParaRPr lang="en-US" dirty="0"/>
          </a:p>
        </p:txBody>
      </p:sp>
      <p:sp>
        <p:nvSpPr>
          <p:cNvPr id="4" name="Rectangle 3">
            <a:extLst>
              <a:ext uri="{FF2B5EF4-FFF2-40B4-BE49-F238E27FC236}">
                <a16:creationId xmlns:a16="http://schemas.microsoft.com/office/drawing/2014/main" id="{35FD5876-0F0E-F033-6B5D-37E78C535E8C}"/>
              </a:ext>
            </a:extLst>
          </p:cNvPr>
          <p:cNvSpPr/>
          <p:nvPr userDrawn="1"/>
        </p:nvSpPr>
        <p:spPr>
          <a:xfrm>
            <a:off x="0" y="1252603"/>
            <a:ext cx="12192000" cy="1074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2">
            <a:extLst>
              <a:ext uri="{FF2B5EF4-FFF2-40B4-BE49-F238E27FC236}">
                <a16:creationId xmlns:a16="http://schemas.microsoft.com/office/drawing/2014/main" id="{6F89404A-CA0E-0203-936E-6F8D4C8F883B}"/>
              </a:ext>
            </a:extLst>
          </p:cNvPr>
          <p:cNvSpPr>
            <a:spLocks noGrp="1"/>
          </p:cNvSpPr>
          <p:nvPr>
            <p:ph type="pic" sz="quarter" idx="14"/>
          </p:nvPr>
        </p:nvSpPr>
        <p:spPr>
          <a:xfrm>
            <a:off x="548598" y="2832582"/>
            <a:ext cx="5539686" cy="2710265"/>
          </a:xfrm>
          <a:prstGeom prst="rect">
            <a:avLst/>
          </a:prstGeom>
        </p:spPr>
        <p:txBody>
          <a:bodyPr/>
          <a:lstStyle/>
          <a:p>
            <a:endParaRPr lang="en-US" dirty="0"/>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487926"/>
            <a:ext cx="11101155" cy="747384"/>
          </a:xfrm>
          <a:prstGeom prst="rect">
            <a:avLst/>
          </a:prstGeom>
        </p:spPr>
        <p:txBody>
          <a:bodyPr lIns="0" tIns="0" rIns="0" bIns="0">
            <a:noAutofit/>
          </a:bodyPr>
          <a:lstStyle>
            <a:lvl1pPr marL="0" indent="0">
              <a:lnSpc>
                <a:spcPct val="100000"/>
              </a:lnSpc>
              <a:buNone/>
              <a:defRPr sz="1200">
                <a:solidFill>
                  <a:schemeClr val="bg1"/>
                </a:solidFill>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pic>
        <p:nvPicPr>
          <p:cNvPr id="18" name="Picture 17">
            <a:extLst>
              <a:ext uri="{FF2B5EF4-FFF2-40B4-BE49-F238E27FC236}">
                <a16:creationId xmlns:a16="http://schemas.microsoft.com/office/drawing/2014/main" id="{CC28C98E-15BD-220A-E4D2-F3CC4272D172}"/>
              </a:ext>
            </a:extLst>
          </p:cNvPr>
          <p:cNvPicPr>
            <a:picLocks noChangeAspect="1"/>
          </p:cNvPicPr>
          <p:nvPr userDrawn="1"/>
        </p:nvPicPr>
        <p:blipFill>
          <a:blip r:embed="rId2"/>
          <a:stretch>
            <a:fillRect/>
          </a:stretch>
        </p:blipFill>
        <p:spPr>
          <a:xfrm rot="5400000">
            <a:off x="10980435" y="665061"/>
            <a:ext cx="393700" cy="990600"/>
          </a:xfrm>
          <a:prstGeom prst="rect">
            <a:avLst/>
          </a:prstGeom>
        </p:spPr>
      </p:pic>
      <p:pic>
        <p:nvPicPr>
          <p:cNvPr id="5" name="Picture 4" descr="A black and grey rectangular object&#10;&#10;AI-generated content may be incorrect.">
            <a:extLst>
              <a:ext uri="{FF2B5EF4-FFF2-40B4-BE49-F238E27FC236}">
                <a16:creationId xmlns:a16="http://schemas.microsoft.com/office/drawing/2014/main" id="{E95FF020-461A-7D5C-4CCB-B2519784989C}"/>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1452095776"/>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and Four Photo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417F627-FDD2-980A-C69E-98BBDD28CA23}"/>
              </a:ext>
            </a:extLst>
          </p:cNvPr>
          <p:cNvSpPr/>
          <p:nvPr userDrawn="1"/>
        </p:nvSpPr>
        <p:spPr>
          <a:xfrm>
            <a:off x="1753" y="1193704"/>
            <a:ext cx="12192000" cy="621300"/>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341618"/>
            <a:ext cx="11125216" cy="402848"/>
          </a:xfrm>
          <a:prstGeom prst="rect">
            <a:avLst/>
          </a:prstGeom>
        </p:spPr>
        <p:txBody>
          <a:bodyPr lIns="0" tIns="0" rIns="0" bIns="0">
            <a:no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2170890"/>
            <a:ext cx="5290181" cy="3499188"/>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3" name="Picture Placeholder 2">
            <a:extLst>
              <a:ext uri="{FF2B5EF4-FFF2-40B4-BE49-F238E27FC236}">
                <a16:creationId xmlns:a16="http://schemas.microsoft.com/office/drawing/2014/main" id="{9D43BF45-4CFC-5063-A20A-D619C4985552}"/>
              </a:ext>
            </a:extLst>
          </p:cNvPr>
          <p:cNvSpPr>
            <a:spLocks noGrp="1"/>
          </p:cNvSpPr>
          <p:nvPr>
            <p:ph type="pic" sz="quarter" idx="13"/>
          </p:nvPr>
        </p:nvSpPr>
        <p:spPr>
          <a:xfrm>
            <a:off x="6334521" y="2222339"/>
            <a:ext cx="2560320" cy="1559748"/>
          </a:xfrm>
          <a:prstGeom prst="rect">
            <a:avLst/>
          </a:prstGeom>
        </p:spPr>
        <p:txBody>
          <a:bodyPr/>
          <a:lstStyle/>
          <a:p>
            <a:endParaRPr lang="en-US" dirty="0"/>
          </a:p>
        </p:txBody>
      </p:sp>
      <p:sp>
        <p:nvSpPr>
          <p:cNvPr id="4" name="Picture Placeholder 2">
            <a:extLst>
              <a:ext uri="{FF2B5EF4-FFF2-40B4-BE49-F238E27FC236}">
                <a16:creationId xmlns:a16="http://schemas.microsoft.com/office/drawing/2014/main" id="{F8B32C81-CCBD-562B-CF22-A47EFB82ABB6}"/>
              </a:ext>
            </a:extLst>
          </p:cNvPr>
          <p:cNvSpPr>
            <a:spLocks noGrp="1"/>
          </p:cNvSpPr>
          <p:nvPr>
            <p:ph type="pic" sz="quarter" idx="15"/>
          </p:nvPr>
        </p:nvSpPr>
        <p:spPr>
          <a:xfrm>
            <a:off x="6334521" y="3994582"/>
            <a:ext cx="2560320" cy="1559748"/>
          </a:xfrm>
          <a:prstGeom prst="rect">
            <a:avLst/>
          </a:prstGeom>
        </p:spPr>
        <p:txBody>
          <a:bodyPr/>
          <a:lstStyle/>
          <a:p>
            <a:endParaRPr lang="en-US" dirty="0"/>
          </a:p>
        </p:txBody>
      </p:sp>
      <p:sp>
        <p:nvSpPr>
          <p:cNvPr id="16" name="Picture Placeholder 2">
            <a:extLst>
              <a:ext uri="{FF2B5EF4-FFF2-40B4-BE49-F238E27FC236}">
                <a16:creationId xmlns:a16="http://schemas.microsoft.com/office/drawing/2014/main" id="{2E73B1AE-8CF2-1F74-F61F-B7A0BF298719}"/>
              </a:ext>
            </a:extLst>
          </p:cNvPr>
          <p:cNvSpPr>
            <a:spLocks noGrp="1"/>
          </p:cNvSpPr>
          <p:nvPr>
            <p:ph type="pic" sz="quarter" idx="16"/>
          </p:nvPr>
        </p:nvSpPr>
        <p:spPr>
          <a:xfrm>
            <a:off x="9113011" y="2222339"/>
            <a:ext cx="2560320" cy="1559748"/>
          </a:xfrm>
          <a:prstGeom prst="rect">
            <a:avLst/>
          </a:prstGeom>
        </p:spPr>
        <p:txBody>
          <a:bodyPr/>
          <a:lstStyle/>
          <a:p>
            <a:endParaRPr lang="en-US" dirty="0"/>
          </a:p>
        </p:txBody>
      </p:sp>
      <p:sp>
        <p:nvSpPr>
          <p:cNvPr id="18" name="Picture Placeholder 2">
            <a:extLst>
              <a:ext uri="{FF2B5EF4-FFF2-40B4-BE49-F238E27FC236}">
                <a16:creationId xmlns:a16="http://schemas.microsoft.com/office/drawing/2014/main" id="{CF580A2A-6E53-4FE0-AC84-4DEA1982F6A8}"/>
              </a:ext>
            </a:extLst>
          </p:cNvPr>
          <p:cNvSpPr>
            <a:spLocks noGrp="1"/>
          </p:cNvSpPr>
          <p:nvPr>
            <p:ph type="pic" sz="quarter" idx="17"/>
          </p:nvPr>
        </p:nvSpPr>
        <p:spPr>
          <a:xfrm>
            <a:off x="9113011" y="3994582"/>
            <a:ext cx="2560320" cy="1559748"/>
          </a:xfrm>
          <a:prstGeom prst="rect">
            <a:avLst/>
          </a:prstGeom>
        </p:spPr>
        <p:txBody>
          <a:bodyPr/>
          <a:lstStyle/>
          <a:p>
            <a:endParaRPr lang="en-US" dirty="0"/>
          </a:p>
        </p:txBody>
      </p:sp>
      <p:pic>
        <p:nvPicPr>
          <p:cNvPr id="2" name="Picture 1">
            <a:extLst>
              <a:ext uri="{FF2B5EF4-FFF2-40B4-BE49-F238E27FC236}">
                <a16:creationId xmlns:a16="http://schemas.microsoft.com/office/drawing/2014/main" id="{F3BEE476-B787-6D09-BE9C-D7F09D8531BA}"/>
              </a:ext>
            </a:extLst>
          </p:cNvPr>
          <p:cNvPicPr>
            <a:picLocks noChangeAspect="1"/>
          </p:cNvPicPr>
          <p:nvPr userDrawn="1"/>
        </p:nvPicPr>
        <p:blipFill>
          <a:blip r:embed="rId2"/>
          <a:stretch>
            <a:fillRect/>
          </a:stretch>
        </p:blipFill>
        <p:spPr>
          <a:xfrm>
            <a:off x="9574070" y="1042860"/>
            <a:ext cx="1638201" cy="292163"/>
          </a:xfrm>
          <a:prstGeom prst="rect">
            <a:avLst/>
          </a:prstGeom>
        </p:spPr>
      </p:pic>
      <p:pic>
        <p:nvPicPr>
          <p:cNvPr id="5" name="Picture 4" descr="A black and grey rectangular object&#10;&#10;AI-generated content may be incorrect.">
            <a:extLst>
              <a:ext uri="{FF2B5EF4-FFF2-40B4-BE49-F238E27FC236}">
                <a16:creationId xmlns:a16="http://schemas.microsoft.com/office/drawing/2014/main" id="{5B607126-4725-89A2-EBA1-AA3CAC032197}"/>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2376031926"/>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Image Left - Text Right">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9AA9AC37-DD6D-4A37-8996-623CEF4E0C23}"/>
              </a:ext>
            </a:extLst>
          </p:cNvPr>
          <p:cNvSpPr>
            <a:spLocks noGrp="1"/>
          </p:cNvSpPr>
          <p:nvPr>
            <p:ph type="pic" sz="quarter" idx="15"/>
          </p:nvPr>
        </p:nvSpPr>
        <p:spPr>
          <a:xfrm>
            <a:off x="548073" y="3998539"/>
            <a:ext cx="3581434" cy="2070632"/>
          </a:xfrm>
          <a:prstGeom prst="rect">
            <a:avLst/>
          </a:prstGeom>
        </p:spPr>
        <p:txBody>
          <a:bodyPr/>
          <a:lstStyle/>
          <a:p>
            <a:endParaRPr lang="en-US" dirty="0"/>
          </a:p>
        </p:txBody>
      </p:sp>
      <p:sp>
        <p:nvSpPr>
          <p:cNvPr id="5" name="Picture Placeholder 2">
            <a:extLst>
              <a:ext uri="{FF2B5EF4-FFF2-40B4-BE49-F238E27FC236}">
                <a16:creationId xmlns:a16="http://schemas.microsoft.com/office/drawing/2014/main" id="{E196CAA8-25C0-1CC6-8191-0D33E7ABAE81}"/>
              </a:ext>
            </a:extLst>
          </p:cNvPr>
          <p:cNvSpPr>
            <a:spLocks noGrp="1"/>
          </p:cNvSpPr>
          <p:nvPr>
            <p:ph type="pic" sz="quarter" idx="13"/>
          </p:nvPr>
        </p:nvSpPr>
        <p:spPr>
          <a:xfrm>
            <a:off x="548073" y="1812804"/>
            <a:ext cx="3581434" cy="2078525"/>
          </a:xfrm>
          <a:prstGeom prst="rect">
            <a:avLst/>
          </a:prstGeom>
        </p:spPr>
        <p:txBody>
          <a:bodyPr/>
          <a:lstStyle/>
          <a:p>
            <a:endParaRPr lang="en-US" dirty="0"/>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18" name="Text Placeholder 3">
            <a:extLst>
              <a:ext uri="{FF2B5EF4-FFF2-40B4-BE49-F238E27FC236}">
                <a16:creationId xmlns:a16="http://schemas.microsoft.com/office/drawing/2014/main" id="{1AC33E4A-2CF2-702A-D542-6560F2B9079A}"/>
              </a:ext>
            </a:extLst>
          </p:cNvPr>
          <p:cNvSpPr>
            <a:spLocks noGrp="1"/>
          </p:cNvSpPr>
          <p:nvPr>
            <p:ph type="body" sz="half" idx="17" hasCustomPrompt="1"/>
          </p:nvPr>
        </p:nvSpPr>
        <p:spPr>
          <a:xfrm>
            <a:off x="5347503" y="2298726"/>
            <a:ext cx="6311097" cy="3231406"/>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9" name="Rectangle 18">
            <a:extLst>
              <a:ext uri="{FF2B5EF4-FFF2-40B4-BE49-F238E27FC236}">
                <a16:creationId xmlns:a16="http://schemas.microsoft.com/office/drawing/2014/main" id="{9BF911AF-5FEA-556D-0EF6-35BE0954D864}"/>
              </a:ext>
            </a:extLst>
          </p:cNvPr>
          <p:cNvSpPr/>
          <p:nvPr userDrawn="1"/>
        </p:nvSpPr>
        <p:spPr>
          <a:xfrm>
            <a:off x="1753" y="1193704"/>
            <a:ext cx="12192000" cy="621300"/>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ubtitle 2">
            <a:extLst>
              <a:ext uri="{FF2B5EF4-FFF2-40B4-BE49-F238E27FC236}">
                <a16:creationId xmlns:a16="http://schemas.microsoft.com/office/drawing/2014/main" id="{A6CB4971-9281-E2B4-FA5A-6057FE321E99}"/>
              </a:ext>
            </a:extLst>
          </p:cNvPr>
          <p:cNvSpPr>
            <a:spLocks noGrp="1"/>
          </p:cNvSpPr>
          <p:nvPr>
            <p:ph type="subTitle" idx="1"/>
          </p:nvPr>
        </p:nvSpPr>
        <p:spPr>
          <a:xfrm>
            <a:off x="548115" y="1341618"/>
            <a:ext cx="11125216" cy="402848"/>
          </a:xfrm>
          <a:prstGeom prst="rect">
            <a:avLst/>
          </a:prstGeom>
        </p:spPr>
        <p:txBody>
          <a:bodyPr lIns="0" tIns="0" rIns="0" bIns="0">
            <a:no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4" name="Picture 3">
            <a:extLst>
              <a:ext uri="{FF2B5EF4-FFF2-40B4-BE49-F238E27FC236}">
                <a16:creationId xmlns:a16="http://schemas.microsoft.com/office/drawing/2014/main" id="{DB0C1BD9-BFF3-E3FF-83D6-3CCD43AD2984}"/>
              </a:ext>
            </a:extLst>
          </p:cNvPr>
          <p:cNvPicPr>
            <a:picLocks noChangeAspect="1"/>
          </p:cNvPicPr>
          <p:nvPr userDrawn="1"/>
        </p:nvPicPr>
        <p:blipFill>
          <a:blip r:embed="rId2"/>
          <a:stretch>
            <a:fillRect/>
          </a:stretch>
        </p:blipFill>
        <p:spPr>
          <a:xfrm rot="16200000" flipH="1">
            <a:off x="3584333" y="3554851"/>
            <a:ext cx="1383578" cy="250774"/>
          </a:xfrm>
          <a:prstGeom prst="rect">
            <a:avLst/>
          </a:prstGeom>
        </p:spPr>
      </p:pic>
      <p:pic>
        <p:nvPicPr>
          <p:cNvPr id="2" name="Picture 1" descr="A black and grey rectangular object&#10;&#10;AI-generated content may be incorrect.">
            <a:extLst>
              <a:ext uri="{FF2B5EF4-FFF2-40B4-BE49-F238E27FC236}">
                <a16:creationId xmlns:a16="http://schemas.microsoft.com/office/drawing/2014/main" id="{F7C46F1F-A957-7745-8739-F5C32426457B}"/>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2198519146"/>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FD5876-0F0E-F033-6B5D-37E78C535E8C}"/>
              </a:ext>
            </a:extLst>
          </p:cNvPr>
          <p:cNvSpPr/>
          <p:nvPr userDrawn="1"/>
        </p:nvSpPr>
        <p:spPr>
          <a:xfrm>
            <a:off x="6344377" y="1367603"/>
            <a:ext cx="5847624" cy="3910453"/>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2">
            <a:extLst>
              <a:ext uri="{FF2B5EF4-FFF2-40B4-BE49-F238E27FC236}">
                <a16:creationId xmlns:a16="http://schemas.microsoft.com/office/drawing/2014/main" id="{6F89404A-CA0E-0203-936E-6F8D4C8F883B}"/>
              </a:ext>
            </a:extLst>
          </p:cNvPr>
          <p:cNvSpPr>
            <a:spLocks noGrp="1"/>
          </p:cNvSpPr>
          <p:nvPr>
            <p:ph type="pic" sz="quarter" idx="14"/>
          </p:nvPr>
        </p:nvSpPr>
        <p:spPr>
          <a:xfrm>
            <a:off x="548598" y="1355728"/>
            <a:ext cx="5299028" cy="4183735"/>
          </a:xfrm>
          <a:prstGeom prst="rect">
            <a:avLst/>
          </a:prstGeom>
        </p:spPr>
        <p:txBody>
          <a:bodyPr>
            <a:normAutofit/>
          </a:bodyPr>
          <a:lstStyle>
            <a:lvl1pPr>
              <a:defRPr sz="2400">
                <a:latin typeface="Arial" panose="020B0604020202020204" pitchFamily="34" charset="0"/>
                <a:cs typeface="Arial" panose="020B0604020202020204" pitchFamily="34" charset="0"/>
              </a:defRPr>
            </a:lvl1pPr>
          </a:lstStyle>
          <a:p>
            <a:endParaRPr lang="en-US" dirty="0"/>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6907696" y="1781160"/>
            <a:ext cx="4735705" cy="3496896"/>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pic>
        <p:nvPicPr>
          <p:cNvPr id="16" name="Picture 15">
            <a:extLst>
              <a:ext uri="{FF2B5EF4-FFF2-40B4-BE49-F238E27FC236}">
                <a16:creationId xmlns:a16="http://schemas.microsoft.com/office/drawing/2014/main" id="{2C9F697A-E182-A339-C6CD-CC30684F161C}"/>
              </a:ext>
            </a:extLst>
          </p:cNvPr>
          <p:cNvPicPr>
            <a:picLocks noChangeAspect="1"/>
          </p:cNvPicPr>
          <p:nvPr userDrawn="1"/>
        </p:nvPicPr>
        <p:blipFill>
          <a:blip r:embed="rId2"/>
          <a:stretch>
            <a:fillRect/>
          </a:stretch>
        </p:blipFill>
        <p:spPr>
          <a:xfrm>
            <a:off x="10064643" y="1215778"/>
            <a:ext cx="1638201" cy="292163"/>
          </a:xfrm>
          <a:prstGeom prst="rect">
            <a:avLst/>
          </a:prstGeom>
        </p:spPr>
      </p:pic>
      <p:pic>
        <p:nvPicPr>
          <p:cNvPr id="3" name="Picture 2" descr="A black and grey rectangular object&#10;&#10;AI-generated content may be incorrect.">
            <a:extLst>
              <a:ext uri="{FF2B5EF4-FFF2-40B4-BE49-F238E27FC236}">
                <a16:creationId xmlns:a16="http://schemas.microsoft.com/office/drawing/2014/main" id="{A234E10A-2612-823A-A3F2-E71D904BAEF3}"/>
              </a:ext>
            </a:extLst>
          </p:cNvPr>
          <p:cNvPicPr>
            <a:picLocks noChangeAspect="1"/>
          </p:cNvPicPr>
          <p:nvPr userDrawn="1"/>
        </p:nvPicPr>
        <p:blipFill>
          <a:blip r:embed="rId3"/>
          <a:stretch>
            <a:fillRect/>
          </a:stretch>
        </p:blipFill>
        <p:spPr>
          <a:xfrm>
            <a:off x="-7" y="0"/>
            <a:ext cx="12192000" cy="6858000"/>
          </a:xfrm>
          <a:prstGeom prst="rect">
            <a:avLst/>
          </a:prstGeom>
        </p:spPr>
      </p:pic>
    </p:spTree>
    <p:extLst>
      <p:ext uri="{BB962C8B-B14F-4D97-AF65-F5344CB8AC3E}">
        <p14:creationId xmlns:p14="http://schemas.microsoft.com/office/powerpoint/2010/main" val="898465921"/>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6907696" y="1781160"/>
            <a:ext cx="4735705" cy="3404298"/>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5" name="Chart Placeholder 4">
            <a:extLst>
              <a:ext uri="{FF2B5EF4-FFF2-40B4-BE49-F238E27FC236}">
                <a16:creationId xmlns:a16="http://schemas.microsoft.com/office/drawing/2014/main" id="{0CFA4B1A-61D0-2116-6D0D-DCE85CE2E920}"/>
              </a:ext>
            </a:extLst>
          </p:cNvPr>
          <p:cNvSpPr>
            <a:spLocks noGrp="1"/>
          </p:cNvSpPr>
          <p:nvPr>
            <p:ph type="chart" sz="quarter" idx="13"/>
          </p:nvPr>
        </p:nvSpPr>
        <p:spPr>
          <a:xfrm>
            <a:off x="533399" y="1527859"/>
            <a:ext cx="4794721" cy="3981691"/>
          </a:xfrm>
          <a:prstGeom prst="rect">
            <a:avLst/>
          </a:prstGeom>
        </p:spPr>
        <p:txBody>
          <a:bodyPr/>
          <a:lstStyle>
            <a:lvl1pPr marL="0" indent="0">
              <a:buNone/>
              <a:defRPr/>
            </a:lvl1pPr>
          </a:lstStyle>
          <a:p>
            <a:endParaRPr lang="en-US" dirty="0"/>
          </a:p>
        </p:txBody>
      </p:sp>
      <p:pic>
        <p:nvPicPr>
          <p:cNvPr id="2" name="Picture 1" descr="A black and grey rectangular object&#10;&#10;AI-generated content may be incorrect.">
            <a:extLst>
              <a:ext uri="{FF2B5EF4-FFF2-40B4-BE49-F238E27FC236}">
                <a16:creationId xmlns:a16="http://schemas.microsoft.com/office/drawing/2014/main" id="{C65CCFCA-BD41-AFC0-20D3-1D97628A6327}"/>
              </a:ext>
            </a:extLst>
          </p:cNvPr>
          <p:cNvPicPr>
            <a:picLocks noChangeAspect="1"/>
          </p:cNvPicPr>
          <p:nvPr userDrawn="1"/>
        </p:nvPicPr>
        <p:blipFill>
          <a:blip r:embed="rId2"/>
          <a:stretch>
            <a:fillRect/>
          </a:stretch>
        </p:blipFill>
        <p:spPr>
          <a:xfrm>
            <a:off x="-7" y="1239"/>
            <a:ext cx="12192000" cy="6858000"/>
          </a:xfrm>
          <a:prstGeom prst="rect">
            <a:avLst/>
          </a:prstGeom>
        </p:spPr>
      </p:pic>
      <p:sp>
        <p:nvSpPr>
          <p:cNvPr id="4" name="Rectangle 3">
            <a:extLst>
              <a:ext uri="{FF2B5EF4-FFF2-40B4-BE49-F238E27FC236}">
                <a16:creationId xmlns:a16="http://schemas.microsoft.com/office/drawing/2014/main" id="{F7AC2329-8490-DF48-6B72-64D0DDBFE870}"/>
              </a:ext>
            </a:extLst>
          </p:cNvPr>
          <p:cNvSpPr/>
          <p:nvPr userDrawn="1"/>
        </p:nvSpPr>
        <p:spPr>
          <a:xfrm>
            <a:off x="6344377" y="1367603"/>
            <a:ext cx="5847624" cy="3910453"/>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3847176"/>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har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6907697" y="1678035"/>
            <a:ext cx="3289600" cy="3738917"/>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5" name="Chart Placeholder 4">
            <a:extLst>
              <a:ext uri="{FF2B5EF4-FFF2-40B4-BE49-F238E27FC236}">
                <a16:creationId xmlns:a16="http://schemas.microsoft.com/office/drawing/2014/main" id="{0CFA4B1A-61D0-2116-6D0D-DCE85CE2E920}"/>
              </a:ext>
            </a:extLst>
          </p:cNvPr>
          <p:cNvSpPr>
            <a:spLocks noGrp="1"/>
          </p:cNvSpPr>
          <p:nvPr>
            <p:ph type="chart" sz="quarter" idx="13"/>
          </p:nvPr>
        </p:nvSpPr>
        <p:spPr>
          <a:xfrm>
            <a:off x="489584" y="1518301"/>
            <a:ext cx="5966218" cy="3956526"/>
          </a:xfrm>
          <a:prstGeom prst="rect">
            <a:avLst/>
          </a:prstGeo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5F19B51B-8DAE-8010-7E70-FB71DE9C7F9E}"/>
              </a:ext>
            </a:extLst>
          </p:cNvPr>
          <p:cNvPicPr>
            <a:picLocks noChangeAspect="1"/>
          </p:cNvPicPr>
          <p:nvPr userDrawn="1"/>
        </p:nvPicPr>
        <p:blipFill>
          <a:blip r:embed="rId2"/>
          <a:stretch>
            <a:fillRect/>
          </a:stretch>
        </p:blipFill>
        <p:spPr>
          <a:xfrm rot="16200000">
            <a:off x="10712826" y="2419546"/>
            <a:ext cx="1638201" cy="292163"/>
          </a:xfrm>
          <a:prstGeom prst="rect">
            <a:avLst/>
          </a:prstGeom>
        </p:spPr>
      </p:pic>
      <p:pic>
        <p:nvPicPr>
          <p:cNvPr id="3" name="Picture 2" descr="A black and grey rectangular object&#10;&#10;AI-generated content may be incorrect.">
            <a:extLst>
              <a:ext uri="{FF2B5EF4-FFF2-40B4-BE49-F238E27FC236}">
                <a16:creationId xmlns:a16="http://schemas.microsoft.com/office/drawing/2014/main" id="{A6DD5EA0-85A5-BA0E-7483-076E6D2B2281}"/>
              </a:ext>
            </a:extLst>
          </p:cNvPr>
          <p:cNvPicPr>
            <a:picLocks noChangeAspect="1"/>
          </p:cNvPicPr>
          <p:nvPr userDrawn="1"/>
        </p:nvPicPr>
        <p:blipFill>
          <a:blip r:embed="rId3"/>
          <a:stretch>
            <a:fillRect/>
          </a:stretch>
        </p:blipFill>
        <p:spPr>
          <a:xfrm>
            <a:off x="-7" y="1239"/>
            <a:ext cx="12192000" cy="6858000"/>
          </a:xfrm>
          <a:prstGeom prst="rect">
            <a:avLst/>
          </a:prstGeom>
        </p:spPr>
      </p:pic>
    </p:spTree>
    <p:extLst>
      <p:ext uri="{BB962C8B-B14F-4D97-AF65-F5344CB8AC3E}">
        <p14:creationId xmlns:p14="http://schemas.microsoft.com/office/powerpoint/2010/main" val="2212927458"/>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20B6-F7F7-8661-8D09-537F52639D51}"/>
              </a:ext>
              <a:ext uri="{C183D7F6-B498-43B3-948B-1728B52AA6E4}">
                <adec:decorative xmlns:adec="http://schemas.microsoft.com/office/drawing/2017/decorative" val="0"/>
              </a:ext>
            </a:extLst>
          </p:cNvPr>
          <p:cNvSpPr>
            <a:spLocks noGrp="1"/>
          </p:cNvSpPr>
          <p:nvPr>
            <p:ph type="ctrTitle" hasCustomPrompt="1"/>
          </p:nvPr>
        </p:nvSpPr>
        <p:spPr>
          <a:xfrm>
            <a:off x="1002294" y="1052422"/>
            <a:ext cx="6183509" cy="1285811"/>
          </a:xfrm>
          <a:prstGeom prst="rect">
            <a:avLst/>
          </a:prstGeom>
        </p:spPr>
        <p:txBody>
          <a:bodyPr anchor="b"/>
          <a:lstStyle>
            <a:lvl1pPr algn="l">
              <a:defRPr sz="4200" b="1" i="0" spc="0">
                <a:latin typeface="Arial Black" panose="020B0604020202020204" pitchFamily="34" charset="0"/>
                <a:cs typeface="Arial Black" panose="020B0604020202020204" pitchFamily="34" charset="0"/>
              </a:defRPr>
            </a:lvl1pPr>
          </a:lstStyle>
          <a:p>
            <a:r>
              <a:rPr lang="en-US" dirty="0"/>
              <a:t>CLICK TO EDIT POWERPOINT TITLE</a:t>
            </a:r>
          </a:p>
        </p:txBody>
      </p:sp>
      <p:sp>
        <p:nvSpPr>
          <p:cNvPr id="3" name="Subtitle 2">
            <a:extLst>
              <a:ext uri="{FF2B5EF4-FFF2-40B4-BE49-F238E27FC236}">
                <a16:creationId xmlns:a16="http://schemas.microsoft.com/office/drawing/2014/main" id="{F0821F8C-1B02-CAC1-E2E1-E8196C3113AF}"/>
              </a:ext>
              <a:ext uri="{C183D7F6-B498-43B3-948B-1728B52AA6E4}">
                <adec:decorative xmlns:adec="http://schemas.microsoft.com/office/drawing/2017/decorative" val="0"/>
              </a:ext>
            </a:extLst>
          </p:cNvPr>
          <p:cNvSpPr>
            <a:spLocks noGrp="1"/>
          </p:cNvSpPr>
          <p:nvPr>
            <p:ph type="subTitle" idx="1" hasCustomPrompt="1"/>
          </p:nvPr>
        </p:nvSpPr>
        <p:spPr>
          <a:xfrm>
            <a:off x="1002294" y="2475262"/>
            <a:ext cx="4156302" cy="820028"/>
          </a:xfrm>
          <a:prstGeom prst="rect">
            <a:avLst/>
          </a:prstGeo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pic>
        <p:nvPicPr>
          <p:cNvPr id="4" name="Picture 3" descr="CU Anschutz black and gold logo&#10;">
            <a:extLst>
              <a:ext uri="{FF2B5EF4-FFF2-40B4-BE49-F238E27FC236}">
                <a16:creationId xmlns:a16="http://schemas.microsoft.com/office/drawing/2014/main" id="{77E7FE2C-B75D-EE19-83F7-4852F8BBAE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3664" y="5838662"/>
            <a:ext cx="1739469" cy="448697"/>
          </a:xfrm>
          <a:prstGeom prst="rect">
            <a:avLst/>
          </a:prstGeom>
        </p:spPr>
      </p:pic>
    </p:spTree>
    <p:extLst>
      <p:ext uri="{BB962C8B-B14F-4D97-AF65-F5344CB8AC3E}">
        <p14:creationId xmlns:p14="http://schemas.microsoft.com/office/powerpoint/2010/main" val="2634982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190082"/>
            <a:ext cx="11101638" cy="402848"/>
          </a:xfrm>
          <a:prstGeom prst="rect">
            <a:avLst/>
          </a:prstGeom>
        </p:spPr>
        <p:txBody>
          <a:bodyPr lIns="0" tIns="0" rIns="0" bIns="0">
            <a:norm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918307"/>
            <a:ext cx="5290181" cy="3565173"/>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6" name="Text Placeholder 3">
            <a:extLst>
              <a:ext uri="{FF2B5EF4-FFF2-40B4-BE49-F238E27FC236}">
                <a16:creationId xmlns:a16="http://schemas.microsoft.com/office/drawing/2014/main" id="{4EB920A5-A8D7-D332-C66D-CDC913EF5F1D}"/>
              </a:ext>
            </a:extLst>
          </p:cNvPr>
          <p:cNvSpPr>
            <a:spLocks noGrp="1"/>
          </p:cNvSpPr>
          <p:nvPr>
            <p:ph type="body" sz="half" idx="13" hasCustomPrompt="1"/>
          </p:nvPr>
        </p:nvSpPr>
        <p:spPr>
          <a:xfrm>
            <a:off x="6383149" y="1918307"/>
            <a:ext cx="5266604" cy="3565173"/>
          </a:xfrm>
          <a:prstGeom prst="rect">
            <a:avLst/>
          </a:prstGeom>
        </p:spPr>
        <p:txBody>
          <a:bodyPr lIns="0" tIns="0" rIns="0" bIns="0">
            <a:noAutofit/>
          </a:bodyPr>
          <a:lstStyle>
            <a:lvl1pPr marL="0" indent="0">
              <a:lnSpc>
                <a:spcPct val="100000"/>
              </a:lnSpc>
              <a:buFont typeface="Arial" panose="020B0604020202020204" pitchFamily="34" charset="0"/>
              <a:buNone/>
              <a:tabLst/>
              <a:defRPr sz="20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LIST</a:t>
            </a:r>
          </a:p>
          <a:p>
            <a:pPr marL="115888" marR="0" lvl="0" indent="-115888"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dirty="0"/>
              <a:t>Bulleted List</a:t>
            </a:r>
          </a:p>
          <a:p>
            <a:pPr marL="115888" marR="0" lvl="0" indent="-115888"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dirty="0"/>
              <a:t>Bulleted List</a:t>
            </a:r>
          </a:p>
          <a:p>
            <a:pPr marL="115888" marR="0" lvl="0" indent="-115888"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dirty="0"/>
              <a:t>Bulleted List</a:t>
            </a:r>
          </a:p>
          <a:p>
            <a:pPr lvl="0"/>
            <a:endParaRPr lang="en-US" dirty="0"/>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16368" cy="643339"/>
          </a:xfrm>
          <a:prstGeom prst="rect">
            <a:avLst/>
          </a:prstGeom>
        </p:spPr>
        <p:txBody>
          <a:bodyPr lIns="0" tIns="0" rIns="0" bIns="0" anchor="t" anchorCtr="0">
            <a:norm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pic>
        <p:nvPicPr>
          <p:cNvPr id="4" name="Picture 3">
            <a:extLst>
              <a:ext uri="{FF2B5EF4-FFF2-40B4-BE49-F238E27FC236}">
                <a16:creationId xmlns:a16="http://schemas.microsoft.com/office/drawing/2014/main" id="{227B0245-DD74-2C7D-1AE1-104A95D370A8}"/>
              </a:ext>
            </a:extLst>
          </p:cNvPr>
          <p:cNvPicPr>
            <a:picLocks noChangeAspect="1"/>
          </p:cNvPicPr>
          <p:nvPr userDrawn="1"/>
        </p:nvPicPr>
        <p:blipFill>
          <a:blip r:embed="rId2"/>
          <a:stretch>
            <a:fillRect/>
          </a:stretch>
        </p:blipFill>
        <p:spPr>
          <a:xfrm>
            <a:off x="9652001" y="-34725"/>
            <a:ext cx="2032000" cy="368300"/>
          </a:xfrm>
          <a:prstGeom prst="rect">
            <a:avLst/>
          </a:prstGeom>
        </p:spPr>
      </p:pic>
      <p:pic>
        <p:nvPicPr>
          <p:cNvPr id="5" name="Picture 4" descr="A black and grey rectangular object&#10;&#10;AI-generated content may be incorrect.">
            <a:extLst>
              <a:ext uri="{FF2B5EF4-FFF2-40B4-BE49-F238E27FC236}">
                <a16:creationId xmlns:a16="http://schemas.microsoft.com/office/drawing/2014/main" id="{0141856F-18EE-6751-377E-CE2A26D96EA4}"/>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2160156002"/>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them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0821F8C-1B02-CAC1-E2E1-E8196C3113AF}"/>
              </a:ext>
            </a:extLst>
          </p:cNvPr>
          <p:cNvSpPr>
            <a:spLocks noGrp="1"/>
          </p:cNvSpPr>
          <p:nvPr>
            <p:ph type="subTitle" idx="1" hasCustomPrompt="1"/>
          </p:nvPr>
        </p:nvSpPr>
        <p:spPr>
          <a:xfrm>
            <a:off x="1917989" y="4071504"/>
            <a:ext cx="9144000" cy="505505"/>
          </a:xfrm>
          <a:prstGeom prst="rect">
            <a:avLst/>
          </a:prstGeom>
        </p:spPr>
        <p:txBody>
          <a:bodyPr/>
          <a:lstStyle>
            <a:lvl1pPr marL="0" indent="0" algn="l">
              <a:buNone/>
              <a:defRPr sz="28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2" name="Title 1">
            <a:extLst>
              <a:ext uri="{FF2B5EF4-FFF2-40B4-BE49-F238E27FC236}">
                <a16:creationId xmlns:a16="http://schemas.microsoft.com/office/drawing/2014/main" id="{975220B6-F7F7-8661-8D09-537F52639D51}"/>
              </a:ext>
            </a:extLst>
          </p:cNvPr>
          <p:cNvSpPr>
            <a:spLocks noGrp="1"/>
          </p:cNvSpPr>
          <p:nvPr>
            <p:ph type="ctrTitle" hasCustomPrompt="1"/>
          </p:nvPr>
        </p:nvSpPr>
        <p:spPr>
          <a:xfrm>
            <a:off x="1917989" y="2383541"/>
            <a:ext cx="6621327" cy="1343405"/>
          </a:xfrm>
          <a:prstGeom prst="rect">
            <a:avLst/>
          </a:prstGeom>
        </p:spPr>
        <p:txBody>
          <a:bodyPr anchor="b"/>
          <a:lstStyle>
            <a:lvl1pPr algn="l">
              <a:defRPr sz="4400" b="1" i="0" spc="0">
                <a:latin typeface="Arial Black" panose="020B0604020202020204" pitchFamily="34" charset="0"/>
                <a:cs typeface="Arial Black" panose="020B0604020202020204" pitchFamily="34" charset="0"/>
              </a:defRPr>
            </a:lvl1pPr>
          </a:lstStyle>
          <a:p>
            <a:r>
              <a:rPr lang="en-US" dirty="0"/>
              <a:t>CLICK TO EDIT POWERPOINT TITLE</a:t>
            </a:r>
          </a:p>
        </p:txBody>
      </p:sp>
      <p:pic>
        <p:nvPicPr>
          <p:cNvPr id="7" name="Picture 6">
            <a:extLst>
              <a:ext uri="{FF2B5EF4-FFF2-40B4-BE49-F238E27FC236}">
                <a16:creationId xmlns:a16="http://schemas.microsoft.com/office/drawing/2014/main" id="{AA6BBC53-C36C-CE49-CF73-CDBCF5DD78CC}"/>
              </a:ext>
            </a:extLst>
          </p:cNvPr>
          <p:cNvPicPr>
            <a:picLocks noChangeAspect="1"/>
          </p:cNvPicPr>
          <p:nvPr userDrawn="1"/>
        </p:nvPicPr>
        <p:blipFill>
          <a:blip r:embed="rId3"/>
          <a:stretch>
            <a:fillRect/>
          </a:stretch>
        </p:blipFill>
        <p:spPr>
          <a:xfrm>
            <a:off x="9965933" y="6048870"/>
            <a:ext cx="1752788" cy="460586"/>
          </a:xfrm>
          <a:prstGeom prst="rect">
            <a:avLst/>
          </a:prstGeom>
        </p:spPr>
      </p:pic>
      <p:sp>
        <p:nvSpPr>
          <p:cNvPr id="9" name="Rectangle 8">
            <a:extLst>
              <a:ext uri="{FF2B5EF4-FFF2-40B4-BE49-F238E27FC236}">
                <a16:creationId xmlns:a16="http://schemas.microsoft.com/office/drawing/2014/main" id="{78EFC47C-B236-EAAE-2C07-05868BAAB38E}"/>
              </a:ext>
            </a:extLst>
          </p:cNvPr>
          <p:cNvSpPr/>
          <p:nvPr userDrawn="1"/>
        </p:nvSpPr>
        <p:spPr>
          <a:xfrm>
            <a:off x="1917989" y="1674683"/>
            <a:ext cx="2798743" cy="403015"/>
          </a:xfrm>
          <a:prstGeom prst="rect">
            <a:avLst/>
          </a:prstGeom>
          <a:solidFill>
            <a:srgbClr val="CBB3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spc="100" baseline="0" dirty="0">
                <a:solidFill>
                  <a:schemeClr val="tx1"/>
                </a:solidFill>
              </a:rPr>
              <a:t>Department Name Here</a:t>
            </a:r>
          </a:p>
        </p:txBody>
      </p:sp>
    </p:spTree>
    <p:extLst>
      <p:ext uri="{BB962C8B-B14F-4D97-AF65-F5344CB8AC3E}">
        <p14:creationId xmlns:p14="http://schemas.microsoft.com/office/powerpoint/2010/main" val="2736181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190082"/>
            <a:ext cx="11125216" cy="402848"/>
          </a:xfrm>
          <a:prstGeom prst="rect">
            <a:avLst/>
          </a:prstGeom>
        </p:spPr>
        <p:txBody>
          <a:bodyPr lIns="0" tIns="0" rIns="0" bIns="0">
            <a:no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2" name="Text Placeholder 3">
            <a:extLst>
              <a:ext uri="{FF2B5EF4-FFF2-40B4-BE49-F238E27FC236}">
                <a16:creationId xmlns:a16="http://schemas.microsoft.com/office/drawing/2014/main" id="{05A777A4-4929-9812-4293-2E632568A14A}"/>
              </a:ext>
            </a:extLst>
          </p:cNvPr>
          <p:cNvSpPr>
            <a:spLocks noGrp="1"/>
          </p:cNvSpPr>
          <p:nvPr>
            <p:ph type="body" sz="half" idx="2" hasCustomPrompt="1"/>
          </p:nvPr>
        </p:nvSpPr>
        <p:spPr>
          <a:xfrm>
            <a:off x="548114" y="1856701"/>
            <a:ext cx="11110485" cy="3375877"/>
          </a:xfrm>
          <a:prstGeom prst="rect">
            <a:avLst/>
          </a:prstGeom>
          <a:ln>
            <a:noFill/>
          </a:ln>
        </p:spPr>
        <p:txBody>
          <a:bodyPr lIns="0" tIns="0" rIns="0" bIns="0" numCol="2" spcCol="566928">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 – TWO COLUMN</a:t>
            </a:r>
          </a:p>
        </p:txBody>
      </p:sp>
      <p:pic>
        <p:nvPicPr>
          <p:cNvPr id="4" name="Picture 3">
            <a:extLst>
              <a:ext uri="{FF2B5EF4-FFF2-40B4-BE49-F238E27FC236}">
                <a16:creationId xmlns:a16="http://schemas.microsoft.com/office/drawing/2014/main" id="{7397BCE2-CEAC-0911-4516-DB72DB780717}"/>
              </a:ext>
            </a:extLst>
          </p:cNvPr>
          <p:cNvPicPr>
            <a:picLocks noChangeAspect="1"/>
          </p:cNvPicPr>
          <p:nvPr userDrawn="1"/>
        </p:nvPicPr>
        <p:blipFill>
          <a:blip r:embed="rId2"/>
          <a:stretch>
            <a:fillRect/>
          </a:stretch>
        </p:blipFill>
        <p:spPr>
          <a:xfrm>
            <a:off x="9652001" y="501650"/>
            <a:ext cx="2032000" cy="368300"/>
          </a:xfrm>
          <a:prstGeom prst="rect">
            <a:avLst/>
          </a:prstGeom>
        </p:spPr>
      </p:pic>
      <p:pic>
        <p:nvPicPr>
          <p:cNvPr id="3" name="Picture 2" descr="A black and grey rectangular object&#10;&#10;AI-generated content may be incorrect.">
            <a:extLst>
              <a:ext uri="{FF2B5EF4-FFF2-40B4-BE49-F238E27FC236}">
                <a16:creationId xmlns:a16="http://schemas.microsoft.com/office/drawing/2014/main" id="{C060885A-9187-80AD-7C17-BFBB8B6B6F79}"/>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1831541711"/>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190082"/>
            <a:ext cx="11125216" cy="402848"/>
          </a:xfrm>
          <a:prstGeom prst="rect">
            <a:avLst/>
          </a:prstGeom>
        </p:spPr>
        <p:txBody>
          <a:bodyPr lIns="0" tIns="0" rIns="0" bIns="0">
            <a:no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2" name="Text Placeholder 3">
            <a:extLst>
              <a:ext uri="{FF2B5EF4-FFF2-40B4-BE49-F238E27FC236}">
                <a16:creationId xmlns:a16="http://schemas.microsoft.com/office/drawing/2014/main" id="{05A777A4-4929-9812-4293-2E632568A14A}"/>
              </a:ext>
            </a:extLst>
          </p:cNvPr>
          <p:cNvSpPr>
            <a:spLocks noGrp="1"/>
          </p:cNvSpPr>
          <p:nvPr>
            <p:ph type="body" sz="half" idx="2" hasCustomPrompt="1"/>
          </p:nvPr>
        </p:nvSpPr>
        <p:spPr>
          <a:xfrm>
            <a:off x="548114" y="1856701"/>
            <a:ext cx="11110485" cy="3375877"/>
          </a:xfrm>
          <a:prstGeom prst="rect">
            <a:avLst/>
          </a:prstGeom>
        </p:spPr>
        <p:txBody>
          <a:bodyPr lIns="0" tIns="0" rIns="0" bIns="0" numCol="3" spcCol="566928">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 – THREE COLUMN</a:t>
            </a:r>
          </a:p>
        </p:txBody>
      </p:sp>
      <p:pic>
        <p:nvPicPr>
          <p:cNvPr id="5" name="Picture 4">
            <a:extLst>
              <a:ext uri="{FF2B5EF4-FFF2-40B4-BE49-F238E27FC236}">
                <a16:creationId xmlns:a16="http://schemas.microsoft.com/office/drawing/2014/main" id="{25247403-6360-533F-FBDA-813EF519113A}"/>
              </a:ext>
            </a:extLst>
          </p:cNvPr>
          <p:cNvPicPr>
            <a:picLocks noChangeAspect="1"/>
          </p:cNvPicPr>
          <p:nvPr userDrawn="1"/>
        </p:nvPicPr>
        <p:blipFill>
          <a:blip r:embed="rId2"/>
          <a:stretch>
            <a:fillRect/>
          </a:stretch>
        </p:blipFill>
        <p:spPr>
          <a:xfrm>
            <a:off x="11281377" y="421993"/>
            <a:ext cx="393700" cy="990600"/>
          </a:xfrm>
          <a:prstGeom prst="rect">
            <a:avLst/>
          </a:prstGeom>
        </p:spPr>
      </p:pic>
      <p:pic>
        <p:nvPicPr>
          <p:cNvPr id="3" name="Picture 2" descr="A black and grey rectangular object&#10;&#10;AI-generated content may be incorrect.">
            <a:extLst>
              <a:ext uri="{FF2B5EF4-FFF2-40B4-BE49-F238E27FC236}">
                <a16:creationId xmlns:a16="http://schemas.microsoft.com/office/drawing/2014/main" id="{5CB6FB1B-30DB-F880-5936-E4E172CF2476}"/>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3955687442"/>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Single Phot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511B1D-AE52-4BA8-55B9-5584864ADF1E}"/>
              </a:ext>
            </a:extLst>
          </p:cNvPr>
          <p:cNvPicPr>
            <a:picLocks noChangeAspect="1"/>
          </p:cNvPicPr>
          <p:nvPr userDrawn="1"/>
        </p:nvPicPr>
        <p:blipFill>
          <a:blip r:embed="rId2"/>
          <a:stretch>
            <a:fillRect/>
          </a:stretch>
        </p:blipFill>
        <p:spPr>
          <a:xfrm>
            <a:off x="10356574" y="613963"/>
            <a:ext cx="1638201" cy="292163"/>
          </a:xfrm>
          <a:prstGeom prst="rect">
            <a:avLst/>
          </a:prstGeom>
        </p:spPr>
      </p:pic>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190082"/>
            <a:ext cx="11125216" cy="402848"/>
          </a:xfrm>
          <a:prstGeom prst="rect">
            <a:avLst/>
          </a:prstGeom>
        </p:spPr>
        <p:txBody>
          <a:bodyPr lIns="0" tIns="0" rIns="0" bIns="0">
            <a:no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895157"/>
            <a:ext cx="5290181" cy="3487071"/>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3" name="Picture Placeholder 2">
            <a:extLst>
              <a:ext uri="{FF2B5EF4-FFF2-40B4-BE49-F238E27FC236}">
                <a16:creationId xmlns:a16="http://schemas.microsoft.com/office/drawing/2014/main" id="{9D43BF45-4CFC-5063-A20A-D619C4985552}"/>
              </a:ext>
            </a:extLst>
          </p:cNvPr>
          <p:cNvSpPr>
            <a:spLocks noGrp="1"/>
          </p:cNvSpPr>
          <p:nvPr>
            <p:ph type="pic" sz="quarter" idx="13"/>
          </p:nvPr>
        </p:nvSpPr>
        <p:spPr>
          <a:xfrm>
            <a:off x="6359574" y="1920240"/>
            <a:ext cx="5832426" cy="3430693"/>
          </a:xfrm>
          <a:prstGeom prst="rect">
            <a:avLst/>
          </a:prstGeom>
        </p:spPr>
        <p:txBody>
          <a:bodyPr/>
          <a:lstStyle/>
          <a:p>
            <a:endParaRPr lang="en-US" dirty="0"/>
          </a:p>
        </p:txBody>
      </p:sp>
      <p:pic>
        <p:nvPicPr>
          <p:cNvPr id="5" name="Picture 4" descr="A black and grey rectangular object&#10;&#10;AI-generated content may be incorrect.">
            <a:extLst>
              <a:ext uri="{FF2B5EF4-FFF2-40B4-BE49-F238E27FC236}">
                <a16:creationId xmlns:a16="http://schemas.microsoft.com/office/drawing/2014/main" id="{33C6FACD-D71C-2176-2ECD-FEC3841C1E01}"/>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2585703090"/>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Sideb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FD5876-0F0E-F033-6B5D-37E78C535E8C}"/>
              </a:ext>
            </a:extLst>
          </p:cNvPr>
          <p:cNvSpPr/>
          <p:nvPr userDrawn="1"/>
        </p:nvSpPr>
        <p:spPr>
          <a:xfrm>
            <a:off x="7124009" y="2"/>
            <a:ext cx="5067990" cy="5852158"/>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grey rectangular object&#10;&#10;AI-generated content may be incorrect.">
            <a:extLst>
              <a:ext uri="{FF2B5EF4-FFF2-40B4-BE49-F238E27FC236}">
                <a16:creationId xmlns:a16="http://schemas.microsoft.com/office/drawing/2014/main" id="{70FACC3A-3604-F5A1-211C-09A01497F75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419620"/>
            <a:ext cx="5067991" cy="3925234"/>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5" name="Text Placeholder 3">
            <a:extLst>
              <a:ext uri="{FF2B5EF4-FFF2-40B4-BE49-F238E27FC236}">
                <a16:creationId xmlns:a16="http://schemas.microsoft.com/office/drawing/2014/main" id="{E008C2A3-B78D-7DA3-16FA-DB179439C954}"/>
              </a:ext>
            </a:extLst>
          </p:cNvPr>
          <p:cNvSpPr>
            <a:spLocks noGrp="1"/>
          </p:cNvSpPr>
          <p:nvPr>
            <p:ph type="body" sz="half" idx="13" hasCustomPrompt="1"/>
          </p:nvPr>
        </p:nvSpPr>
        <p:spPr>
          <a:xfrm>
            <a:off x="7665929" y="1419620"/>
            <a:ext cx="3983823" cy="3925234"/>
          </a:xfrm>
          <a:prstGeom prst="rect">
            <a:avLst/>
          </a:prstGeom>
        </p:spPr>
        <p:txBody>
          <a:bodyPr lIns="0" tIns="0" rIns="0" bIns="0">
            <a:noAutofit/>
          </a:bodyPr>
          <a:lstStyle>
            <a:lvl1pPr marL="0" indent="0">
              <a:buNone/>
              <a:defRPr sz="24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Sidebar/Callout text style</a:t>
            </a:r>
          </a:p>
        </p:txBody>
      </p:sp>
      <p:pic>
        <p:nvPicPr>
          <p:cNvPr id="2" name="Picture 1">
            <a:extLst>
              <a:ext uri="{FF2B5EF4-FFF2-40B4-BE49-F238E27FC236}">
                <a16:creationId xmlns:a16="http://schemas.microsoft.com/office/drawing/2014/main" id="{418A6B0D-7FB9-37CA-290A-48449685A29A}"/>
              </a:ext>
            </a:extLst>
          </p:cNvPr>
          <p:cNvPicPr>
            <a:picLocks noChangeAspect="1"/>
          </p:cNvPicPr>
          <p:nvPr userDrawn="1"/>
        </p:nvPicPr>
        <p:blipFill>
          <a:blip r:embed="rId3"/>
          <a:stretch>
            <a:fillRect/>
          </a:stretch>
        </p:blipFill>
        <p:spPr>
          <a:xfrm rot="16200000">
            <a:off x="6722622" y="1093134"/>
            <a:ext cx="225581" cy="960743"/>
          </a:xfrm>
          <a:prstGeom prst="rect">
            <a:avLst/>
          </a:prstGeom>
        </p:spPr>
      </p:pic>
    </p:spTree>
    <p:extLst>
      <p:ext uri="{BB962C8B-B14F-4D97-AF65-F5344CB8AC3E}">
        <p14:creationId xmlns:p14="http://schemas.microsoft.com/office/powerpoint/2010/main" val="1747305221"/>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Image Sideb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FD5876-0F0E-F033-6B5D-37E78C535E8C}"/>
              </a:ext>
            </a:extLst>
          </p:cNvPr>
          <p:cNvSpPr/>
          <p:nvPr userDrawn="1"/>
        </p:nvSpPr>
        <p:spPr>
          <a:xfrm>
            <a:off x="8532801" y="1"/>
            <a:ext cx="3659198" cy="5860868"/>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368032EC-3DDC-79C6-F58D-BB22CD95ECAD}"/>
              </a:ext>
            </a:extLst>
          </p:cNvPr>
          <p:cNvSpPr>
            <a:spLocks noGrp="1"/>
          </p:cNvSpPr>
          <p:nvPr>
            <p:ph type="body" sz="half" idx="2" hasCustomPrompt="1"/>
          </p:nvPr>
        </p:nvSpPr>
        <p:spPr>
          <a:xfrm>
            <a:off x="542247" y="1419620"/>
            <a:ext cx="5067991" cy="3925234"/>
          </a:xfrm>
          <a:prstGeom prst="rect">
            <a:avLst/>
          </a:prstGeom>
        </p:spPr>
        <p:txBody>
          <a:bodyPr lIns="0" tIns="0" rIns="0" bIns="0">
            <a:noAutofit/>
          </a:bodyPr>
          <a:lstStyle>
            <a:lvl1pPr marL="0" indent="0">
              <a:lnSpc>
                <a:spcPct val="100000"/>
              </a:lnSpc>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Body copy text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sp>
        <p:nvSpPr>
          <p:cNvPr id="2" name="Picture Placeholder 2">
            <a:extLst>
              <a:ext uri="{FF2B5EF4-FFF2-40B4-BE49-F238E27FC236}">
                <a16:creationId xmlns:a16="http://schemas.microsoft.com/office/drawing/2014/main" id="{1583D561-6F41-8D1C-2E02-9EBE3A758521}"/>
              </a:ext>
            </a:extLst>
          </p:cNvPr>
          <p:cNvSpPr>
            <a:spLocks noGrp="1"/>
          </p:cNvSpPr>
          <p:nvPr>
            <p:ph type="pic" sz="quarter" idx="13"/>
          </p:nvPr>
        </p:nvSpPr>
        <p:spPr>
          <a:xfrm>
            <a:off x="6322870" y="1481559"/>
            <a:ext cx="5335731" cy="3863295"/>
          </a:xfrm>
          <a:prstGeom prst="rect">
            <a:avLst/>
          </a:prstGeom>
        </p:spPr>
        <p:txBody>
          <a:bodyPr>
            <a:normAutofit/>
          </a:bodyPr>
          <a:lstStyle>
            <a:lvl1pPr>
              <a:defRPr sz="2400">
                <a:latin typeface="Arial" panose="020B0604020202020204" pitchFamily="34" charset="0"/>
                <a:cs typeface="Arial" panose="020B0604020202020204" pitchFamily="34" charset="0"/>
              </a:defRPr>
            </a:lvl1pPr>
          </a:lstStyle>
          <a:p>
            <a:endParaRPr lang="en-US" dirty="0"/>
          </a:p>
        </p:txBody>
      </p:sp>
      <p:pic>
        <p:nvPicPr>
          <p:cNvPr id="3" name="Picture 2">
            <a:extLst>
              <a:ext uri="{FF2B5EF4-FFF2-40B4-BE49-F238E27FC236}">
                <a16:creationId xmlns:a16="http://schemas.microsoft.com/office/drawing/2014/main" id="{D6F2ECE9-BF72-D075-056A-3326F52F6583}"/>
              </a:ext>
            </a:extLst>
          </p:cNvPr>
          <p:cNvPicPr>
            <a:picLocks noChangeAspect="1"/>
          </p:cNvPicPr>
          <p:nvPr userDrawn="1"/>
        </p:nvPicPr>
        <p:blipFill>
          <a:blip r:embed="rId2"/>
          <a:stretch>
            <a:fillRect/>
          </a:stretch>
        </p:blipFill>
        <p:spPr>
          <a:xfrm>
            <a:off x="8424474" y="672151"/>
            <a:ext cx="216651" cy="563292"/>
          </a:xfrm>
          <a:prstGeom prst="rect">
            <a:avLst/>
          </a:prstGeom>
        </p:spPr>
      </p:pic>
      <p:pic>
        <p:nvPicPr>
          <p:cNvPr id="5" name="Picture 4" descr="A black and grey rectangular object&#10;&#10;AI-generated content may be incorrect.">
            <a:extLst>
              <a:ext uri="{FF2B5EF4-FFF2-40B4-BE49-F238E27FC236}">
                <a16:creationId xmlns:a16="http://schemas.microsoft.com/office/drawing/2014/main" id="{E38DDC83-4AC9-1433-E1BD-5D428953932A}"/>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77910825"/>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417F627-FDD2-980A-C69E-98BBDD28CA23}"/>
              </a:ext>
            </a:extLst>
          </p:cNvPr>
          <p:cNvSpPr/>
          <p:nvPr userDrawn="1"/>
        </p:nvSpPr>
        <p:spPr>
          <a:xfrm>
            <a:off x="2516" y="1193704"/>
            <a:ext cx="12197331" cy="621300"/>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346318"/>
            <a:ext cx="11125216" cy="402848"/>
          </a:xfrm>
          <a:prstGeom prst="rect">
            <a:avLst/>
          </a:prstGeom>
        </p:spPr>
        <p:txBody>
          <a:bodyPr lIns="0" tIns="0" rIns="0" bIns="0">
            <a:norm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pic>
        <p:nvPicPr>
          <p:cNvPr id="2" name="Picture 1">
            <a:extLst>
              <a:ext uri="{FF2B5EF4-FFF2-40B4-BE49-F238E27FC236}">
                <a16:creationId xmlns:a16="http://schemas.microsoft.com/office/drawing/2014/main" id="{F3BEE476-B787-6D09-BE9C-D7F09D8531BA}"/>
              </a:ext>
            </a:extLst>
          </p:cNvPr>
          <p:cNvPicPr>
            <a:picLocks noChangeAspect="1"/>
          </p:cNvPicPr>
          <p:nvPr userDrawn="1"/>
        </p:nvPicPr>
        <p:blipFill>
          <a:blip r:embed="rId2"/>
          <a:stretch>
            <a:fillRect/>
          </a:stretch>
        </p:blipFill>
        <p:spPr>
          <a:xfrm>
            <a:off x="9574070" y="1041179"/>
            <a:ext cx="1638201" cy="292163"/>
          </a:xfrm>
          <a:prstGeom prst="rect">
            <a:avLst/>
          </a:prstGeom>
        </p:spPr>
      </p:pic>
      <p:graphicFrame>
        <p:nvGraphicFramePr>
          <p:cNvPr id="5" name="Table 19">
            <a:extLst>
              <a:ext uri="{FF2B5EF4-FFF2-40B4-BE49-F238E27FC236}">
                <a16:creationId xmlns:a16="http://schemas.microsoft.com/office/drawing/2014/main" id="{416DDBD2-7EC4-426D-46FB-B012BEAF4E26}"/>
              </a:ext>
            </a:extLst>
          </p:cNvPr>
          <p:cNvGraphicFramePr>
            <a:graphicFrameLocks noGrp="1"/>
          </p:cNvGraphicFramePr>
          <p:nvPr userDrawn="1">
            <p:extLst>
              <p:ext uri="{D42A27DB-BD31-4B8C-83A1-F6EECF244321}">
                <p14:modId xmlns:p14="http://schemas.microsoft.com/office/powerpoint/2010/main" val="2586260683"/>
              </p:ext>
            </p:extLst>
          </p:nvPr>
        </p:nvGraphicFramePr>
        <p:xfrm>
          <a:off x="570016" y="2458185"/>
          <a:ext cx="11088581" cy="2964084"/>
        </p:xfrm>
        <a:graphic>
          <a:graphicData uri="http://schemas.openxmlformats.org/drawingml/2006/table">
            <a:tbl>
              <a:tblPr firstRow="1" bandRow="1">
                <a:tableStyleId>{5C22544A-7EE6-4342-B048-85BDC9FD1C3A}</a:tableStyleId>
              </a:tblPr>
              <a:tblGrid>
                <a:gridCol w="1584083">
                  <a:extLst>
                    <a:ext uri="{9D8B030D-6E8A-4147-A177-3AD203B41FA5}">
                      <a16:colId xmlns:a16="http://schemas.microsoft.com/office/drawing/2014/main" val="3613960950"/>
                    </a:ext>
                  </a:extLst>
                </a:gridCol>
                <a:gridCol w="1584083">
                  <a:extLst>
                    <a:ext uri="{9D8B030D-6E8A-4147-A177-3AD203B41FA5}">
                      <a16:colId xmlns:a16="http://schemas.microsoft.com/office/drawing/2014/main" val="1481911789"/>
                    </a:ext>
                  </a:extLst>
                </a:gridCol>
                <a:gridCol w="1584083">
                  <a:extLst>
                    <a:ext uri="{9D8B030D-6E8A-4147-A177-3AD203B41FA5}">
                      <a16:colId xmlns:a16="http://schemas.microsoft.com/office/drawing/2014/main" val="1234473599"/>
                    </a:ext>
                  </a:extLst>
                </a:gridCol>
                <a:gridCol w="1584083">
                  <a:extLst>
                    <a:ext uri="{9D8B030D-6E8A-4147-A177-3AD203B41FA5}">
                      <a16:colId xmlns:a16="http://schemas.microsoft.com/office/drawing/2014/main" val="1651752244"/>
                    </a:ext>
                  </a:extLst>
                </a:gridCol>
                <a:gridCol w="1584083">
                  <a:extLst>
                    <a:ext uri="{9D8B030D-6E8A-4147-A177-3AD203B41FA5}">
                      <a16:colId xmlns:a16="http://schemas.microsoft.com/office/drawing/2014/main" val="2127401533"/>
                    </a:ext>
                  </a:extLst>
                </a:gridCol>
                <a:gridCol w="1584083">
                  <a:extLst>
                    <a:ext uri="{9D8B030D-6E8A-4147-A177-3AD203B41FA5}">
                      <a16:colId xmlns:a16="http://schemas.microsoft.com/office/drawing/2014/main" val="2720621501"/>
                    </a:ext>
                  </a:extLst>
                </a:gridCol>
                <a:gridCol w="1584083">
                  <a:extLst>
                    <a:ext uri="{9D8B030D-6E8A-4147-A177-3AD203B41FA5}">
                      <a16:colId xmlns:a16="http://schemas.microsoft.com/office/drawing/2014/main" val="2056491851"/>
                    </a:ext>
                  </a:extLst>
                </a:gridCol>
              </a:tblGrid>
              <a:tr h="494014">
                <a:tc>
                  <a:txBody>
                    <a:bodyPr/>
                    <a:lstStyle/>
                    <a:p>
                      <a:endParaRPr lang="en-US" dirty="0"/>
                    </a:p>
                  </a:txBody>
                  <a:tcPr marL="137160" anchor="ctr">
                    <a:solidFill>
                      <a:schemeClr val="tx1"/>
                    </a:solidFill>
                  </a:tcPr>
                </a:tc>
                <a:tc>
                  <a:txBody>
                    <a:bodyPr/>
                    <a:lstStyle/>
                    <a:p>
                      <a:r>
                        <a:rPr lang="en-US" dirty="0"/>
                        <a:t>XXXXX</a:t>
                      </a:r>
                    </a:p>
                  </a:txBody>
                  <a:tcPr marL="137160"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solidFill>
                      <a:schemeClr val="tx1"/>
                    </a:solidFill>
                  </a:tcPr>
                </a:tc>
                <a:extLst>
                  <a:ext uri="{0D108BD9-81ED-4DB2-BD59-A6C34878D82A}">
                    <a16:rowId xmlns:a16="http://schemas.microsoft.com/office/drawing/2014/main" val="743534786"/>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solidFill>
                      <a:schemeClr val="tx1"/>
                    </a:solidFill>
                  </a:tcPr>
                </a:tc>
                <a:tc>
                  <a:txBody>
                    <a:bodyPr/>
                    <a:lstStyle/>
                    <a:p>
                      <a:r>
                        <a:rPr lang="en-US" sz="1400" dirty="0" err="1"/>
                        <a:t>Xssh</a:t>
                      </a:r>
                      <a:r>
                        <a:rPr lang="en-US" sz="1400" dirty="0"/>
                        <a:t> </a:t>
                      </a:r>
                      <a:r>
                        <a:rPr lang="en-US" sz="1400" dirty="0" err="1"/>
                        <a:t>Dreti</a:t>
                      </a:r>
                      <a:endParaRPr lang="en-US" sz="1400"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extLst>
                  <a:ext uri="{0D108BD9-81ED-4DB2-BD59-A6C34878D82A}">
                    <a16:rowId xmlns:a16="http://schemas.microsoft.com/office/drawing/2014/main" val="861010510"/>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solidFill>
                      <a:schemeClr val="tx1"/>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extLst>
                  <a:ext uri="{0D108BD9-81ED-4DB2-BD59-A6C34878D82A}">
                    <a16:rowId xmlns:a16="http://schemas.microsoft.com/office/drawing/2014/main" val="4053240487"/>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solidFill>
                      <a:schemeClr val="tx1"/>
                    </a:solidFill>
                  </a:tcPr>
                </a:tc>
                <a:tc>
                  <a:txBody>
                    <a:bodyPr/>
                    <a:lstStyle/>
                    <a:p>
                      <a:endParaRPr lang="en-US"/>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tc>
                  <a:txBody>
                    <a:bodyPr/>
                    <a:lstStyle/>
                    <a:p>
                      <a:endParaRPr lang="en-US"/>
                    </a:p>
                  </a:txBody>
                  <a:tcPr marL="137160" anchor="ctr">
                    <a:solidFill>
                      <a:srgbClr val="CEB77C"/>
                    </a:solidFill>
                  </a:tcPr>
                </a:tc>
                <a:extLst>
                  <a:ext uri="{0D108BD9-81ED-4DB2-BD59-A6C34878D82A}">
                    <a16:rowId xmlns:a16="http://schemas.microsoft.com/office/drawing/2014/main" val="2358449904"/>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solidFill>
                      <a:schemeClr val="tx1"/>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extLst>
                  <a:ext uri="{0D108BD9-81ED-4DB2-BD59-A6C34878D82A}">
                    <a16:rowId xmlns:a16="http://schemas.microsoft.com/office/drawing/2014/main" val="1158340112"/>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solidFill>
                      <a:schemeClr val="tx1"/>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tc>
                  <a:txBody>
                    <a:bodyPr/>
                    <a:lstStyle/>
                    <a:p>
                      <a:endParaRPr lang="en-US" dirty="0"/>
                    </a:p>
                  </a:txBody>
                  <a:tcPr marL="137160" anchor="ctr">
                    <a:solidFill>
                      <a:srgbClr val="CEB77C"/>
                    </a:solidFill>
                  </a:tcPr>
                </a:tc>
                <a:extLst>
                  <a:ext uri="{0D108BD9-81ED-4DB2-BD59-A6C34878D82A}">
                    <a16:rowId xmlns:a16="http://schemas.microsoft.com/office/drawing/2014/main" val="851982789"/>
                  </a:ext>
                </a:extLst>
              </a:tr>
            </a:tbl>
          </a:graphicData>
        </a:graphic>
      </p:graphicFrame>
      <p:pic>
        <p:nvPicPr>
          <p:cNvPr id="3" name="Picture 2" descr="A black and grey rectangular object&#10;&#10;AI-generated content may be incorrect.">
            <a:extLst>
              <a:ext uri="{FF2B5EF4-FFF2-40B4-BE49-F238E27FC236}">
                <a16:creationId xmlns:a16="http://schemas.microsoft.com/office/drawing/2014/main" id="{28284FFD-3EAB-587C-8F82-40BCB6833694}"/>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1239546165"/>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417F627-FDD2-980A-C69E-98BBDD28CA23}"/>
              </a:ext>
            </a:extLst>
          </p:cNvPr>
          <p:cNvSpPr/>
          <p:nvPr userDrawn="1"/>
        </p:nvSpPr>
        <p:spPr>
          <a:xfrm>
            <a:off x="-5331" y="1193704"/>
            <a:ext cx="12205179" cy="621300"/>
          </a:xfrm>
          <a:prstGeom prst="rect">
            <a:avLst/>
          </a:prstGeom>
          <a:solidFill>
            <a:srgbClr val="CEB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3977F9E4-18C5-4E77-BBCE-C0121A0D9085}"/>
              </a:ext>
            </a:extLst>
          </p:cNvPr>
          <p:cNvSpPr>
            <a:spLocks noGrp="1"/>
          </p:cNvSpPr>
          <p:nvPr>
            <p:ph type="subTitle" idx="1"/>
          </p:nvPr>
        </p:nvSpPr>
        <p:spPr>
          <a:xfrm>
            <a:off x="548115" y="1346318"/>
            <a:ext cx="11125216" cy="402848"/>
          </a:xfrm>
          <a:prstGeom prst="rect">
            <a:avLst/>
          </a:prstGeom>
        </p:spPr>
        <p:txBody>
          <a:bodyPr lIns="0" tIns="0" rIns="0" bIns="0">
            <a:noAutofit/>
          </a:bodyPr>
          <a:lstStyle>
            <a:lvl1pPr marL="0" indent="0" algn="l">
              <a:buNone/>
              <a:defRPr sz="24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7" name="Title 1">
            <a:extLst>
              <a:ext uri="{FF2B5EF4-FFF2-40B4-BE49-F238E27FC236}">
                <a16:creationId xmlns:a16="http://schemas.microsoft.com/office/drawing/2014/main" id="{625CF1B6-BAAB-F767-4E63-EB761471F6A9}"/>
              </a:ext>
            </a:extLst>
          </p:cNvPr>
          <p:cNvSpPr>
            <a:spLocks noGrp="1"/>
          </p:cNvSpPr>
          <p:nvPr>
            <p:ph type="title" hasCustomPrompt="1"/>
          </p:nvPr>
        </p:nvSpPr>
        <p:spPr>
          <a:xfrm>
            <a:off x="533385" y="438376"/>
            <a:ext cx="11125216" cy="643339"/>
          </a:xfrm>
          <a:prstGeom prst="rect">
            <a:avLst/>
          </a:prstGeom>
        </p:spPr>
        <p:txBody>
          <a:bodyPr lIns="0" tIns="0" rIns="0" bIns="0" anchor="t" anchorCtr="0">
            <a:noAutofit/>
          </a:bodyPr>
          <a:lstStyle>
            <a:lvl1pPr>
              <a:defRPr sz="3600" b="1">
                <a:latin typeface="Arial" panose="020B0604020202020204" pitchFamily="34" charset="0"/>
                <a:cs typeface="Arial" panose="020B0604020202020204" pitchFamily="34" charset="0"/>
              </a:defRPr>
            </a:lvl1pPr>
          </a:lstStyle>
          <a:p>
            <a:r>
              <a:rPr lang="en-US" dirty="0"/>
              <a:t>CLICK TO EDIT HEADER</a:t>
            </a:r>
          </a:p>
        </p:txBody>
      </p:sp>
      <p:pic>
        <p:nvPicPr>
          <p:cNvPr id="2" name="Picture 1">
            <a:extLst>
              <a:ext uri="{FF2B5EF4-FFF2-40B4-BE49-F238E27FC236}">
                <a16:creationId xmlns:a16="http://schemas.microsoft.com/office/drawing/2014/main" id="{F3BEE476-B787-6D09-BE9C-D7F09D8531BA}"/>
              </a:ext>
            </a:extLst>
          </p:cNvPr>
          <p:cNvPicPr>
            <a:picLocks noChangeAspect="1"/>
          </p:cNvPicPr>
          <p:nvPr userDrawn="1"/>
        </p:nvPicPr>
        <p:blipFill>
          <a:blip r:embed="rId2"/>
          <a:stretch>
            <a:fillRect/>
          </a:stretch>
        </p:blipFill>
        <p:spPr>
          <a:xfrm>
            <a:off x="9574070" y="1041179"/>
            <a:ext cx="1638201" cy="292163"/>
          </a:xfrm>
          <a:prstGeom prst="rect">
            <a:avLst/>
          </a:prstGeom>
        </p:spPr>
      </p:pic>
      <p:graphicFrame>
        <p:nvGraphicFramePr>
          <p:cNvPr id="5" name="Table 19">
            <a:extLst>
              <a:ext uri="{FF2B5EF4-FFF2-40B4-BE49-F238E27FC236}">
                <a16:creationId xmlns:a16="http://schemas.microsoft.com/office/drawing/2014/main" id="{416DDBD2-7EC4-426D-46FB-B012BEAF4E26}"/>
              </a:ext>
            </a:extLst>
          </p:cNvPr>
          <p:cNvGraphicFramePr>
            <a:graphicFrameLocks noGrp="1"/>
          </p:cNvGraphicFramePr>
          <p:nvPr userDrawn="1">
            <p:extLst>
              <p:ext uri="{D42A27DB-BD31-4B8C-83A1-F6EECF244321}">
                <p14:modId xmlns:p14="http://schemas.microsoft.com/office/powerpoint/2010/main" val="2814837644"/>
              </p:ext>
            </p:extLst>
          </p:nvPr>
        </p:nvGraphicFramePr>
        <p:xfrm>
          <a:off x="570016" y="2458185"/>
          <a:ext cx="11088581" cy="2964084"/>
        </p:xfrm>
        <a:graphic>
          <a:graphicData uri="http://schemas.openxmlformats.org/drawingml/2006/table">
            <a:tbl>
              <a:tblPr firstRow="1" bandRow="1">
                <a:tableStyleId>{5C22544A-7EE6-4342-B048-85BDC9FD1C3A}</a:tableStyleId>
              </a:tblPr>
              <a:tblGrid>
                <a:gridCol w="1584083">
                  <a:extLst>
                    <a:ext uri="{9D8B030D-6E8A-4147-A177-3AD203B41FA5}">
                      <a16:colId xmlns:a16="http://schemas.microsoft.com/office/drawing/2014/main" val="3613960950"/>
                    </a:ext>
                  </a:extLst>
                </a:gridCol>
                <a:gridCol w="1584083">
                  <a:extLst>
                    <a:ext uri="{9D8B030D-6E8A-4147-A177-3AD203B41FA5}">
                      <a16:colId xmlns:a16="http://schemas.microsoft.com/office/drawing/2014/main" val="1481911789"/>
                    </a:ext>
                  </a:extLst>
                </a:gridCol>
                <a:gridCol w="1584083">
                  <a:extLst>
                    <a:ext uri="{9D8B030D-6E8A-4147-A177-3AD203B41FA5}">
                      <a16:colId xmlns:a16="http://schemas.microsoft.com/office/drawing/2014/main" val="1234473599"/>
                    </a:ext>
                  </a:extLst>
                </a:gridCol>
                <a:gridCol w="1584083">
                  <a:extLst>
                    <a:ext uri="{9D8B030D-6E8A-4147-A177-3AD203B41FA5}">
                      <a16:colId xmlns:a16="http://schemas.microsoft.com/office/drawing/2014/main" val="1651752244"/>
                    </a:ext>
                  </a:extLst>
                </a:gridCol>
                <a:gridCol w="1584083">
                  <a:extLst>
                    <a:ext uri="{9D8B030D-6E8A-4147-A177-3AD203B41FA5}">
                      <a16:colId xmlns:a16="http://schemas.microsoft.com/office/drawing/2014/main" val="2127401533"/>
                    </a:ext>
                  </a:extLst>
                </a:gridCol>
                <a:gridCol w="1584083">
                  <a:extLst>
                    <a:ext uri="{9D8B030D-6E8A-4147-A177-3AD203B41FA5}">
                      <a16:colId xmlns:a16="http://schemas.microsoft.com/office/drawing/2014/main" val="2720621501"/>
                    </a:ext>
                  </a:extLst>
                </a:gridCol>
                <a:gridCol w="1584083">
                  <a:extLst>
                    <a:ext uri="{9D8B030D-6E8A-4147-A177-3AD203B41FA5}">
                      <a16:colId xmlns:a16="http://schemas.microsoft.com/office/drawing/2014/main" val="2056491851"/>
                    </a:ext>
                  </a:extLst>
                </a:gridCol>
              </a:tblGrid>
              <a:tr h="494014">
                <a:tc>
                  <a:txBody>
                    <a:bodyPr/>
                    <a:lstStyle/>
                    <a:p>
                      <a:endParaRPr lang="en-US" dirty="0"/>
                    </a:p>
                  </a:txBody>
                  <a:tcPr marL="137160" anchor="ctr">
                    <a:lnL w="12700" cap="flat" cmpd="sng" algn="ctr">
                      <a:solidFill>
                        <a:srgbClr val="CEB77C"/>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CEB77C"/>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B77C"/>
                    </a:solidFill>
                  </a:tcPr>
                </a:tc>
                <a:tc>
                  <a:txBody>
                    <a:bodyPr/>
                    <a:lstStyle/>
                    <a:p>
                      <a:r>
                        <a:rPr lang="en-US" dirty="0"/>
                        <a:t>XXXXX</a:t>
                      </a: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XXXXX</a:t>
                      </a: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743534786"/>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lnL w="12700" cap="flat" cmpd="sng" algn="ctr">
                      <a:solidFill>
                        <a:srgbClr val="CEB77C"/>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EB77C"/>
                    </a:solidFill>
                  </a:tcPr>
                </a:tc>
                <a:tc>
                  <a:txBody>
                    <a:bodyPr/>
                    <a:lstStyle/>
                    <a:p>
                      <a:r>
                        <a:rPr lang="en-US" sz="1400" dirty="0" err="1"/>
                        <a:t>Xsss</a:t>
                      </a:r>
                      <a:r>
                        <a:rPr lang="en-US" sz="1400" dirty="0"/>
                        <a:t> </a:t>
                      </a:r>
                      <a:r>
                        <a:rPr lang="en-US" sz="1400" dirty="0" err="1"/>
                        <a:t>Xxxxxxxxxx</a:t>
                      </a:r>
                      <a:endParaRPr lang="en-US" sz="1400"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1010510"/>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lnL w="12700" cap="flat" cmpd="sng" algn="ctr">
                      <a:solidFill>
                        <a:srgbClr val="CEB77C"/>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EB77C"/>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3240487"/>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lnL w="12700" cap="flat" cmpd="sng" algn="ctr">
                      <a:solidFill>
                        <a:srgbClr val="CEB77C"/>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EB77C"/>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58449904"/>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lnL w="12700" cap="flat" cmpd="sng" algn="ctr">
                      <a:solidFill>
                        <a:srgbClr val="CEB77C"/>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EB77C"/>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8340112"/>
                  </a:ext>
                </a:extLst>
              </a:tr>
              <a:tr h="4940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XXXXX</a:t>
                      </a:r>
                    </a:p>
                  </a:txBody>
                  <a:tcPr marL="137160" anchor="ctr">
                    <a:lnL w="12700" cap="flat" cmpd="sng" algn="ctr">
                      <a:solidFill>
                        <a:srgbClr val="CEB77C"/>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rgbClr val="CEB77C"/>
                      </a:solidFill>
                      <a:prstDash val="solid"/>
                      <a:round/>
                      <a:headEnd type="none" w="med" len="med"/>
                      <a:tailEnd type="none" w="med" len="med"/>
                    </a:lnB>
                    <a:solidFill>
                      <a:srgbClr val="CEB77C"/>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1982789"/>
                  </a:ext>
                </a:extLst>
              </a:tr>
            </a:tbl>
          </a:graphicData>
        </a:graphic>
      </p:graphicFrame>
      <p:pic>
        <p:nvPicPr>
          <p:cNvPr id="3" name="Picture 2" descr="A black and grey rectangular object&#10;&#10;AI-generated content may be incorrect.">
            <a:extLst>
              <a:ext uri="{FF2B5EF4-FFF2-40B4-BE49-F238E27FC236}">
                <a16:creationId xmlns:a16="http://schemas.microsoft.com/office/drawing/2014/main" id="{84EDBB49-466F-4E2B-B836-E1D281833B99}"/>
              </a:ext>
            </a:extLst>
          </p:cNvPr>
          <p:cNvPicPr>
            <a:picLocks noChangeAspect="1"/>
          </p:cNvPicPr>
          <p:nvPr userDrawn="1"/>
        </p:nvPicPr>
        <p:blipFill>
          <a:blip r:embed="rId3"/>
          <a:stretch>
            <a:fillRect/>
          </a:stretch>
        </p:blipFill>
        <p:spPr>
          <a:xfrm>
            <a:off x="2934" y="0"/>
            <a:ext cx="12192000" cy="6858000"/>
          </a:xfrm>
          <a:prstGeom prst="rect">
            <a:avLst/>
          </a:prstGeom>
        </p:spPr>
      </p:pic>
    </p:spTree>
    <p:extLst>
      <p:ext uri="{BB962C8B-B14F-4D97-AF65-F5344CB8AC3E}">
        <p14:creationId xmlns:p14="http://schemas.microsoft.com/office/powerpoint/2010/main" val="1825306939"/>
      </p:ext>
    </p:extLst>
  </p:cSld>
  <p:clrMapOvr>
    <a:masterClrMapping/>
  </p:clrMapOvr>
  <p:extLst>
    <p:ext uri="{DCECCB84-F9BA-43D5-87BE-67443E8EF086}">
      <p15:sldGuideLst xmlns:p15="http://schemas.microsoft.com/office/powerpoint/2012/main">
        <p15:guide id="1" pos="3840" userDrawn="1">
          <p15:clr>
            <a:srgbClr val="FBAE40"/>
          </p15:clr>
        </p15:guide>
        <p15:guide id="2" pos="336" userDrawn="1">
          <p15:clr>
            <a:srgbClr val="FBAE40"/>
          </p15:clr>
        </p15:guide>
        <p15:guide id="3" pos="73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3691159"/>
      </p:ext>
    </p:extLst>
  </p:cSld>
  <p:clrMap bg1="lt1" tx1="dk1" bg2="lt2" tx2="dk2" accent1="accent1" accent2="accent2" accent3="accent3" accent4="accent4" accent5="accent5" accent6="accent6" hlink="hlink" folHlink="folHlink"/>
  <p:sldLayoutIdLst>
    <p:sldLayoutId id="2147483677" r:id="rId1"/>
    <p:sldLayoutId id="2147483649" r:id="rId2"/>
    <p:sldLayoutId id="2147483660" r:id="rId3"/>
    <p:sldLayoutId id="2147483665" r:id="rId4"/>
    <p:sldLayoutId id="2147483661" r:id="rId5"/>
    <p:sldLayoutId id="2147483663" r:id="rId6"/>
    <p:sldLayoutId id="2147483667" r:id="rId7"/>
    <p:sldLayoutId id="2147483669" r:id="rId8"/>
    <p:sldLayoutId id="2147483672" r:id="rId9"/>
    <p:sldLayoutId id="2147483675" r:id="rId10"/>
    <p:sldLayoutId id="2147483664" r:id="rId11"/>
    <p:sldLayoutId id="2147483674" r:id="rId12"/>
    <p:sldLayoutId id="2147483662" r:id="rId13"/>
    <p:sldLayoutId id="2147483666" r:id="rId14"/>
    <p:sldLayoutId id="2147483673" r:id="rId15"/>
    <p:sldLayoutId id="2147483668" r:id="rId16"/>
    <p:sldLayoutId id="2147483670" r:id="rId17"/>
    <p:sldLayoutId id="2147483671" r:id="rId18"/>
    <p:sldLayoutId id="2147483678" r:id="rId19"/>
    <p:sldLayoutId id="2147483679"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79409A-5C68-43D0-284C-D14F66F38261}"/>
              </a:ext>
            </a:extLst>
          </p:cNvPr>
          <p:cNvSpPr>
            <a:spLocks noGrp="1"/>
          </p:cNvSpPr>
          <p:nvPr>
            <p:ph type="ctrTitle"/>
          </p:nvPr>
        </p:nvSpPr>
        <p:spPr>
          <a:xfrm>
            <a:off x="228461" y="1140953"/>
            <a:ext cx="10961078" cy="1285811"/>
          </a:xfrm>
          <a:prstGeom prst="rect">
            <a:avLst/>
          </a:prstGeom>
        </p:spPr>
        <p:txBody>
          <a:bodyPr/>
          <a:lstStyle/>
          <a:p>
            <a:r>
              <a:rPr lang="en-US" dirty="0"/>
              <a:t>Clinic – Bench – Clinic</a:t>
            </a:r>
            <a:br>
              <a:rPr lang="en-US" dirty="0"/>
            </a:br>
            <a:r>
              <a:rPr lang="en-US" sz="2800" b="0" dirty="0">
                <a:solidFill>
                  <a:schemeClr val="accent6"/>
                </a:solidFill>
                <a:latin typeface="Arial" panose="020B0604020202020204" pitchFamily="34" charset="0"/>
                <a:cs typeface="Arial" panose="020B0604020202020204" pitchFamily="34" charset="0"/>
              </a:rPr>
              <a:t>Integrating Clinical Care &amp; Mechanistic Research</a:t>
            </a:r>
            <a:br>
              <a:rPr lang="en-US" sz="2800" b="0" dirty="0">
                <a:solidFill>
                  <a:schemeClr val="accent6"/>
                </a:solidFill>
                <a:latin typeface="Arial" panose="020B0604020202020204" pitchFamily="34" charset="0"/>
                <a:cs typeface="Arial" panose="020B0604020202020204" pitchFamily="34" charset="0"/>
              </a:rPr>
            </a:br>
            <a:r>
              <a:rPr lang="en-US" sz="2800" b="0" dirty="0">
                <a:solidFill>
                  <a:schemeClr val="accent6"/>
                </a:solidFill>
                <a:latin typeface="Arial" panose="020B0604020202020204" pitchFamily="34" charset="0"/>
                <a:cs typeface="Arial" panose="020B0604020202020204" pitchFamily="34" charset="0"/>
              </a:rPr>
              <a:t>for Chronic Mild Traumatic Brain Injury (</a:t>
            </a:r>
            <a:r>
              <a:rPr lang="en-US" sz="2800" b="0" dirty="0" err="1">
                <a:solidFill>
                  <a:schemeClr val="accent6"/>
                </a:solidFill>
                <a:latin typeface="Arial" panose="020B0604020202020204" pitchFamily="34" charset="0"/>
                <a:cs typeface="Arial" panose="020B0604020202020204" pitchFamily="34" charset="0"/>
              </a:rPr>
              <a:t>mTBI</a:t>
            </a:r>
            <a:r>
              <a:rPr lang="en-US" sz="2800" b="0" dirty="0">
                <a:solidFill>
                  <a:schemeClr val="accent6"/>
                </a:solidFill>
                <a:latin typeface="Arial" panose="020B0604020202020204" pitchFamily="34" charset="0"/>
                <a:cs typeface="Arial" panose="020B0604020202020204" pitchFamily="34" charset="0"/>
              </a:rPr>
              <a:t>)</a:t>
            </a:r>
            <a:endParaRPr lang="en-US" b="0" dirty="0">
              <a:solidFill>
                <a:schemeClr val="accent6"/>
              </a:solidFill>
              <a:latin typeface="Arial" panose="020B0604020202020204" pitchFamily="34" charset="0"/>
              <a:cs typeface="Arial" panose="020B0604020202020204" pitchFamily="34" charset="0"/>
            </a:endParaRPr>
          </a:p>
        </p:txBody>
      </p:sp>
      <p:sp>
        <p:nvSpPr>
          <p:cNvPr id="5" name="Subtitle 4">
            <a:extLst>
              <a:ext uri="{FF2B5EF4-FFF2-40B4-BE49-F238E27FC236}">
                <a16:creationId xmlns:a16="http://schemas.microsoft.com/office/drawing/2014/main" id="{4C3B4EEF-5BC6-24B4-D2BA-3A25C9BC7E91}"/>
              </a:ext>
            </a:extLst>
          </p:cNvPr>
          <p:cNvSpPr>
            <a:spLocks noGrp="1"/>
          </p:cNvSpPr>
          <p:nvPr>
            <p:ph type="subTitle" idx="4294967295"/>
          </p:nvPr>
        </p:nvSpPr>
        <p:spPr>
          <a:xfrm>
            <a:off x="228461" y="2608972"/>
            <a:ext cx="7342324" cy="820028"/>
          </a:xfrm>
          <a:prstGeom prst="rect">
            <a:avLst/>
          </a:prstGeom>
        </p:spPr>
        <p:txBody>
          <a:bodyPr/>
          <a:lstStyle/>
          <a:p>
            <a:pPr marL="0" indent="0">
              <a:buNone/>
            </a:pPr>
            <a:r>
              <a:rPr lang="en-US" i="1" dirty="0">
                <a:latin typeface="Arial" panose="020B0604020202020204" pitchFamily="34" charset="0"/>
                <a:cs typeface="Arial" panose="020B0604020202020204" pitchFamily="34" charset="0"/>
              </a:rPr>
              <a:t>Extending Discovery to Innovative Brain Health Protection &amp; Optimization </a:t>
            </a:r>
          </a:p>
        </p:txBody>
      </p:sp>
      <p:sp>
        <p:nvSpPr>
          <p:cNvPr id="2" name="TextBox 1">
            <a:extLst>
              <a:ext uri="{FF2B5EF4-FFF2-40B4-BE49-F238E27FC236}">
                <a16:creationId xmlns:a16="http://schemas.microsoft.com/office/drawing/2014/main" id="{E0BBCE7E-A9D7-4533-B7DD-BECBFCBAE707}"/>
              </a:ext>
            </a:extLst>
          </p:cNvPr>
          <p:cNvSpPr txBox="1"/>
          <p:nvPr/>
        </p:nvSpPr>
        <p:spPr>
          <a:xfrm>
            <a:off x="228461" y="3745735"/>
            <a:ext cx="8672988" cy="1169551"/>
          </a:xfrm>
          <a:prstGeom prst="rect">
            <a:avLst/>
          </a:prstGeom>
          <a:noFill/>
        </p:spPr>
        <p:txBody>
          <a:bodyPr wrap="square" rtlCol="0">
            <a:spAutoFit/>
          </a:bodyPr>
          <a:lstStyle/>
          <a:p>
            <a:endParaRPr lang="en-US" sz="6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Jeffrey R. Hebert, PhD, PT</a:t>
            </a:r>
            <a:endParaRPr lang="en-US" sz="1600" b="1" i="0" dirty="0">
              <a:effectLst/>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Associate Professor, University of Colorado School of Medicine</a:t>
            </a:r>
          </a:p>
          <a:p>
            <a:r>
              <a:rPr lang="en-US" sz="1200" dirty="0">
                <a:latin typeface="Arial" panose="020B0604020202020204" pitchFamily="34" charset="0"/>
                <a:cs typeface="Arial" panose="020B0604020202020204" pitchFamily="34" charset="0"/>
              </a:rPr>
              <a:t>Director of Research, Marcus Institute for Brain Health (MIBH)</a:t>
            </a:r>
          </a:p>
          <a:p>
            <a:r>
              <a:rPr lang="en-US" sz="1200" dirty="0">
                <a:latin typeface="Arial" panose="020B0604020202020204" pitchFamily="34" charset="0"/>
                <a:cs typeface="Arial" panose="020B0604020202020204" pitchFamily="34" charset="0"/>
              </a:rPr>
              <a:t>Director, Physical Performance Laboratory - MIBH</a:t>
            </a:r>
          </a:p>
          <a:p>
            <a:r>
              <a:rPr lang="en-US" sz="1200" dirty="0">
                <a:latin typeface="Arial" panose="020B0604020202020204" pitchFamily="34" charset="0"/>
                <a:cs typeface="Arial" panose="020B0604020202020204" pitchFamily="34" charset="0"/>
              </a:rPr>
              <a:t>Investigator, CU Center for COMBAT Research</a:t>
            </a:r>
          </a:p>
        </p:txBody>
      </p:sp>
    </p:spTree>
    <p:extLst>
      <p:ext uri="{BB962C8B-B14F-4D97-AF65-F5344CB8AC3E}">
        <p14:creationId xmlns:p14="http://schemas.microsoft.com/office/powerpoint/2010/main" val="197618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71D7F-10B4-0F67-B59B-CB9BC86AD4C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117105C-AACA-0C39-5F3C-DED7AD63C600}"/>
              </a:ext>
            </a:extLst>
          </p:cNvPr>
          <p:cNvPicPr>
            <a:picLocks noChangeAspect="1"/>
          </p:cNvPicPr>
          <p:nvPr/>
        </p:nvPicPr>
        <p:blipFill>
          <a:blip r:embed="rId2"/>
          <a:stretch>
            <a:fillRect/>
          </a:stretch>
        </p:blipFill>
        <p:spPr>
          <a:xfrm rot="5400000" flipH="1">
            <a:off x="9824400" y="-1956764"/>
            <a:ext cx="278621" cy="3397813"/>
          </a:xfrm>
          <a:prstGeom prst="rect">
            <a:avLst/>
          </a:prstGeom>
        </p:spPr>
      </p:pic>
      <p:pic>
        <p:nvPicPr>
          <p:cNvPr id="3" name="Picture 2">
            <a:extLst>
              <a:ext uri="{FF2B5EF4-FFF2-40B4-BE49-F238E27FC236}">
                <a16:creationId xmlns:a16="http://schemas.microsoft.com/office/drawing/2014/main" id="{BE367B70-CB0D-3F65-663D-764AD04DC99A}"/>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A1B0092E-18CB-3002-48FC-3C0D6895833F}"/>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10</a:t>
            </a:fld>
            <a:endParaRPr lang="en-US" sz="9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9BA9C653-8A2C-49EB-B2C3-8219B2A01E7F}"/>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sp>
        <p:nvSpPr>
          <p:cNvPr id="6" name="Text 4">
            <a:extLst>
              <a:ext uri="{FF2B5EF4-FFF2-40B4-BE49-F238E27FC236}">
                <a16:creationId xmlns:a16="http://schemas.microsoft.com/office/drawing/2014/main" id="{4F36CA36-0B7B-B8B9-59A4-32CE603D787E}"/>
              </a:ext>
            </a:extLst>
          </p:cNvPr>
          <p:cNvSpPr/>
          <p:nvPr/>
        </p:nvSpPr>
        <p:spPr>
          <a:xfrm>
            <a:off x="502920" y="804672"/>
            <a:ext cx="10451592" cy="411480"/>
          </a:xfrm>
          <a:prstGeom prst="rect">
            <a:avLst/>
          </a:prstGeom>
          <a:noFill/>
          <a:ln/>
        </p:spPr>
        <p:txBody>
          <a:bodyPr wrap="square" lIns="0" tIns="0" rIns="0" bIns="0" rtlCol="0" anchor="ctr"/>
          <a:lstStyle/>
          <a:p>
            <a:pPr marL="0" indent="0">
              <a:buNone/>
            </a:pPr>
            <a:r>
              <a:rPr lang="en-US" sz="2800" b="1" dirty="0">
                <a:solidFill>
                  <a:srgbClr val="000000"/>
                </a:solidFill>
                <a:latin typeface="Arial" pitchFamily="34" charset="0"/>
                <a:ea typeface="Arial" pitchFamily="34" charset="-122"/>
                <a:cs typeface="Arial" pitchFamily="34" charset="-120"/>
              </a:rPr>
              <a:t>Two complementary MIBH CU Anschutz veteran </a:t>
            </a:r>
            <a:r>
              <a:rPr lang="en-US" sz="2800" b="1" dirty="0" err="1">
                <a:solidFill>
                  <a:srgbClr val="000000"/>
                </a:solidFill>
                <a:latin typeface="Arial" pitchFamily="34" charset="0"/>
                <a:ea typeface="Arial" pitchFamily="34" charset="-122"/>
                <a:cs typeface="Arial" pitchFamily="34" charset="-120"/>
              </a:rPr>
              <a:t>mTBI</a:t>
            </a:r>
            <a:r>
              <a:rPr lang="en-US" sz="2800" b="1" dirty="0">
                <a:solidFill>
                  <a:srgbClr val="000000"/>
                </a:solidFill>
                <a:latin typeface="Arial" pitchFamily="34" charset="0"/>
                <a:ea typeface="Arial" pitchFamily="34" charset="-122"/>
                <a:cs typeface="Arial" pitchFamily="34" charset="-120"/>
              </a:rPr>
              <a:t> studies</a:t>
            </a:r>
            <a:endParaRPr lang="en-US" sz="2800" dirty="0"/>
          </a:p>
        </p:txBody>
      </p:sp>
      <p:sp>
        <p:nvSpPr>
          <p:cNvPr id="9" name="Text 5">
            <a:extLst>
              <a:ext uri="{FF2B5EF4-FFF2-40B4-BE49-F238E27FC236}">
                <a16:creationId xmlns:a16="http://schemas.microsoft.com/office/drawing/2014/main" id="{A472F952-37B7-51B0-BCB1-ED5E6501AE1C}"/>
              </a:ext>
            </a:extLst>
          </p:cNvPr>
          <p:cNvSpPr/>
          <p:nvPr/>
        </p:nvSpPr>
        <p:spPr>
          <a:xfrm>
            <a:off x="554137" y="1216152"/>
            <a:ext cx="10789920" cy="265176"/>
          </a:xfrm>
          <a:prstGeom prst="rect">
            <a:avLst/>
          </a:prstGeom>
          <a:noFill/>
          <a:ln/>
        </p:spPr>
        <p:txBody>
          <a:bodyPr wrap="square" lIns="0" tIns="0" rIns="0" bIns="0" rtlCol="0" anchor="ctr"/>
          <a:lstStyle/>
          <a:p>
            <a:pPr marL="0" indent="0">
              <a:buNone/>
            </a:pPr>
            <a:r>
              <a:rPr lang="en-US" sz="1400" dirty="0">
                <a:solidFill>
                  <a:srgbClr val="434343"/>
                </a:solidFill>
                <a:latin typeface="Arial" pitchFamily="34" charset="0"/>
                <a:ea typeface="Arial" pitchFamily="34" charset="-122"/>
                <a:cs typeface="Arial" pitchFamily="34" charset="-120"/>
              </a:rPr>
              <a:t>Key findings: clinical measures</a:t>
            </a:r>
            <a:endParaRPr lang="en-US" sz="1400" dirty="0"/>
          </a:p>
        </p:txBody>
      </p:sp>
      <p:sp>
        <p:nvSpPr>
          <p:cNvPr id="12" name="Shape 6">
            <a:extLst>
              <a:ext uri="{FF2B5EF4-FFF2-40B4-BE49-F238E27FC236}">
                <a16:creationId xmlns:a16="http://schemas.microsoft.com/office/drawing/2014/main" id="{7A3DE691-B54F-83E3-1A07-DAA2D22ABD92}"/>
              </a:ext>
            </a:extLst>
          </p:cNvPr>
          <p:cNvSpPr/>
          <p:nvPr/>
        </p:nvSpPr>
        <p:spPr>
          <a:xfrm>
            <a:off x="502920" y="1627632"/>
            <a:ext cx="10972800" cy="0"/>
          </a:xfrm>
          <a:prstGeom prst="line">
            <a:avLst/>
          </a:prstGeom>
          <a:noFill/>
          <a:ln w="17780">
            <a:solidFill>
              <a:srgbClr val="CFB87C"/>
            </a:solidFill>
            <a:prstDash val="solid"/>
          </a:ln>
        </p:spPr>
        <p:txBody>
          <a:bodyPr/>
          <a:lstStyle/>
          <a:p>
            <a:endParaRPr lang="en-US"/>
          </a:p>
        </p:txBody>
      </p:sp>
      <p:sp>
        <p:nvSpPr>
          <p:cNvPr id="14" name="Shape 7">
            <a:extLst>
              <a:ext uri="{FF2B5EF4-FFF2-40B4-BE49-F238E27FC236}">
                <a16:creationId xmlns:a16="http://schemas.microsoft.com/office/drawing/2014/main" id="{962C97A1-ECBF-5E22-02DD-84972931059F}"/>
              </a:ext>
            </a:extLst>
          </p:cNvPr>
          <p:cNvSpPr/>
          <p:nvPr/>
        </p:nvSpPr>
        <p:spPr>
          <a:xfrm>
            <a:off x="799049" y="1824255"/>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16" name="Text 8">
            <a:extLst>
              <a:ext uri="{FF2B5EF4-FFF2-40B4-BE49-F238E27FC236}">
                <a16:creationId xmlns:a16="http://schemas.microsoft.com/office/drawing/2014/main" id="{8ABBA3FE-FC45-565D-72C9-D9C2022C7952}"/>
              </a:ext>
            </a:extLst>
          </p:cNvPr>
          <p:cNvSpPr/>
          <p:nvPr/>
        </p:nvSpPr>
        <p:spPr>
          <a:xfrm>
            <a:off x="1370664" y="1965094"/>
            <a:ext cx="1408176" cy="320040"/>
          </a:xfrm>
          <a:prstGeom prst="rect">
            <a:avLst/>
          </a:prstGeom>
          <a:noFill/>
          <a:ln/>
        </p:spPr>
        <p:txBody>
          <a:bodyPr wrap="square" lIns="0" tIns="0" rIns="0" bIns="0" rtlCol="0" anchor="ctr"/>
          <a:lstStyle/>
          <a:p>
            <a:pPr marL="0" indent="0" algn="ctr">
              <a:buNone/>
            </a:pPr>
            <a:r>
              <a:rPr lang="en-US" sz="2400" b="1" dirty="0">
                <a:solidFill>
                  <a:srgbClr val="F37021"/>
                </a:solidFill>
              </a:rPr>
              <a:t>61 / 63</a:t>
            </a:r>
            <a:endParaRPr lang="en-US" sz="2400" dirty="0"/>
          </a:p>
        </p:txBody>
      </p:sp>
      <p:sp>
        <p:nvSpPr>
          <p:cNvPr id="18" name="Text 9">
            <a:extLst>
              <a:ext uri="{FF2B5EF4-FFF2-40B4-BE49-F238E27FC236}">
                <a16:creationId xmlns:a16="http://schemas.microsoft.com/office/drawing/2014/main" id="{DF57C3FE-7495-88A6-851F-525C28C38D53}"/>
              </a:ext>
            </a:extLst>
          </p:cNvPr>
          <p:cNvSpPr/>
          <p:nvPr/>
        </p:nvSpPr>
        <p:spPr>
          <a:xfrm>
            <a:off x="814072" y="2487939"/>
            <a:ext cx="2536383"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Irritability study:</a:t>
            </a:r>
          </a:p>
          <a:p>
            <a:pPr marL="0" indent="0" algn="ctr">
              <a:buNone/>
            </a:pPr>
            <a:r>
              <a:rPr lang="en-US" sz="1400" dirty="0">
                <a:solidFill>
                  <a:srgbClr val="434343"/>
                </a:solidFill>
              </a:rPr>
              <a:t>veterans with chronic mTBI / controls</a:t>
            </a:r>
            <a:endParaRPr lang="en-US" sz="1400" dirty="0"/>
          </a:p>
        </p:txBody>
      </p:sp>
      <p:sp>
        <p:nvSpPr>
          <p:cNvPr id="20" name="Shape 10">
            <a:extLst>
              <a:ext uri="{FF2B5EF4-FFF2-40B4-BE49-F238E27FC236}">
                <a16:creationId xmlns:a16="http://schemas.microsoft.com/office/drawing/2014/main" id="{3305A157-7859-A374-1D07-510867DA9ACD}"/>
              </a:ext>
            </a:extLst>
          </p:cNvPr>
          <p:cNvSpPr/>
          <p:nvPr/>
        </p:nvSpPr>
        <p:spPr>
          <a:xfrm>
            <a:off x="3562390" y="1829417"/>
            <a:ext cx="388395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26" name="Shape 13">
            <a:extLst>
              <a:ext uri="{FF2B5EF4-FFF2-40B4-BE49-F238E27FC236}">
                <a16:creationId xmlns:a16="http://schemas.microsoft.com/office/drawing/2014/main" id="{FBA62D3C-E3A9-E7CE-229B-A7F77D708C97}"/>
              </a:ext>
            </a:extLst>
          </p:cNvPr>
          <p:cNvSpPr/>
          <p:nvPr/>
        </p:nvSpPr>
        <p:spPr>
          <a:xfrm>
            <a:off x="7640932" y="1824255"/>
            <a:ext cx="388395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32" name="Shape 16">
            <a:extLst>
              <a:ext uri="{FF2B5EF4-FFF2-40B4-BE49-F238E27FC236}">
                <a16:creationId xmlns:a16="http://schemas.microsoft.com/office/drawing/2014/main" id="{4019F764-A720-D16D-0A94-261A28BED3E9}"/>
              </a:ext>
            </a:extLst>
          </p:cNvPr>
          <p:cNvSpPr/>
          <p:nvPr/>
        </p:nvSpPr>
        <p:spPr>
          <a:xfrm>
            <a:off x="799049" y="3610088"/>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34" name="Text 17">
            <a:extLst>
              <a:ext uri="{FF2B5EF4-FFF2-40B4-BE49-F238E27FC236}">
                <a16:creationId xmlns:a16="http://schemas.microsoft.com/office/drawing/2014/main" id="{3DC8B35E-2AF5-D1D9-889C-6AA935A85D21}"/>
              </a:ext>
            </a:extLst>
          </p:cNvPr>
          <p:cNvSpPr/>
          <p:nvPr/>
        </p:nvSpPr>
        <p:spPr>
          <a:xfrm>
            <a:off x="1314492" y="3690393"/>
            <a:ext cx="1408176" cy="320040"/>
          </a:xfrm>
          <a:prstGeom prst="rect">
            <a:avLst/>
          </a:prstGeom>
          <a:noFill/>
          <a:ln/>
        </p:spPr>
        <p:txBody>
          <a:bodyPr wrap="square" lIns="0" tIns="0" rIns="0" bIns="0" rtlCol="0" anchor="ctr"/>
          <a:lstStyle/>
          <a:p>
            <a:pPr algn="ctr"/>
            <a:r>
              <a:rPr lang="en-US" sz="2400" b="1" dirty="0">
                <a:solidFill>
                  <a:srgbClr val="F37021"/>
                </a:solidFill>
              </a:rPr>
              <a:t>38 / 40</a:t>
            </a:r>
            <a:endParaRPr lang="en-US" sz="2400" dirty="0"/>
          </a:p>
        </p:txBody>
      </p:sp>
      <p:sp>
        <p:nvSpPr>
          <p:cNvPr id="36" name="Text 18">
            <a:extLst>
              <a:ext uri="{FF2B5EF4-FFF2-40B4-BE49-F238E27FC236}">
                <a16:creationId xmlns:a16="http://schemas.microsoft.com/office/drawing/2014/main" id="{3515D9F7-FC7B-D551-35E1-159C99815995}"/>
              </a:ext>
            </a:extLst>
          </p:cNvPr>
          <p:cNvSpPr/>
          <p:nvPr/>
        </p:nvSpPr>
        <p:spPr>
          <a:xfrm>
            <a:off x="799049" y="4225018"/>
            <a:ext cx="2536383"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Oculomotor-cognition study</a:t>
            </a:r>
            <a:r>
              <a:rPr lang="en-US" sz="1400" dirty="0">
                <a:solidFill>
                  <a:srgbClr val="434343"/>
                </a:solidFill>
              </a:rPr>
              <a:t>: veterans with chronic mTBI / controls</a:t>
            </a:r>
            <a:endParaRPr lang="en-US" sz="1400" dirty="0"/>
          </a:p>
        </p:txBody>
      </p:sp>
      <p:sp>
        <p:nvSpPr>
          <p:cNvPr id="38" name="Shape 19">
            <a:extLst>
              <a:ext uri="{FF2B5EF4-FFF2-40B4-BE49-F238E27FC236}">
                <a16:creationId xmlns:a16="http://schemas.microsoft.com/office/drawing/2014/main" id="{23C855CB-93FB-99CE-CDE1-28E32B37E10A}"/>
              </a:ext>
            </a:extLst>
          </p:cNvPr>
          <p:cNvSpPr/>
          <p:nvPr/>
        </p:nvSpPr>
        <p:spPr>
          <a:xfrm>
            <a:off x="3562390" y="3615250"/>
            <a:ext cx="388395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44" name="Shape 22">
            <a:extLst>
              <a:ext uri="{FF2B5EF4-FFF2-40B4-BE49-F238E27FC236}">
                <a16:creationId xmlns:a16="http://schemas.microsoft.com/office/drawing/2014/main" id="{ED97D9FB-7926-2163-B8FE-F98CE92C6652}"/>
              </a:ext>
            </a:extLst>
          </p:cNvPr>
          <p:cNvSpPr/>
          <p:nvPr/>
        </p:nvSpPr>
        <p:spPr>
          <a:xfrm>
            <a:off x="7609582" y="3610088"/>
            <a:ext cx="388395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54" name="Text 27">
            <a:extLst>
              <a:ext uri="{FF2B5EF4-FFF2-40B4-BE49-F238E27FC236}">
                <a16:creationId xmlns:a16="http://schemas.microsoft.com/office/drawing/2014/main" id="{FC0FA285-CF24-A9A8-BFDE-B429922E8542}"/>
              </a:ext>
            </a:extLst>
          </p:cNvPr>
          <p:cNvSpPr/>
          <p:nvPr/>
        </p:nvSpPr>
        <p:spPr>
          <a:xfrm>
            <a:off x="9230983" y="2565860"/>
            <a:ext cx="2734115" cy="207577"/>
          </a:xfrm>
          <a:prstGeom prst="rect">
            <a:avLst/>
          </a:prstGeom>
          <a:noFill/>
          <a:ln/>
        </p:spPr>
        <p:txBody>
          <a:bodyPr wrap="square" lIns="0" tIns="0" rIns="0" bIns="0" rtlCol="0" anchor="ctr"/>
          <a:lstStyle/>
          <a:p>
            <a:pPr marL="0" indent="0">
              <a:buNone/>
            </a:pPr>
            <a:r>
              <a:rPr lang="en-US" sz="1400" dirty="0">
                <a:solidFill>
                  <a:srgbClr val="FFFFFF"/>
                </a:solidFill>
              </a:rPr>
              <a:t>• Military veterans with chronic mTBI</a:t>
            </a:r>
            <a:endParaRPr lang="en-US" sz="1400" dirty="0"/>
          </a:p>
        </p:txBody>
      </p:sp>
      <p:sp>
        <p:nvSpPr>
          <p:cNvPr id="77" name="Text 9">
            <a:extLst>
              <a:ext uri="{FF2B5EF4-FFF2-40B4-BE49-F238E27FC236}">
                <a16:creationId xmlns:a16="http://schemas.microsoft.com/office/drawing/2014/main" id="{27161711-7C8F-59C7-A70B-C525B4E33983}"/>
              </a:ext>
            </a:extLst>
          </p:cNvPr>
          <p:cNvSpPr/>
          <p:nvPr/>
        </p:nvSpPr>
        <p:spPr>
          <a:xfrm>
            <a:off x="799049" y="3057668"/>
            <a:ext cx="2536383"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CDMRP DOW TBIPH Award:</a:t>
            </a:r>
          </a:p>
          <a:p>
            <a:pPr marL="0" indent="0" algn="ctr">
              <a:buNone/>
            </a:pPr>
            <a:r>
              <a:rPr lang="en-US" sz="1400" dirty="0">
                <a:solidFill>
                  <a:srgbClr val="434343"/>
                </a:solidFill>
              </a:rPr>
              <a:t>W81XWH-22-1-0566</a:t>
            </a:r>
            <a:endParaRPr lang="en-US" sz="1400" dirty="0"/>
          </a:p>
        </p:txBody>
      </p:sp>
      <p:sp>
        <p:nvSpPr>
          <p:cNvPr id="79" name="Text 9">
            <a:extLst>
              <a:ext uri="{FF2B5EF4-FFF2-40B4-BE49-F238E27FC236}">
                <a16:creationId xmlns:a16="http://schemas.microsoft.com/office/drawing/2014/main" id="{03EA2739-3624-8E18-6E2F-9C96B62EA770}"/>
              </a:ext>
            </a:extLst>
          </p:cNvPr>
          <p:cNvSpPr/>
          <p:nvPr/>
        </p:nvSpPr>
        <p:spPr>
          <a:xfrm>
            <a:off x="799050" y="4823651"/>
            <a:ext cx="2536382"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CDMRP DOW VRP Award:</a:t>
            </a:r>
          </a:p>
          <a:p>
            <a:pPr marL="0" indent="0" algn="ctr">
              <a:buNone/>
            </a:pPr>
            <a:r>
              <a:rPr lang="en-US" sz="1400" dirty="0">
                <a:solidFill>
                  <a:srgbClr val="434343"/>
                </a:solidFill>
              </a:rPr>
              <a:t>W81XWH-22-1-0954</a:t>
            </a:r>
            <a:endParaRPr lang="en-US" sz="1400" dirty="0"/>
          </a:p>
        </p:txBody>
      </p:sp>
      <p:sp>
        <p:nvSpPr>
          <p:cNvPr id="10" name="Text 15">
            <a:extLst>
              <a:ext uri="{FF2B5EF4-FFF2-40B4-BE49-F238E27FC236}">
                <a16:creationId xmlns:a16="http://schemas.microsoft.com/office/drawing/2014/main" id="{FB8FC464-4DC7-CE53-7A30-8C17153EA677}"/>
              </a:ext>
            </a:extLst>
          </p:cNvPr>
          <p:cNvSpPr/>
          <p:nvPr/>
        </p:nvSpPr>
        <p:spPr>
          <a:xfrm>
            <a:off x="4832626" y="1908516"/>
            <a:ext cx="1490535" cy="160892"/>
          </a:xfrm>
          <a:prstGeom prst="rect">
            <a:avLst/>
          </a:prstGeom>
          <a:noFill/>
          <a:ln/>
        </p:spPr>
        <p:txBody>
          <a:bodyPr wrap="square" lIns="254" tIns="254" rIns="254" bIns="254" rtlCol="0" anchor="ctr">
            <a:noAutofit/>
          </a:bodyPr>
          <a:lstStyle/>
          <a:p>
            <a:pPr marL="0" indent="0" algn="ctr">
              <a:buNone/>
            </a:pPr>
            <a:r>
              <a:rPr lang="en-US" sz="1400" b="1" u="sng" dirty="0">
                <a:solidFill>
                  <a:srgbClr val="434343"/>
                </a:solidFill>
              </a:rPr>
              <a:t>Group Differences</a:t>
            </a:r>
            <a:endParaRPr lang="en-US" sz="1400" b="1" u="sng" dirty="0"/>
          </a:p>
        </p:txBody>
      </p:sp>
      <p:sp>
        <p:nvSpPr>
          <p:cNvPr id="23" name="Text 15">
            <a:extLst>
              <a:ext uri="{FF2B5EF4-FFF2-40B4-BE49-F238E27FC236}">
                <a16:creationId xmlns:a16="http://schemas.microsoft.com/office/drawing/2014/main" id="{52A61B52-1F53-8E24-68E4-945D36E4C27B}"/>
              </a:ext>
            </a:extLst>
          </p:cNvPr>
          <p:cNvSpPr/>
          <p:nvPr/>
        </p:nvSpPr>
        <p:spPr>
          <a:xfrm>
            <a:off x="4492788" y="2181766"/>
            <a:ext cx="2071913" cy="1374741"/>
          </a:xfrm>
          <a:prstGeom prst="rect">
            <a:avLst/>
          </a:prstGeom>
          <a:noFill/>
          <a:ln/>
        </p:spPr>
        <p:txBody>
          <a:bodyPr wrap="square" lIns="254" tIns="254" rIns="254" bIns="254" rtlCol="0" anchor="ctr">
            <a:noAutofit/>
          </a:bodyPr>
          <a:lstStyle/>
          <a:p>
            <a:r>
              <a:rPr lang="en-US" sz="1400" dirty="0">
                <a:solidFill>
                  <a:srgbClr val="434343"/>
                </a:solidFill>
              </a:rPr>
              <a:t>Irritability: </a:t>
            </a:r>
            <a:r>
              <a:rPr lang="en-US" sz="1400" b="1" i="1" dirty="0">
                <a:solidFill>
                  <a:srgbClr val="990000"/>
                </a:solidFill>
              </a:rPr>
              <a:t>d </a:t>
            </a:r>
            <a:r>
              <a:rPr lang="en-US" sz="1400" b="1" dirty="0">
                <a:solidFill>
                  <a:srgbClr val="990000"/>
                </a:solidFill>
              </a:rPr>
              <a:t>= 1.21</a:t>
            </a:r>
            <a:endParaRPr lang="en-US" sz="800" dirty="0">
              <a:solidFill>
                <a:srgbClr val="434343"/>
              </a:solidFill>
            </a:endParaRPr>
          </a:p>
          <a:p>
            <a:endParaRPr lang="en-US" sz="500" dirty="0">
              <a:solidFill>
                <a:srgbClr val="434343"/>
              </a:solidFill>
            </a:endParaRPr>
          </a:p>
          <a:p>
            <a:r>
              <a:rPr lang="en-US" sz="1400" dirty="0">
                <a:solidFill>
                  <a:srgbClr val="434343"/>
                </a:solidFill>
              </a:rPr>
              <a:t>PTS symptoms: </a:t>
            </a:r>
            <a:r>
              <a:rPr lang="en-US" sz="1400" b="1" i="1" dirty="0">
                <a:solidFill>
                  <a:srgbClr val="990000"/>
                </a:solidFill>
              </a:rPr>
              <a:t>d </a:t>
            </a:r>
            <a:r>
              <a:rPr lang="en-US" sz="1400" b="1" dirty="0">
                <a:solidFill>
                  <a:srgbClr val="990000"/>
                </a:solidFill>
              </a:rPr>
              <a:t>= 0.99</a:t>
            </a:r>
            <a:endParaRPr lang="en-US" sz="800" dirty="0">
              <a:solidFill>
                <a:srgbClr val="434343"/>
              </a:solidFill>
            </a:endParaRPr>
          </a:p>
          <a:p>
            <a:endParaRPr lang="en-US" sz="500" dirty="0">
              <a:solidFill>
                <a:srgbClr val="434343"/>
              </a:solidFill>
            </a:endParaRPr>
          </a:p>
          <a:p>
            <a:r>
              <a:rPr lang="en-US" sz="1400" dirty="0">
                <a:solidFill>
                  <a:srgbClr val="434343"/>
                </a:solidFill>
              </a:rPr>
              <a:t>Average pain: </a:t>
            </a:r>
            <a:r>
              <a:rPr lang="en-US" sz="1400" b="1" i="1" dirty="0">
                <a:solidFill>
                  <a:srgbClr val="990000"/>
                </a:solidFill>
              </a:rPr>
              <a:t>d </a:t>
            </a:r>
            <a:r>
              <a:rPr lang="en-US" sz="1400" b="1" dirty="0">
                <a:solidFill>
                  <a:srgbClr val="990000"/>
                </a:solidFill>
              </a:rPr>
              <a:t>= 1.00</a:t>
            </a:r>
            <a:endParaRPr lang="en-US" sz="800" dirty="0"/>
          </a:p>
          <a:p>
            <a:endParaRPr lang="en-US" sz="500" dirty="0">
              <a:solidFill>
                <a:srgbClr val="434343"/>
              </a:solidFill>
            </a:endParaRPr>
          </a:p>
          <a:p>
            <a:r>
              <a:rPr lang="en-US" sz="1400" dirty="0">
                <a:solidFill>
                  <a:srgbClr val="434343"/>
                </a:solidFill>
              </a:rPr>
              <a:t>Functional hearing: </a:t>
            </a:r>
            <a:r>
              <a:rPr lang="en-US" sz="1400" b="1" i="1" dirty="0">
                <a:solidFill>
                  <a:srgbClr val="990000"/>
                </a:solidFill>
              </a:rPr>
              <a:t>d </a:t>
            </a:r>
            <a:r>
              <a:rPr lang="en-US" sz="1400" b="1" dirty="0">
                <a:solidFill>
                  <a:srgbClr val="990000"/>
                </a:solidFill>
              </a:rPr>
              <a:t>= 0.51</a:t>
            </a:r>
          </a:p>
          <a:p>
            <a:endParaRPr lang="en-US" sz="500" dirty="0">
              <a:solidFill>
                <a:srgbClr val="434343"/>
              </a:solidFill>
            </a:endParaRPr>
          </a:p>
          <a:p>
            <a:r>
              <a:rPr lang="en-US" sz="1400" dirty="0">
                <a:solidFill>
                  <a:srgbClr val="434343"/>
                </a:solidFill>
              </a:rPr>
              <a:t>Postural control: </a:t>
            </a:r>
            <a:r>
              <a:rPr lang="en-US" sz="1400" b="1" i="1" dirty="0">
                <a:solidFill>
                  <a:srgbClr val="990000"/>
                </a:solidFill>
              </a:rPr>
              <a:t>d </a:t>
            </a:r>
            <a:r>
              <a:rPr lang="en-US" sz="1400" b="1" dirty="0">
                <a:solidFill>
                  <a:srgbClr val="990000"/>
                </a:solidFill>
              </a:rPr>
              <a:t>= 0.65</a:t>
            </a:r>
            <a:endParaRPr lang="en-US" sz="1400" dirty="0"/>
          </a:p>
          <a:p>
            <a:r>
              <a:rPr lang="en-US" sz="1400" dirty="0">
                <a:solidFill>
                  <a:srgbClr val="434343"/>
                </a:solidFill>
              </a:rPr>
              <a:t> </a:t>
            </a:r>
            <a:endParaRPr lang="en-US" sz="1400" dirty="0"/>
          </a:p>
        </p:txBody>
      </p:sp>
      <p:sp>
        <p:nvSpPr>
          <p:cNvPr id="59" name="Text 15">
            <a:extLst>
              <a:ext uri="{FF2B5EF4-FFF2-40B4-BE49-F238E27FC236}">
                <a16:creationId xmlns:a16="http://schemas.microsoft.com/office/drawing/2014/main" id="{AABE6D61-435D-7B97-455B-761C4B43E53D}"/>
              </a:ext>
            </a:extLst>
          </p:cNvPr>
          <p:cNvSpPr/>
          <p:nvPr/>
        </p:nvSpPr>
        <p:spPr>
          <a:xfrm>
            <a:off x="3399153" y="3955229"/>
            <a:ext cx="2193960" cy="136534"/>
          </a:xfrm>
          <a:prstGeom prst="rect">
            <a:avLst/>
          </a:prstGeom>
          <a:noFill/>
          <a:ln/>
        </p:spPr>
        <p:txBody>
          <a:bodyPr wrap="square" lIns="254" tIns="254" rIns="254" bIns="254" rtlCol="0" anchor="ctr">
            <a:noAutofit/>
          </a:bodyPr>
          <a:lstStyle/>
          <a:p>
            <a:pPr marL="0" indent="0">
              <a:buNone/>
            </a:pPr>
            <a:endParaRPr lang="en-US" sz="1400" dirty="0"/>
          </a:p>
        </p:txBody>
      </p:sp>
      <p:sp>
        <p:nvSpPr>
          <p:cNvPr id="62" name="Text 15">
            <a:extLst>
              <a:ext uri="{FF2B5EF4-FFF2-40B4-BE49-F238E27FC236}">
                <a16:creationId xmlns:a16="http://schemas.microsoft.com/office/drawing/2014/main" id="{1137F04A-76AF-058E-CDA9-BB0897AF8022}"/>
              </a:ext>
            </a:extLst>
          </p:cNvPr>
          <p:cNvSpPr/>
          <p:nvPr/>
        </p:nvSpPr>
        <p:spPr>
          <a:xfrm>
            <a:off x="3979716" y="4225018"/>
            <a:ext cx="1358092" cy="238867"/>
          </a:xfrm>
          <a:prstGeom prst="rect">
            <a:avLst/>
          </a:prstGeom>
          <a:noFill/>
          <a:ln/>
        </p:spPr>
        <p:txBody>
          <a:bodyPr wrap="square" lIns="254" tIns="254" rIns="254" bIns="254" rtlCol="0" anchor="ctr">
            <a:noAutofit/>
          </a:bodyPr>
          <a:lstStyle/>
          <a:p>
            <a:pPr marL="0" indent="0">
              <a:buNone/>
            </a:pPr>
            <a:endParaRPr lang="en-US" sz="1400" dirty="0"/>
          </a:p>
        </p:txBody>
      </p:sp>
      <p:sp>
        <p:nvSpPr>
          <p:cNvPr id="70" name="Text 15">
            <a:extLst>
              <a:ext uri="{FF2B5EF4-FFF2-40B4-BE49-F238E27FC236}">
                <a16:creationId xmlns:a16="http://schemas.microsoft.com/office/drawing/2014/main" id="{98E49B97-0298-2EBD-FF3F-6BEE6F1BC816}"/>
              </a:ext>
            </a:extLst>
          </p:cNvPr>
          <p:cNvSpPr/>
          <p:nvPr/>
        </p:nvSpPr>
        <p:spPr>
          <a:xfrm>
            <a:off x="8351288" y="1927266"/>
            <a:ext cx="2525590" cy="125176"/>
          </a:xfrm>
          <a:prstGeom prst="rect">
            <a:avLst/>
          </a:prstGeom>
          <a:noFill/>
          <a:ln/>
        </p:spPr>
        <p:txBody>
          <a:bodyPr wrap="square" lIns="254" tIns="254" rIns="254" bIns="254" rtlCol="0" anchor="ctr">
            <a:noAutofit/>
          </a:bodyPr>
          <a:lstStyle/>
          <a:p>
            <a:pPr marL="0" indent="0" algn="ctr">
              <a:buNone/>
            </a:pPr>
            <a:r>
              <a:rPr lang="en-US" sz="1400" b="1" u="sng" dirty="0">
                <a:solidFill>
                  <a:srgbClr val="434343"/>
                </a:solidFill>
              </a:rPr>
              <a:t>Adjusted Predictors of Irritability</a:t>
            </a:r>
            <a:endParaRPr lang="en-US" sz="1400" b="1" u="sng" dirty="0"/>
          </a:p>
        </p:txBody>
      </p:sp>
      <p:sp>
        <p:nvSpPr>
          <p:cNvPr id="86" name="Text 15">
            <a:extLst>
              <a:ext uri="{FF2B5EF4-FFF2-40B4-BE49-F238E27FC236}">
                <a16:creationId xmlns:a16="http://schemas.microsoft.com/office/drawing/2014/main" id="{98C3BEB4-82F0-64C3-4819-577E5AA6B7BE}"/>
              </a:ext>
            </a:extLst>
          </p:cNvPr>
          <p:cNvSpPr/>
          <p:nvPr/>
        </p:nvSpPr>
        <p:spPr>
          <a:xfrm>
            <a:off x="4791376" y="3683835"/>
            <a:ext cx="1490535" cy="160892"/>
          </a:xfrm>
          <a:prstGeom prst="rect">
            <a:avLst/>
          </a:prstGeom>
          <a:noFill/>
          <a:ln/>
        </p:spPr>
        <p:txBody>
          <a:bodyPr wrap="square" lIns="254" tIns="254" rIns="254" bIns="254" rtlCol="0" anchor="ctr">
            <a:noAutofit/>
          </a:bodyPr>
          <a:lstStyle/>
          <a:p>
            <a:pPr marL="0" indent="0" algn="ctr">
              <a:buNone/>
            </a:pPr>
            <a:r>
              <a:rPr lang="en-US" sz="1400" b="1" u="sng" dirty="0">
                <a:solidFill>
                  <a:srgbClr val="434343"/>
                </a:solidFill>
              </a:rPr>
              <a:t>Group Differences</a:t>
            </a:r>
            <a:endParaRPr lang="en-US" sz="1400" b="1" u="sng" dirty="0"/>
          </a:p>
        </p:txBody>
      </p:sp>
      <p:sp>
        <p:nvSpPr>
          <p:cNvPr id="94" name="Text 15">
            <a:extLst>
              <a:ext uri="{FF2B5EF4-FFF2-40B4-BE49-F238E27FC236}">
                <a16:creationId xmlns:a16="http://schemas.microsoft.com/office/drawing/2014/main" id="{EB0E9EA2-823C-D717-2BE8-59B7FD1D5A9E}"/>
              </a:ext>
            </a:extLst>
          </p:cNvPr>
          <p:cNvSpPr/>
          <p:nvPr/>
        </p:nvSpPr>
        <p:spPr>
          <a:xfrm>
            <a:off x="8316784" y="3645320"/>
            <a:ext cx="2525590" cy="125176"/>
          </a:xfrm>
          <a:prstGeom prst="rect">
            <a:avLst/>
          </a:prstGeom>
          <a:noFill/>
          <a:ln/>
        </p:spPr>
        <p:txBody>
          <a:bodyPr wrap="square" lIns="254" tIns="254" rIns="254" bIns="254" rtlCol="0" anchor="ctr">
            <a:noAutofit/>
          </a:bodyPr>
          <a:lstStyle/>
          <a:p>
            <a:pPr marL="0" indent="0" algn="ctr">
              <a:buNone/>
            </a:pPr>
            <a:r>
              <a:rPr lang="en-US" sz="1400" b="1" u="sng" dirty="0">
                <a:solidFill>
                  <a:srgbClr val="434343"/>
                </a:solidFill>
              </a:rPr>
              <a:t>Adjusted Predictors of RNN</a:t>
            </a:r>
            <a:endParaRPr lang="en-US" sz="1400" b="1" u="sng" dirty="0"/>
          </a:p>
        </p:txBody>
      </p:sp>
      <p:sp>
        <p:nvSpPr>
          <p:cNvPr id="110" name="Text 15">
            <a:extLst>
              <a:ext uri="{FF2B5EF4-FFF2-40B4-BE49-F238E27FC236}">
                <a16:creationId xmlns:a16="http://schemas.microsoft.com/office/drawing/2014/main" id="{0C0B201E-B967-DA9E-B75C-C844834D54F4}"/>
              </a:ext>
            </a:extLst>
          </p:cNvPr>
          <p:cNvSpPr/>
          <p:nvPr/>
        </p:nvSpPr>
        <p:spPr>
          <a:xfrm>
            <a:off x="3732822" y="3851721"/>
            <a:ext cx="3569700" cy="1374741"/>
          </a:xfrm>
          <a:prstGeom prst="rect">
            <a:avLst/>
          </a:prstGeom>
          <a:noFill/>
          <a:ln/>
        </p:spPr>
        <p:txBody>
          <a:bodyPr wrap="square" lIns="254" tIns="254" rIns="254" bIns="254" rtlCol="0" anchor="ctr">
            <a:noAutofit/>
          </a:bodyPr>
          <a:lstStyle/>
          <a:p>
            <a:r>
              <a:rPr lang="en-US" sz="1400" dirty="0">
                <a:solidFill>
                  <a:srgbClr val="434343"/>
                </a:solidFill>
              </a:rPr>
              <a:t>Rapid number naming (RNN): </a:t>
            </a:r>
            <a:r>
              <a:rPr lang="en-US" sz="1400" b="1" i="1" dirty="0">
                <a:solidFill>
                  <a:srgbClr val="990000"/>
                </a:solidFill>
              </a:rPr>
              <a:t>d </a:t>
            </a:r>
            <a:r>
              <a:rPr lang="en-US" sz="1400" b="1" dirty="0">
                <a:solidFill>
                  <a:srgbClr val="990000"/>
                </a:solidFill>
              </a:rPr>
              <a:t>= 0.91</a:t>
            </a:r>
            <a:endParaRPr lang="en-US" sz="1400" i="1" dirty="0">
              <a:solidFill>
                <a:srgbClr val="990000"/>
              </a:solidFill>
            </a:endParaRPr>
          </a:p>
          <a:p>
            <a:pPr marL="0" indent="0">
              <a:buNone/>
            </a:pPr>
            <a:endParaRPr lang="en-US" sz="800" dirty="0">
              <a:solidFill>
                <a:srgbClr val="434343"/>
              </a:solidFill>
            </a:endParaRPr>
          </a:p>
          <a:p>
            <a:r>
              <a:rPr lang="en-US" sz="1400" dirty="0" err="1">
                <a:solidFill>
                  <a:srgbClr val="434343"/>
                </a:solidFill>
              </a:rPr>
              <a:t>Antisaccades</a:t>
            </a:r>
            <a:r>
              <a:rPr lang="en-US" sz="1400" dirty="0">
                <a:solidFill>
                  <a:srgbClr val="434343"/>
                </a:solidFill>
              </a:rPr>
              <a:t> (AS) - Latency, Error: </a:t>
            </a:r>
            <a:r>
              <a:rPr lang="en-US" sz="1400" b="1" i="1" dirty="0">
                <a:solidFill>
                  <a:srgbClr val="990000"/>
                </a:solidFill>
              </a:rPr>
              <a:t>d </a:t>
            </a:r>
            <a:r>
              <a:rPr lang="en-US" sz="1400" b="1" dirty="0">
                <a:solidFill>
                  <a:srgbClr val="990000"/>
                </a:solidFill>
              </a:rPr>
              <a:t>= 0.51 - 0.01</a:t>
            </a:r>
            <a:endParaRPr lang="en-US" sz="1400" i="1" dirty="0">
              <a:solidFill>
                <a:srgbClr val="990000"/>
              </a:solidFill>
            </a:endParaRPr>
          </a:p>
          <a:p>
            <a:endParaRPr lang="en-US" sz="800" dirty="0">
              <a:solidFill>
                <a:srgbClr val="434343"/>
              </a:solidFill>
            </a:endParaRPr>
          </a:p>
          <a:p>
            <a:r>
              <a:rPr lang="en-US" sz="1400" dirty="0">
                <a:solidFill>
                  <a:srgbClr val="434343"/>
                </a:solidFill>
              </a:rPr>
              <a:t>Verbal fluency (VF): </a:t>
            </a:r>
            <a:r>
              <a:rPr lang="en-US" sz="1400" b="1" i="1" dirty="0">
                <a:solidFill>
                  <a:srgbClr val="990000"/>
                </a:solidFill>
              </a:rPr>
              <a:t>d </a:t>
            </a:r>
            <a:r>
              <a:rPr lang="en-US" sz="1400" b="1" dirty="0">
                <a:solidFill>
                  <a:srgbClr val="990000"/>
                </a:solidFill>
              </a:rPr>
              <a:t>= -0.47</a:t>
            </a:r>
            <a:endParaRPr lang="en-US" sz="1400" i="1" dirty="0">
              <a:solidFill>
                <a:srgbClr val="990000"/>
              </a:solidFill>
            </a:endParaRPr>
          </a:p>
          <a:p>
            <a:endParaRPr lang="en-US" sz="800" dirty="0"/>
          </a:p>
          <a:p>
            <a:r>
              <a:rPr lang="en-US" sz="1400" dirty="0">
                <a:solidFill>
                  <a:srgbClr val="434343"/>
                </a:solidFill>
              </a:rPr>
              <a:t>CPT-commissions – impulsivity (CPT-C): </a:t>
            </a:r>
            <a:r>
              <a:rPr lang="en-US" sz="1400" b="1" i="1" dirty="0">
                <a:solidFill>
                  <a:srgbClr val="990000"/>
                </a:solidFill>
              </a:rPr>
              <a:t>d </a:t>
            </a:r>
            <a:r>
              <a:rPr lang="en-US" sz="1400" b="1" dirty="0">
                <a:solidFill>
                  <a:srgbClr val="990000"/>
                </a:solidFill>
              </a:rPr>
              <a:t>= 1.06</a:t>
            </a:r>
            <a:endParaRPr lang="en-US" sz="1400" dirty="0"/>
          </a:p>
        </p:txBody>
      </p:sp>
      <p:sp>
        <p:nvSpPr>
          <p:cNvPr id="114" name="Text 15">
            <a:extLst>
              <a:ext uri="{FF2B5EF4-FFF2-40B4-BE49-F238E27FC236}">
                <a16:creationId xmlns:a16="http://schemas.microsoft.com/office/drawing/2014/main" id="{EC2763AC-2789-E85C-A411-B0CABB597A7E}"/>
              </a:ext>
            </a:extLst>
          </p:cNvPr>
          <p:cNvSpPr/>
          <p:nvPr/>
        </p:nvSpPr>
        <p:spPr>
          <a:xfrm>
            <a:off x="8533629" y="2184201"/>
            <a:ext cx="2142002" cy="1031800"/>
          </a:xfrm>
          <a:prstGeom prst="rect">
            <a:avLst/>
          </a:prstGeom>
          <a:noFill/>
          <a:ln/>
        </p:spPr>
        <p:txBody>
          <a:bodyPr wrap="square" lIns="254" tIns="254" rIns="254" bIns="254" rtlCol="0" anchor="ctr">
            <a:noAutofit/>
          </a:bodyPr>
          <a:lstStyle/>
          <a:p>
            <a:r>
              <a:rPr lang="en-US" sz="1400" dirty="0">
                <a:solidFill>
                  <a:srgbClr val="434343"/>
                </a:solidFill>
              </a:rPr>
              <a:t>Probable PTSD: </a:t>
            </a:r>
            <a:r>
              <a:rPr lang="en-US" sz="1400" b="1" i="1" dirty="0">
                <a:solidFill>
                  <a:srgbClr val="990000"/>
                </a:solidFill>
              </a:rPr>
              <a:t>p </a:t>
            </a:r>
            <a:r>
              <a:rPr lang="en-US" sz="1400" b="1" dirty="0">
                <a:solidFill>
                  <a:srgbClr val="990000"/>
                </a:solidFill>
              </a:rPr>
              <a:t>&lt; 0.001</a:t>
            </a:r>
            <a:endParaRPr lang="en-US" sz="1400" i="1" dirty="0">
              <a:solidFill>
                <a:srgbClr val="990000"/>
              </a:solidFill>
            </a:endParaRPr>
          </a:p>
          <a:p>
            <a:pPr marL="0" indent="0">
              <a:buNone/>
            </a:pPr>
            <a:endParaRPr lang="en-US" sz="800" dirty="0">
              <a:solidFill>
                <a:srgbClr val="434343"/>
              </a:solidFill>
            </a:endParaRPr>
          </a:p>
          <a:p>
            <a:r>
              <a:rPr lang="en-US" sz="1400" dirty="0">
                <a:solidFill>
                  <a:srgbClr val="434343"/>
                </a:solidFill>
              </a:rPr>
              <a:t>Average pain: </a:t>
            </a:r>
            <a:r>
              <a:rPr lang="en-US" sz="1400" b="1" i="1" dirty="0">
                <a:solidFill>
                  <a:srgbClr val="990000"/>
                </a:solidFill>
              </a:rPr>
              <a:t>p </a:t>
            </a:r>
            <a:r>
              <a:rPr lang="en-US" sz="1400" b="1" dirty="0">
                <a:solidFill>
                  <a:srgbClr val="990000"/>
                </a:solidFill>
              </a:rPr>
              <a:t>= 0.008</a:t>
            </a:r>
            <a:endParaRPr lang="en-US" sz="1400" dirty="0">
              <a:solidFill>
                <a:srgbClr val="990000"/>
              </a:solidFill>
            </a:endParaRPr>
          </a:p>
          <a:p>
            <a:endParaRPr lang="en-US" sz="800" dirty="0"/>
          </a:p>
          <a:p>
            <a:r>
              <a:rPr lang="en-US" sz="1400" dirty="0">
                <a:solidFill>
                  <a:srgbClr val="434343"/>
                </a:solidFill>
              </a:rPr>
              <a:t>Functional hearing: </a:t>
            </a:r>
            <a:r>
              <a:rPr lang="en-US" sz="1400" b="1" i="1" dirty="0">
                <a:solidFill>
                  <a:srgbClr val="990000"/>
                </a:solidFill>
              </a:rPr>
              <a:t>p </a:t>
            </a:r>
            <a:r>
              <a:rPr lang="en-US" sz="1400" b="1" dirty="0">
                <a:solidFill>
                  <a:srgbClr val="990000"/>
                </a:solidFill>
              </a:rPr>
              <a:t>= 0.034</a:t>
            </a:r>
            <a:r>
              <a:rPr lang="en-US" sz="1400" dirty="0">
                <a:solidFill>
                  <a:srgbClr val="434343"/>
                </a:solidFill>
              </a:rPr>
              <a:t> </a:t>
            </a:r>
            <a:endParaRPr lang="en-US" sz="1400" dirty="0"/>
          </a:p>
        </p:txBody>
      </p:sp>
      <p:sp>
        <p:nvSpPr>
          <p:cNvPr id="116" name="Text 15">
            <a:extLst>
              <a:ext uri="{FF2B5EF4-FFF2-40B4-BE49-F238E27FC236}">
                <a16:creationId xmlns:a16="http://schemas.microsoft.com/office/drawing/2014/main" id="{F8D28DB9-017B-9F11-A954-473ADFEC5042}"/>
              </a:ext>
            </a:extLst>
          </p:cNvPr>
          <p:cNvSpPr/>
          <p:nvPr/>
        </p:nvSpPr>
        <p:spPr>
          <a:xfrm>
            <a:off x="9087244" y="3797213"/>
            <a:ext cx="1071342" cy="224760"/>
          </a:xfrm>
          <a:prstGeom prst="rect">
            <a:avLst/>
          </a:prstGeom>
          <a:noFill/>
          <a:ln/>
        </p:spPr>
        <p:txBody>
          <a:bodyPr wrap="square" lIns="254" tIns="254" rIns="254" bIns="254" rtlCol="0" anchor="ctr">
            <a:noAutofit/>
          </a:bodyPr>
          <a:lstStyle/>
          <a:p>
            <a:r>
              <a:rPr lang="en-US" sz="1400" dirty="0">
                <a:solidFill>
                  <a:srgbClr val="434343"/>
                </a:solidFill>
              </a:rPr>
              <a:t>VF: </a:t>
            </a:r>
            <a:r>
              <a:rPr lang="en-US" sz="1400" b="1" i="1" dirty="0">
                <a:solidFill>
                  <a:srgbClr val="990000"/>
                </a:solidFill>
              </a:rPr>
              <a:t>p &lt;</a:t>
            </a:r>
            <a:r>
              <a:rPr lang="en-US" sz="1400" b="1" dirty="0">
                <a:solidFill>
                  <a:srgbClr val="990000"/>
                </a:solidFill>
              </a:rPr>
              <a:t> 0.001</a:t>
            </a:r>
            <a:endParaRPr lang="en-US" sz="1400" i="1" dirty="0">
              <a:solidFill>
                <a:srgbClr val="990000"/>
              </a:solidFill>
            </a:endParaRPr>
          </a:p>
        </p:txBody>
      </p:sp>
      <p:sp>
        <p:nvSpPr>
          <p:cNvPr id="118" name="Text 15">
            <a:extLst>
              <a:ext uri="{FF2B5EF4-FFF2-40B4-BE49-F238E27FC236}">
                <a16:creationId xmlns:a16="http://schemas.microsoft.com/office/drawing/2014/main" id="{3CF3A176-DCE8-421C-4AF1-E428E59B53B0}"/>
              </a:ext>
            </a:extLst>
          </p:cNvPr>
          <p:cNvSpPr/>
          <p:nvPr/>
        </p:nvSpPr>
        <p:spPr>
          <a:xfrm>
            <a:off x="8326444" y="4037209"/>
            <a:ext cx="2621516" cy="125176"/>
          </a:xfrm>
          <a:prstGeom prst="rect">
            <a:avLst/>
          </a:prstGeom>
          <a:noFill/>
          <a:ln/>
        </p:spPr>
        <p:txBody>
          <a:bodyPr wrap="square" lIns="254" tIns="254" rIns="254" bIns="254" rtlCol="0" anchor="ctr">
            <a:noAutofit/>
          </a:bodyPr>
          <a:lstStyle/>
          <a:p>
            <a:pPr marL="0" indent="0" algn="ctr">
              <a:buNone/>
            </a:pPr>
            <a:r>
              <a:rPr lang="en-US" sz="1400" b="1" u="sng" dirty="0">
                <a:solidFill>
                  <a:srgbClr val="434343"/>
                </a:solidFill>
              </a:rPr>
              <a:t>Adjusted Predictors of AS (Latency)</a:t>
            </a:r>
            <a:endParaRPr lang="en-US" sz="1400" b="1" u="sng" dirty="0"/>
          </a:p>
        </p:txBody>
      </p:sp>
      <p:sp>
        <p:nvSpPr>
          <p:cNvPr id="120" name="Text 15">
            <a:extLst>
              <a:ext uri="{FF2B5EF4-FFF2-40B4-BE49-F238E27FC236}">
                <a16:creationId xmlns:a16="http://schemas.microsoft.com/office/drawing/2014/main" id="{4885530F-3EB2-AC97-F87A-AD6335E53F9A}"/>
              </a:ext>
            </a:extLst>
          </p:cNvPr>
          <p:cNvSpPr/>
          <p:nvPr/>
        </p:nvSpPr>
        <p:spPr>
          <a:xfrm>
            <a:off x="8529840" y="4192618"/>
            <a:ext cx="2292433" cy="224760"/>
          </a:xfrm>
          <a:prstGeom prst="rect">
            <a:avLst/>
          </a:prstGeom>
          <a:noFill/>
          <a:ln/>
        </p:spPr>
        <p:txBody>
          <a:bodyPr wrap="square" lIns="254" tIns="254" rIns="254" bIns="254" rtlCol="0" anchor="ctr">
            <a:noAutofit/>
          </a:bodyPr>
          <a:lstStyle/>
          <a:p>
            <a:r>
              <a:rPr lang="en-US" sz="1400" dirty="0">
                <a:solidFill>
                  <a:srgbClr val="434343"/>
                </a:solidFill>
              </a:rPr>
              <a:t>Overall models: </a:t>
            </a:r>
            <a:r>
              <a:rPr lang="en-US" sz="1400" b="1" i="1" dirty="0">
                <a:solidFill>
                  <a:srgbClr val="990000"/>
                </a:solidFill>
              </a:rPr>
              <a:t>p = </a:t>
            </a:r>
            <a:r>
              <a:rPr lang="en-US" sz="1400" b="1" dirty="0">
                <a:solidFill>
                  <a:srgbClr val="990000"/>
                </a:solidFill>
              </a:rPr>
              <a:t>0.05 - 0.01</a:t>
            </a:r>
            <a:endParaRPr lang="en-US" sz="1400" i="1" dirty="0">
              <a:solidFill>
                <a:srgbClr val="990000"/>
              </a:solidFill>
            </a:endParaRPr>
          </a:p>
        </p:txBody>
      </p:sp>
      <p:sp>
        <p:nvSpPr>
          <p:cNvPr id="122" name="Text 15">
            <a:extLst>
              <a:ext uri="{FF2B5EF4-FFF2-40B4-BE49-F238E27FC236}">
                <a16:creationId xmlns:a16="http://schemas.microsoft.com/office/drawing/2014/main" id="{D718CB01-5FC3-707D-F953-7E082CBC70DD}"/>
              </a:ext>
            </a:extLst>
          </p:cNvPr>
          <p:cNvSpPr/>
          <p:nvPr/>
        </p:nvSpPr>
        <p:spPr>
          <a:xfrm>
            <a:off x="8328578" y="4460092"/>
            <a:ext cx="2621516" cy="125176"/>
          </a:xfrm>
          <a:prstGeom prst="rect">
            <a:avLst/>
          </a:prstGeom>
          <a:noFill/>
          <a:ln/>
        </p:spPr>
        <p:txBody>
          <a:bodyPr wrap="square" lIns="254" tIns="254" rIns="254" bIns="254" rtlCol="0" anchor="ctr">
            <a:noAutofit/>
          </a:bodyPr>
          <a:lstStyle/>
          <a:p>
            <a:pPr marL="0" indent="0" algn="ctr">
              <a:buNone/>
            </a:pPr>
            <a:r>
              <a:rPr lang="en-US" sz="1400" b="1" u="sng" dirty="0">
                <a:solidFill>
                  <a:srgbClr val="434343"/>
                </a:solidFill>
              </a:rPr>
              <a:t>Adjusted Predictors of AS (Error)</a:t>
            </a:r>
            <a:endParaRPr lang="en-US" sz="1400" b="1" u="sng" dirty="0"/>
          </a:p>
        </p:txBody>
      </p:sp>
      <p:sp>
        <p:nvSpPr>
          <p:cNvPr id="124" name="Text 15">
            <a:extLst>
              <a:ext uri="{FF2B5EF4-FFF2-40B4-BE49-F238E27FC236}">
                <a16:creationId xmlns:a16="http://schemas.microsoft.com/office/drawing/2014/main" id="{51BE67D8-298E-5756-B7DD-055934E8EE13}"/>
              </a:ext>
            </a:extLst>
          </p:cNvPr>
          <p:cNvSpPr/>
          <p:nvPr/>
        </p:nvSpPr>
        <p:spPr>
          <a:xfrm>
            <a:off x="8880871" y="4764800"/>
            <a:ext cx="1734378" cy="510121"/>
          </a:xfrm>
          <a:prstGeom prst="rect">
            <a:avLst/>
          </a:prstGeom>
          <a:noFill/>
          <a:ln/>
        </p:spPr>
        <p:txBody>
          <a:bodyPr wrap="square" lIns="254" tIns="254" rIns="254" bIns="254" rtlCol="0" anchor="ctr">
            <a:noAutofit/>
          </a:bodyPr>
          <a:lstStyle/>
          <a:p>
            <a:r>
              <a:rPr lang="en-US" sz="1400" dirty="0">
                <a:solidFill>
                  <a:srgbClr val="434343"/>
                </a:solidFill>
              </a:rPr>
              <a:t>VF: </a:t>
            </a:r>
            <a:r>
              <a:rPr lang="en-US" sz="1400" b="1" i="1" dirty="0">
                <a:solidFill>
                  <a:srgbClr val="990000"/>
                </a:solidFill>
              </a:rPr>
              <a:t>p = </a:t>
            </a:r>
            <a:r>
              <a:rPr lang="en-US" sz="1400" b="1" dirty="0">
                <a:solidFill>
                  <a:srgbClr val="990000"/>
                </a:solidFill>
              </a:rPr>
              <a:t>0.10 - &lt;0.01</a:t>
            </a:r>
          </a:p>
          <a:p>
            <a:r>
              <a:rPr lang="en-US" sz="1400" dirty="0">
                <a:solidFill>
                  <a:srgbClr val="434343"/>
                </a:solidFill>
              </a:rPr>
              <a:t>CPT-C: </a:t>
            </a:r>
            <a:r>
              <a:rPr lang="en-US" sz="1400" b="1" i="1" dirty="0">
                <a:solidFill>
                  <a:srgbClr val="990000"/>
                </a:solidFill>
              </a:rPr>
              <a:t>p = </a:t>
            </a:r>
            <a:r>
              <a:rPr lang="en-US" sz="1400" b="1" dirty="0">
                <a:solidFill>
                  <a:srgbClr val="990000"/>
                </a:solidFill>
              </a:rPr>
              <a:t>0.23 - &lt;0.01</a:t>
            </a:r>
          </a:p>
          <a:p>
            <a:r>
              <a:rPr lang="en-US" sz="1400" dirty="0">
                <a:solidFill>
                  <a:srgbClr val="434343"/>
                </a:solidFill>
              </a:rPr>
              <a:t>Age: </a:t>
            </a:r>
            <a:r>
              <a:rPr lang="en-US" sz="1400" b="1" i="1" dirty="0">
                <a:solidFill>
                  <a:srgbClr val="990000"/>
                </a:solidFill>
              </a:rPr>
              <a:t>p = </a:t>
            </a:r>
            <a:r>
              <a:rPr lang="en-US" sz="1400" b="1" dirty="0">
                <a:solidFill>
                  <a:srgbClr val="990000"/>
                </a:solidFill>
              </a:rPr>
              <a:t>0.58 - &lt;0.01</a:t>
            </a:r>
          </a:p>
          <a:p>
            <a:endParaRPr lang="en-US" sz="1400" dirty="0">
              <a:solidFill>
                <a:srgbClr val="990000"/>
              </a:solidFill>
            </a:endParaRPr>
          </a:p>
        </p:txBody>
      </p:sp>
      <p:sp>
        <p:nvSpPr>
          <p:cNvPr id="7" name="Text 31">
            <a:extLst>
              <a:ext uri="{FF2B5EF4-FFF2-40B4-BE49-F238E27FC236}">
                <a16:creationId xmlns:a16="http://schemas.microsoft.com/office/drawing/2014/main" id="{D2B2FA8D-F422-06A2-C774-3CB90484DDF0}"/>
              </a:ext>
            </a:extLst>
          </p:cNvPr>
          <p:cNvSpPr/>
          <p:nvPr/>
        </p:nvSpPr>
        <p:spPr>
          <a:xfrm>
            <a:off x="336468" y="5287565"/>
            <a:ext cx="11225258" cy="512064"/>
          </a:xfrm>
          <a:prstGeom prst="rect">
            <a:avLst/>
          </a:prstGeom>
          <a:noFill/>
          <a:ln/>
        </p:spPr>
        <p:txBody>
          <a:bodyPr wrap="square" lIns="381" tIns="381" rIns="381" bIns="381" rtlCol="0" anchor="ctr"/>
          <a:lstStyle/>
          <a:p>
            <a:pPr marL="0" indent="0" algn="ctr">
              <a:buNone/>
            </a:pPr>
            <a:r>
              <a:rPr lang="en-US" b="1" dirty="0">
                <a:solidFill>
                  <a:srgbClr val="434343"/>
                </a:solidFill>
              </a:rPr>
              <a:t>Proposed take home: </a:t>
            </a:r>
            <a:r>
              <a:rPr lang="en-US" dirty="0">
                <a:solidFill>
                  <a:srgbClr val="434343"/>
                </a:solidFill>
              </a:rPr>
              <a:t>the studies create a coherent clinic-to-bench narrative, with irritability and psychological-sensory neurophysiological burden on one side and an oculomotor-cognition axis on the other</a:t>
            </a:r>
            <a:endParaRPr lang="en-US" dirty="0"/>
          </a:p>
        </p:txBody>
      </p:sp>
    </p:spTree>
    <p:extLst>
      <p:ext uri="{BB962C8B-B14F-4D97-AF65-F5344CB8AC3E}">
        <p14:creationId xmlns:p14="http://schemas.microsoft.com/office/powerpoint/2010/main" val="294495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2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animBg="1"/>
      <p:bldP spid="32" grpId="0" animBg="1"/>
      <p:bldP spid="34" grpId="0" animBg="1"/>
      <p:bldP spid="36" grpId="0" animBg="1"/>
      <p:bldP spid="38" grpId="0" animBg="1"/>
      <p:bldP spid="44" grpId="0" animBg="1"/>
      <p:bldP spid="79" grpId="0" animBg="1"/>
      <p:bldP spid="10" grpId="0" animBg="1"/>
      <p:bldP spid="23" grpId="0" animBg="1"/>
      <p:bldP spid="70" grpId="0" animBg="1"/>
      <p:bldP spid="86" grpId="0" animBg="1"/>
      <p:bldP spid="94" grpId="0" animBg="1"/>
      <p:bldP spid="110" grpId="0" animBg="1"/>
      <p:bldP spid="114" grpId="0" animBg="1"/>
      <p:bldP spid="116" grpId="0" animBg="1"/>
      <p:bldP spid="118" grpId="0" animBg="1"/>
      <p:bldP spid="120" grpId="0" animBg="1"/>
      <p:bldP spid="122" grpId="0" animBg="1"/>
      <p:bldP spid="124"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89253-A079-BA1F-AD4B-1C4F46B5B2D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FA0AA6F-945E-9089-D35E-55756C0C0655}"/>
              </a:ext>
            </a:extLst>
          </p:cNvPr>
          <p:cNvPicPr>
            <a:picLocks noChangeAspect="1"/>
          </p:cNvPicPr>
          <p:nvPr/>
        </p:nvPicPr>
        <p:blipFill>
          <a:blip r:embed="rId2"/>
          <a:stretch>
            <a:fillRect/>
          </a:stretch>
        </p:blipFill>
        <p:spPr>
          <a:xfrm rot="5400000" flipH="1">
            <a:off x="9824400" y="-1956764"/>
            <a:ext cx="278621" cy="3397813"/>
          </a:xfrm>
          <a:prstGeom prst="rect">
            <a:avLst/>
          </a:prstGeom>
        </p:spPr>
      </p:pic>
      <p:pic>
        <p:nvPicPr>
          <p:cNvPr id="3" name="Picture 2">
            <a:extLst>
              <a:ext uri="{FF2B5EF4-FFF2-40B4-BE49-F238E27FC236}">
                <a16:creationId xmlns:a16="http://schemas.microsoft.com/office/drawing/2014/main" id="{F71800C9-A87F-2EEB-F889-C1A30707C4C0}"/>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59BAD2D2-C0C5-32B4-E87B-583835B26949}"/>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11</a:t>
            </a:fld>
            <a:endParaRPr lang="en-US" sz="9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B68E094-5EF6-9F57-6A44-FD7C984D23EA}"/>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sp>
        <p:nvSpPr>
          <p:cNvPr id="6" name="Text 4">
            <a:extLst>
              <a:ext uri="{FF2B5EF4-FFF2-40B4-BE49-F238E27FC236}">
                <a16:creationId xmlns:a16="http://schemas.microsoft.com/office/drawing/2014/main" id="{47095951-C83F-1C51-2E93-06ED24281A46}"/>
              </a:ext>
            </a:extLst>
          </p:cNvPr>
          <p:cNvSpPr/>
          <p:nvPr/>
        </p:nvSpPr>
        <p:spPr>
          <a:xfrm>
            <a:off x="502920" y="804672"/>
            <a:ext cx="10451592" cy="411480"/>
          </a:xfrm>
          <a:prstGeom prst="rect">
            <a:avLst/>
          </a:prstGeom>
          <a:noFill/>
          <a:ln/>
        </p:spPr>
        <p:txBody>
          <a:bodyPr wrap="square" lIns="0" tIns="0" rIns="0" bIns="0" rtlCol="0" anchor="ctr"/>
          <a:lstStyle/>
          <a:p>
            <a:pPr marL="0" indent="0">
              <a:buNone/>
            </a:pPr>
            <a:r>
              <a:rPr lang="en-US" sz="2800" b="1" dirty="0">
                <a:solidFill>
                  <a:srgbClr val="000000"/>
                </a:solidFill>
                <a:latin typeface="Arial" pitchFamily="34" charset="0"/>
                <a:ea typeface="Arial" pitchFamily="34" charset="-122"/>
                <a:cs typeface="Arial" pitchFamily="34" charset="-120"/>
              </a:rPr>
              <a:t>Two complementary MIBH CU Anschutz veteran </a:t>
            </a:r>
            <a:r>
              <a:rPr lang="en-US" sz="2800" b="1" dirty="0" err="1">
                <a:solidFill>
                  <a:srgbClr val="000000"/>
                </a:solidFill>
                <a:latin typeface="Arial" pitchFamily="34" charset="0"/>
                <a:ea typeface="Arial" pitchFamily="34" charset="-122"/>
                <a:cs typeface="Arial" pitchFamily="34" charset="-120"/>
              </a:rPr>
              <a:t>mTBI</a:t>
            </a:r>
            <a:r>
              <a:rPr lang="en-US" sz="2800" b="1" dirty="0">
                <a:solidFill>
                  <a:srgbClr val="000000"/>
                </a:solidFill>
                <a:latin typeface="Arial" pitchFamily="34" charset="0"/>
                <a:ea typeface="Arial" pitchFamily="34" charset="-122"/>
                <a:cs typeface="Arial" pitchFamily="34" charset="-120"/>
              </a:rPr>
              <a:t> studies</a:t>
            </a:r>
            <a:endParaRPr lang="en-US" sz="2800" dirty="0"/>
          </a:p>
        </p:txBody>
      </p:sp>
      <p:sp>
        <p:nvSpPr>
          <p:cNvPr id="9" name="Text 5">
            <a:extLst>
              <a:ext uri="{FF2B5EF4-FFF2-40B4-BE49-F238E27FC236}">
                <a16:creationId xmlns:a16="http://schemas.microsoft.com/office/drawing/2014/main" id="{C83CE6F1-7D0A-F18A-9BB7-4BB740BB323D}"/>
              </a:ext>
            </a:extLst>
          </p:cNvPr>
          <p:cNvSpPr/>
          <p:nvPr/>
        </p:nvSpPr>
        <p:spPr>
          <a:xfrm>
            <a:off x="554137" y="1216152"/>
            <a:ext cx="10789920" cy="265176"/>
          </a:xfrm>
          <a:prstGeom prst="rect">
            <a:avLst/>
          </a:prstGeom>
          <a:noFill/>
          <a:ln/>
        </p:spPr>
        <p:txBody>
          <a:bodyPr wrap="square" lIns="0" tIns="0" rIns="0" bIns="0" rtlCol="0" anchor="ctr"/>
          <a:lstStyle/>
          <a:p>
            <a:pPr marL="0" indent="0">
              <a:buNone/>
            </a:pPr>
            <a:r>
              <a:rPr lang="en-US" sz="1400" dirty="0">
                <a:solidFill>
                  <a:srgbClr val="434343"/>
                </a:solidFill>
                <a:latin typeface="Arial" pitchFamily="34" charset="0"/>
                <a:ea typeface="Arial" pitchFamily="34" charset="-122"/>
                <a:cs typeface="Arial" pitchFamily="34" charset="-120"/>
              </a:rPr>
              <a:t>Irritability study: Initial key MRI brain imaging findings</a:t>
            </a:r>
            <a:endParaRPr lang="en-US" sz="1400" dirty="0"/>
          </a:p>
        </p:txBody>
      </p:sp>
      <p:sp>
        <p:nvSpPr>
          <p:cNvPr id="12" name="Shape 6">
            <a:extLst>
              <a:ext uri="{FF2B5EF4-FFF2-40B4-BE49-F238E27FC236}">
                <a16:creationId xmlns:a16="http://schemas.microsoft.com/office/drawing/2014/main" id="{76BA9AB8-296D-EE6A-D47A-27821CB6D8E0}"/>
              </a:ext>
            </a:extLst>
          </p:cNvPr>
          <p:cNvSpPr/>
          <p:nvPr/>
        </p:nvSpPr>
        <p:spPr>
          <a:xfrm>
            <a:off x="502920" y="1627632"/>
            <a:ext cx="10972800" cy="0"/>
          </a:xfrm>
          <a:prstGeom prst="line">
            <a:avLst/>
          </a:prstGeom>
          <a:noFill/>
          <a:ln w="17780">
            <a:solidFill>
              <a:srgbClr val="CFB87C"/>
            </a:solidFill>
            <a:prstDash val="solid"/>
          </a:ln>
        </p:spPr>
        <p:txBody>
          <a:bodyPr/>
          <a:lstStyle/>
          <a:p>
            <a:endParaRPr lang="en-US"/>
          </a:p>
        </p:txBody>
      </p:sp>
      <p:sp>
        <p:nvSpPr>
          <p:cNvPr id="54" name="Text 27">
            <a:extLst>
              <a:ext uri="{FF2B5EF4-FFF2-40B4-BE49-F238E27FC236}">
                <a16:creationId xmlns:a16="http://schemas.microsoft.com/office/drawing/2014/main" id="{CC4911A0-EB4B-4B8A-A28D-F67D61A8BE5E}"/>
              </a:ext>
            </a:extLst>
          </p:cNvPr>
          <p:cNvSpPr/>
          <p:nvPr/>
        </p:nvSpPr>
        <p:spPr>
          <a:xfrm>
            <a:off x="9230983" y="2565860"/>
            <a:ext cx="2734115" cy="207577"/>
          </a:xfrm>
          <a:prstGeom prst="rect">
            <a:avLst/>
          </a:prstGeom>
          <a:noFill/>
          <a:ln/>
        </p:spPr>
        <p:txBody>
          <a:bodyPr wrap="square" lIns="0" tIns="0" rIns="0" bIns="0" rtlCol="0" anchor="ctr"/>
          <a:lstStyle/>
          <a:p>
            <a:pPr marL="0" indent="0">
              <a:buNone/>
            </a:pPr>
            <a:r>
              <a:rPr lang="en-US" sz="1400" dirty="0">
                <a:solidFill>
                  <a:srgbClr val="FFFFFF"/>
                </a:solidFill>
              </a:rPr>
              <a:t>• Military veterans with chronic mTBI</a:t>
            </a:r>
            <a:endParaRPr lang="en-US" sz="1400" dirty="0"/>
          </a:p>
        </p:txBody>
      </p:sp>
      <p:sp>
        <p:nvSpPr>
          <p:cNvPr id="59" name="Text 15">
            <a:extLst>
              <a:ext uri="{FF2B5EF4-FFF2-40B4-BE49-F238E27FC236}">
                <a16:creationId xmlns:a16="http://schemas.microsoft.com/office/drawing/2014/main" id="{05FF587E-3404-AD6B-05E1-EC9473E5190E}"/>
              </a:ext>
            </a:extLst>
          </p:cNvPr>
          <p:cNvSpPr/>
          <p:nvPr/>
        </p:nvSpPr>
        <p:spPr>
          <a:xfrm>
            <a:off x="3399153" y="3955229"/>
            <a:ext cx="2193960" cy="136534"/>
          </a:xfrm>
          <a:prstGeom prst="rect">
            <a:avLst/>
          </a:prstGeom>
          <a:noFill/>
          <a:ln/>
        </p:spPr>
        <p:txBody>
          <a:bodyPr wrap="square" lIns="254" tIns="254" rIns="254" bIns="254" rtlCol="0" anchor="ctr">
            <a:noAutofit/>
          </a:bodyPr>
          <a:lstStyle/>
          <a:p>
            <a:pPr marL="0" indent="0">
              <a:buNone/>
            </a:pPr>
            <a:endParaRPr lang="en-US" sz="1400" dirty="0"/>
          </a:p>
        </p:txBody>
      </p:sp>
      <p:sp>
        <p:nvSpPr>
          <p:cNvPr id="62" name="Text 15">
            <a:extLst>
              <a:ext uri="{FF2B5EF4-FFF2-40B4-BE49-F238E27FC236}">
                <a16:creationId xmlns:a16="http://schemas.microsoft.com/office/drawing/2014/main" id="{7441E525-0206-ED37-594D-5EA1369978A4}"/>
              </a:ext>
            </a:extLst>
          </p:cNvPr>
          <p:cNvSpPr/>
          <p:nvPr/>
        </p:nvSpPr>
        <p:spPr>
          <a:xfrm>
            <a:off x="3979716" y="4225018"/>
            <a:ext cx="1358092" cy="238867"/>
          </a:xfrm>
          <a:prstGeom prst="rect">
            <a:avLst/>
          </a:prstGeom>
          <a:noFill/>
          <a:ln/>
        </p:spPr>
        <p:txBody>
          <a:bodyPr wrap="square" lIns="254" tIns="254" rIns="254" bIns="254" rtlCol="0" anchor="ctr">
            <a:noAutofit/>
          </a:bodyPr>
          <a:lstStyle/>
          <a:p>
            <a:pPr marL="0" indent="0">
              <a:buNone/>
            </a:pPr>
            <a:endParaRPr lang="en-US" sz="1400" dirty="0"/>
          </a:p>
        </p:txBody>
      </p:sp>
      <p:sp>
        <p:nvSpPr>
          <p:cNvPr id="22" name="TextBox 21">
            <a:extLst>
              <a:ext uri="{FF2B5EF4-FFF2-40B4-BE49-F238E27FC236}">
                <a16:creationId xmlns:a16="http://schemas.microsoft.com/office/drawing/2014/main" id="{ACFDE1FE-E3E9-6CD2-9365-EF39EDE3816D}"/>
              </a:ext>
            </a:extLst>
          </p:cNvPr>
          <p:cNvSpPr txBox="1"/>
          <p:nvPr/>
        </p:nvSpPr>
        <p:spPr>
          <a:xfrm>
            <a:off x="554136" y="1746952"/>
            <a:ext cx="10921583" cy="4154984"/>
          </a:xfrm>
          <a:prstGeom prst="rect">
            <a:avLst/>
          </a:prstGeom>
          <a:noFill/>
        </p:spPr>
        <p:txBody>
          <a:bodyPr wrap="square">
            <a:spAutoFit/>
          </a:bodyPr>
          <a:lstStyle/>
          <a:p>
            <a:pPr marL="0" marR="0" algn="ctr">
              <a:buNone/>
            </a:pPr>
            <a:r>
              <a:rPr lang="en-US" sz="2400" b="1" dirty="0">
                <a:solidFill>
                  <a:srgbClr val="000000"/>
                </a:solidFill>
                <a:effectLst/>
                <a:ea typeface="Calibri" panose="020F0502020204030204" pitchFamily="34" charset="0"/>
                <a:cs typeface="Arial" panose="020B0604020202020204" pitchFamily="34" charset="0"/>
              </a:rPr>
              <a:t>Relevant to today’s </a:t>
            </a:r>
            <a:r>
              <a:rPr lang="en-US" sz="2400" b="1" dirty="0">
                <a:solidFill>
                  <a:srgbClr val="000000"/>
                </a:solidFill>
                <a:ea typeface="Calibri" panose="020F0502020204030204" pitchFamily="34" charset="0"/>
                <a:cs typeface="Arial" panose="020B0604020202020204" pitchFamily="34" charset="0"/>
              </a:rPr>
              <a:t>gray matter (GM) </a:t>
            </a:r>
            <a:r>
              <a:rPr lang="en-US" sz="2400" b="1" dirty="0">
                <a:solidFill>
                  <a:srgbClr val="000000"/>
                </a:solidFill>
                <a:effectLst/>
                <a:ea typeface="Calibri" panose="020F0502020204030204" pitchFamily="34" charset="0"/>
                <a:cs typeface="Arial" panose="020B0604020202020204" pitchFamily="34" charset="0"/>
              </a:rPr>
              <a:t>discussion, MR acquisition</a:t>
            </a:r>
            <a:r>
              <a:rPr lang="en-US" sz="2400" b="1" dirty="0">
                <a:solidFill>
                  <a:srgbClr val="000000"/>
                </a:solidFill>
                <a:ea typeface="Calibri" panose="020F0502020204030204" pitchFamily="34" charset="0"/>
                <a:cs typeface="Arial" panose="020B0604020202020204" pitchFamily="34" charset="0"/>
              </a:rPr>
              <a:t> </a:t>
            </a:r>
            <a:r>
              <a:rPr lang="en-US" sz="2400" b="1" dirty="0">
                <a:solidFill>
                  <a:srgbClr val="000000"/>
                </a:solidFill>
                <a:effectLst/>
                <a:ea typeface="Calibri" panose="020F0502020204030204" pitchFamily="34" charset="0"/>
                <a:cs typeface="Arial" panose="020B0604020202020204" pitchFamily="34" charset="0"/>
              </a:rPr>
              <a:t>included:</a:t>
            </a:r>
          </a:p>
          <a:p>
            <a:pPr marL="171450" marR="0" indent="-171450" algn="ctr">
              <a:buFontTx/>
              <a:buChar char="-"/>
            </a:pPr>
            <a:endParaRPr lang="en-US" sz="2400" dirty="0">
              <a:solidFill>
                <a:srgbClr val="000000"/>
              </a:solidFill>
              <a:effectLst/>
              <a:ea typeface="Calibri" panose="020F0502020204030204" pitchFamily="34" charset="0"/>
              <a:cs typeface="Arial" panose="020B0604020202020204" pitchFamily="34" charset="0"/>
            </a:endParaRPr>
          </a:p>
          <a:p>
            <a:pPr marL="171450" indent="-171450">
              <a:buFontTx/>
              <a:buChar char="-"/>
            </a:pPr>
            <a:r>
              <a:rPr lang="en-US" sz="2400" dirty="0">
                <a:solidFill>
                  <a:srgbClr val="000000"/>
                </a:solidFill>
                <a:ea typeface="Calibri" panose="020F0502020204030204" pitchFamily="34" charset="0"/>
                <a:cs typeface="Arial" panose="020B0604020202020204" pitchFamily="34" charset="0"/>
              </a:rPr>
              <a:t>CU Research Imaging Center</a:t>
            </a:r>
          </a:p>
          <a:p>
            <a:pPr marL="171450" marR="0" indent="-171450">
              <a:buFontTx/>
              <a:buChar char="-"/>
            </a:pPr>
            <a:endParaRPr lang="en-US" sz="2400" dirty="0">
              <a:solidFill>
                <a:srgbClr val="000000"/>
              </a:solidFill>
              <a:effectLst/>
              <a:ea typeface="Calibri" panose="020F0502020204030204" pitchFamily="34" charset="0"/>
              <a:cs typeface="Arial" panose="020B0604020202020204" pitchFamily="34" charset="0"/>
            </a:endParaRPr>
          </a:p>
          <a:p>
            <a:pPr marL="171450" marR="0" indent="-171450">
              <a:buFontTx/>
              <a:buChar char="-"/>
            </a:pPr>
            <a:r>
              <a:rPr lang="en-US" sz="2400" dirty="0">
                <a:solidFill>
                  <a:srgbClr val="000000"/>
                </a:solidFill>
                <a:effectLst/>
                <a:ea typeface="Calibri" panose="020F0502020204030204" pitchFamily="34" charset="0"/>
                <a:cs typeface="Arial" panose="020B0604020202020204" pitchFamily="34" charset="0"/>
              </a:rPr>
              <a:t>3D T1-weighted, T2-weighted, and fluid-attenuated T2-weighted structural / morphological sequence (e.g., </a:t>
            </a:r>
            <a:r>
              <a:rPr lang="en-US" sz="2400" b="1" dirty="0">
                <a:solidFill>
                  <a:srgbClr val="CEB77C"/>
                </a:solidFill>
                <a:effectLst/>
                <a:ea typeface="Calibri" panose="020F0502020204030204" pitchFamily="34" charset="0"/>
                <a:cs typeface="Arial" panose="020B0604020202020204" pitchFamily="34" charset="0"/>
              </a:rPr>
              <a:t>volume, thickness</a:t>
            </a:r>
            <a:r>
              <a:rPr lang="en-US" sz="2400" dirty="0">
                <a:solidFill>
                  <a:srgbClr val="000000"/>
                </a:solidFill>
                <a:effectLst/>
                <a:ea typeface="Calibri" panose="020F0502020204030204" pitchFamily="34" charset="0"/>
                <a:cs typeface="Arial" panose="020B0604020202020204" pitchFamily="34" charset="0"/>
              </a:rPr>
              <a:t>)</a:t>
            </a:r>
          </a:p>
          <a:p>
            <a:pPr marL="171450" marR="0" indent="-171450">
              <a:buFontTx/>
              <a:buChar char="-"/>
            </a:pPr>
            <a:endParaRPr lang="en-US" sz="2400" dirty="0">
              <a:solidFill>
                <a:srgbClr val="000000"/>
              </a:solidFill>
              <a:effectLst/>
              <a:ea typeface="Calibri" panose="020F0502020204030204" pitchFamily="34" charset="0"/>
              <a:cs typeface="Arial" panose="020B0604020202020204" pitchFamily="34" charset="0"/>
            </a:endParaRPr>
          </a:p>
          <a:p>
            <a:pPr marL="171450" marR="0" indent="-171450">
              <a:buFontTx/>
              <a:buChar char="-"/>
            </a:pPr>
            <a:r>
              <a:rPr lang="en-US" sz="2400" dirty="0">
                <a:solidFill>
                  <a:srgbClr val="000000"/>
                </a:solidFill>
                <a:effectLst/>
                <a:ea typeface="Calibri" panose="020F0502020204030204" pitchFamily="34" charset="0"/>
                <a:cs typeface="Arial" panose="020B0604020202020204" pitchFamily="34" charset="0"/>
              </a:rPr>
              <a:t>neurite orientation dispersion and density imaging (NODDI) (e.g., neurite density index; CSF volume fraction; </a:t>
            </a:r>
            <a:r>
              <a:rPr lang="en-US" sz="2400" b="1" dirty="0">
                <a:solidFill>
                  <a:srgbClr val="CEB77C"/>
                </a:solidFill>
                <a:effectLst/>
                <a:ea typeface="Calibri" panose="020F0502020204030204" pitchFamily="34" charset="0"/>
                <a:cs typeface="Arial" panose="020B0604020202020204" pitchFamily="34" charset="0"/>
              </a:rPr>
              <a:t>orientation dispersion index-ODI</a:t>
            </a:r>
            <a:r>
              <a:rPr lang="en-US" sz="2400" dirty="0">
                <a:solidFill>
                  <a:srgbClr val="000000"/>
                </a:solidFill>
                <a:effectLst/>
                <a:ea typeface="Calibri" panose="020F0502020204030204" pitchFamily="34" charset="0"/>
                <a:cs typeface="Arial" panose="020B0604020202020204" pitchFamily="34" charset="0"/>
              </a:rPr>
              <a:t>) for </a:t>
            </a:r>
            <a:r>
              <a:rPr lang="en-US" sz="2400" b="1" dirty="0">
                <a:solidFill>
                  <a:srgbClr val="CEB77C"/>
                </a:solidFill>
                <a:effectLst/>
                <a:ea typeface="Calibri" panose="020F0502020204030204" pitchFamily="34" charset="0"/>
                <a:cs typeface="Arial" panose="020B0604020202020204" pitchFamily="34" charset="0"/>
              </a:rPr>
              <a:t>GM microstructure </a:t>
            </a:r>
            <a:r>
              <a:rPr lang="en-US" sz="2400" dirty="0">
                <a:solidFill>
                  <a:srgbClr val="000000"/>
                </a:solidFill>
                <a:effectLst/>
                <a:ea typeface="Calibri" panose="020F0502020204030204" pitchFamily="34" charset="0"/>
                <a:cs typeface="Arial" panose="020B0604020202020204" pitchFamily="34" charset="0"/>
              </a:rPr>
              <a:t>estimates</a:t>
            </a:r>
          </a:p>
          <a:p>
            <a:pPr marL="171450" marR="0" indent="-171450">
              <a:buFontTx/>
              <a:buChar char="-"/>
            </a:pPr>
            <a:endParaRPr lang="en-US" sz="2400" dirty="0">
              <a:solidFill>
                <a:srgbClr val="000000"/>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587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43851-8C24-21EF-0525-E0817AC6D8B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BD87FD2-84AF-94E2-5016-D5508EF96501}"/>
              </a:ext>
            </a:extLst>
          </p:cNvPr>
          <p:cNvPicPr>
            <a:picLocks noChangeAspect="1"/>
          </p:cNvPicPr>
          <p:nvPr/>
        </p:nvPicPr>
        <p:blipFill>
          <a:blip r:embed="rId2"/>
          <a:stretch>
            <a:fillRect/>
          </a:stretch>
        </p:blipFill>
        <p:spPr>
          <a:xfrm rot="5400000" flipH="1">
            <a:off x="9824400" y="-1956764"/>
            <a:ext cx="278621" cy="3397813"/>
          </a:xfrm>
          <a:prstGeom prst="rect">
            <a:avLst/>
          </a:prstGeom>
        </p:spPr>
      </p:pic>
      <p:pic>
        <p:nvPicPr>
          <p:cNvPr id="3" name="Picture 2">
            <a:extLst>
              <a:ext uri="{FF2B5EF4-FFF2-40B4-BE49-F238E27FC236}">
                <a16:creationId xmlns:a16="http://schemas.microsoft.com/office/drawing/2014/main" id="{95BFEB13-CC39-D86E-5B5C-D3665D4C3414}"/>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BC2874B1-8EB0-F23B-A05D-B5CA24E08930}"/>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12</a:t>
            </a:fld>
            <a:endParaRPr lang="en-US" sz="9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C379CDD8-B54D-1A63-5D02-4921C1489D3D}"/>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sp>
        <p:nvSpPr>
          <p:cNvPr id="59" name="Text 15">
            <a:extLst>
              <a:ext uri="{FF2B5EF4-FFF2-40B4-BE49-F238E27FC236}">
                <a16:creationId xmlns:a16="http://schemas.microsoft.com/office/drawing/2014/main" id="{89EFD517-44D7-0953-E090-3559CBBBA815}"/>
              </a:ext>
            </a:extLst>
          </p:cNvPr>
          <p:cNvSpPr/>
          <p:nvPr/>
        </p:nvSpPr>
        <p:spPr>
          <a:xfrm>
            <a:off x="3399153" y="3955229"/>
            <a:ext cx="2193960" cy="136534"/>
          </a:xfrm>
          <a:prstGeom prst="rect">
            <a:avLst/>
          </a:prstGeom>
          <a:noFill/>
          <a:ln/>
        </p:spPr>
        <p:txBody>
          <a:bodyPr wrap="square" lIns="254" tIns="254" rIns="254" bIns="254" rtlCol="0" anchor="ctr">
            <a:noAutofit/>
          </a:bodyPr>
          <a:lstStyle/>
          <a:p>
            <a:pPr marL="0" indent="0">
              <a:buNone/>
            </a:pPr>
            <a:endParaRPr lang="en-US" sz="1400" dirty="0"/>
          </a:p>
        </p:txBody>
      </p:sp>
      <p:sp>
        <p:nvSpPr>
          <p:cNvPr id="62" name="Text 15">
            <a:extLst>
              <a:ext uri="{FF2B5EF4-FFF2-40B4-BE49-F238E27FC236}">
                <a16:creationId xmlns:a16="http://schemas.microsoft.com/office/drawing/2014/main" id="{95926683-89DE-570D-C5F8-FF6F47BAB0AA}"/>
              </a:ext>
            </a:extLst>
          </p:cNvPr>
          <p:cNvSpPr/>
          <p:nvPr/>
        </p:nvSpPr>
        <p:spPr>
          <a:xfrm>
            <a:off x="3979716" y="4225018"/>
            <a:ext cx="1358092" cy="238867"/>
          </a:xfrm>
          <a:prstGeom prst="rect">
            <a:avLst/>
          </a:prstGeom>
          <a:noFill/>
          <a:ln/>
        </p:spPr>
        <p:txBody>
          <a:bodyPr wrap="square" lIns="254" tIns="254" rIns="254" bIns="254" rtlCol="0" anchor="ctr">
            <a:noAutofit/>
          </a:bodyPr>
          <a:lstStyle/>
          <a:p>
            <a:pPr marL="0" indent="0">
              <a:buNone/>
            </a:pPr>
            <a:endParaRPr lang="en-US" sz="1400" dirty="0"/>
          </a:p>
        </p:txBody>
      </p:sp>
      <p:sp>
        <p:nvSpPr>
          <p:cNvPr id="25" name="TextBox 24">
            <a:extLst>
              <a:ext uri="{FF2B5EF4-FFF2-40B4-BE49-F238E27FC236}">
                <a16:creationId xmlns:a16="http://schemas.microsoft.com/office/drawing/2014/main" id="{EE2A5AE6-936D-B28C-6BE9-8C3BAAAD5D4C}"/>
              </a:ext>
            </a:extLst>
          </p:cNvPr>
          <p:cNvSpPr txBox="1"/>
          <p:nvPr/>
        </p:nvSpPr>
        <p:spPr>
          <a:xfrm>
            <a:off x="1037059" y="1345650"/>
            <a:ext cx="10117881" cy="3293209"/>
          </a:xfrm>
          <a:prstGeom prst="rect">
            <a:avLst/>
          </a:prstGeom>
          <a:solidFill>
            <a:schemeClr val="bg1"/>
          </a:solidFill>
        </p:spPr>
        <p:txBody>
          <a:bodyPr wrap="square">
            <a:spAutoFit/>
          </a:bodyPr>
          <a:lstStyle/>
          <a:p>
            <a:pPr marL="0" marR="0">
              <a:buNone/>
            </a:pPr>
            <a:r>
              <a:rPr lang="en-US" sz="2600" b="1" dirty="0">
                <a:solidFill>
                  <a:srgbClr val="000000"/>
                </a:solidFill>
                <a:ea typeface="Calibri" panose="020F0502020204030204" pitchFamily="34" charset="0"/>
                <a:cs typeface="Arial" panose="020B0604020202020204" pitchFamily="34" charset="0"/>
              </a:rPr>
              <a:t>Initial overall key findings</a:t>
            </a:r>
            <a:r>
              <a:rPr lang="en-US" sz="2600" b="1" dirty="0">
                <a:solidFill>
                  <a:srgbClr val="000000"/>
                </a:solidFill>
                <a:effectLst/>
                <a:ea typeface="Calibri" panose="020F0502020204030204" pitchFamily="34" charset="0"/>
                <a:cs typeface="Arial" panose="020B0604020202020204" pitchFamily="34" charset="0"/>
              </a:rPr>
              <a:t>:</a:t>
            </a:r>
          </a:p>
          <a:p>
            <a:pPr marL="0" marR="0">
              <a:buNone/>
            </a:pPr>
            <a:endParaRPr lang="en-US" sz="2600" b="1" dirty="0">
              <a:solidFill>
                <a:srgbClr val="000000"/>
              </a:solidFill>
              <a:effectLst/>
              <a:ea typeface="Calibri" panose="020F0502020204030204" pitchFamily="34" charset="0"/>
              <a:cs typeface="Arial" panose="020B0604020202020204" pitchFamily="34" charset="0"/>
            </a:endParaRPr>
          </a:p>
          <a:p>
            <a:pPr marL="171450" marR="0" indent="-171450">
              <a:buFontTx/>
              <a:buChar char="-"/>
            </a:pPr>
            <a:r>
              <a:rPr lang="en-US" sz="2600" dirty="0">
                <a:solidFill>
                  <a:srgbClr val="000000"/>
                </a:solidFill>
                <a:ea typeface="Calibri" panose="020F0502020204030204" pitchFamily="34" charset="0"/>
                <a:cs typeface="Arial" panose="020B0604020202020204" pitchFamily="34" charset="0"/>
              </a:rPr>
              <a:t>Minimal to no </a:t>
            </a:r>
            <a:r>
              <a:rPr lang="en-US" sz="2600" dirty="0">
                <a:solidFill>
                  <a:srgbClr val="000000"/>
                </a:solidFill>
                <a:effectLst/>
                <a:ea typeface="Calibri" panose="020F0502020204030204" pitchFamily="34" charset="0"/>
                <a:cs typeface="Arial" panose="020B0604020202020204" pitchFamily="34" charset="0"/>
              </a:rPr>
              <a:t>group differences &amp; no irritability associations for more standard clinical metrics (e.g., volume, cortical thickness)</a:t>
            </a:r>
          </a:p>
          <a:p>
            <a:pPr marL="171450" marR="0" indent="-171450">
              <a:buFontTx/>
              <a:buChar char="-"/>
            </a:pPr>
            <a:endParaRPr lang="en-US" sz="2600" dirty="0">
              <a:solidFill>
                <a:srgbClr val="000000"/>
              </a:solidFill>
              <a:effectLst/>
              <a:ea typeface="Calibri" panose="020F0502020204030204" pitchFamily="34" charset="0"/>
              <a:cs typeface="Arial" panose="020B0604020202020204" pitchFamily="34" charset="0"/>
            </a:endParaRPr>
          </a:p>
          <a:p>
            <a:pPr marL="171450" marR="0" indent="-171450">
              <a:buFontTx/>
              <a:buChar char="-"/>
            </a:pPr>
            <a:r>
              <a:rPr lang="en-US" sz="2600" dirty="0">
                <a:solidFill>
                  <a:srgbClr val="000000"/>
                </a:solidFill>
                <a:effectLst/>
                <a:ea typeface="Calibri" panose="020F0502020204030204" pitchFamily="34" charset="0"/>
                <a:cs typeface="Arial" panose="020B0604020202020204" pitchFamily="34" charset="0"/>
              </a:rPr>
              <a:t>Group differences and irritability associations for NODDI</a:t>
            </a:r>
            <a:r>
              <a:rPr lang="en-US" sz="2600" dirty="0">
                <a:solidFill>
                  <a:srgbClr val="000000"/>
                </a:solidFill>
                <a:ea typeface="Calibri" panose="020F0502020204030204" pitchFamily="34" charset="0"/>
                <a:cs typeface="Arial" panose="020B0604020202020204" pitchFamily="34" charset="0"/>
              </a:rPr>
              <a:t> metrics</a:t>
            </a:r>
          </a:p>
          <a:p>
            <a:pPr marL="171450" marR="0" indent="-171450">
              <a:buFontTx/>
              <a:buChar char="-"/>
            </a:pPr>
            <a:endParaRPr lang="en-US" sz="2600" dirty="0">
              <a:solidFill>
                <a:srgbClr val="000000"/>
              </a:solidFill>
              <a:effectLst/>
              <a:ea typeface="Calibri" panose="020F0502020204030204" pitchFamily="34" charset="0"/>
              <a:cs typeface="Arial" panose="020B0604020202020204" pitchFamily="34" charset="0"/>
            </a:endParaRPr>
          </a:p>
          <a:p>
            <a:pPr marL="171450" indent="-171450">
              <a:buFontTx/>
              <a:buChar char="-"/>
            </a:pPr>
            <a:r>
              <a:rPr lang="en-US" sz="2600" dirty="0"/>
              <a:t>ODI highlights potential microstructural contributions to irritability</a:t>
            </a:r>
          </a:p>
        </p:txBody>
      </p:sp>
      <p:sp>
        <p:nvSpPr>
          <p:cNvPr id="15" name="Rectangle 14">
            <a:extLst>
              <a:ext uri="{FF2B5EF4-FFF2-40B4-BE49-F238E27FC236}">
                <a16:creationId xmlns:a16="http://schemas.microsoft.com/office/drawing/2014/main" id="{F2299038-602C-BCAE-AF26-8155E5FAF4B0}"/>
              </a:ext>
            </a:extLst>
          </p:cNvPr>
          <p:cNvSpPr/>
          <p:nvPr/>
        </p:nvSpPr>
        <p:spPr>
          <a:xfrm>
            <a:off x="10793936" y="336430"/>
            <a:ext cx="909995" cy="629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14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99AC-C80A-6BB1-8440-55366F4F279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5776913-CEE9-14A0-E5DA-9E37A8AFE895}"/>
              </a:ext>
            </a:extLst>
          </p:cNvPr>
          <p:cNvPicPr>
            <a:picLocks noChangeAspect="1"/>
          </p:cNvPicPr>
          <p:nvPr/>
        </p:nvPicPr>
        <p:blipFill>
          <a:blip r:embed="rId2"/>
          <a:stretch>
            <a:fillRect/>
          </a:stretch>
        </p:blipFill>
        <p:spPr>
          <a:xfrm rot="5400000" flipH="1">
            <a:off x="9600880" y="-1977084"/>
            <a:ext cx="278621" cy="3397813"/>
          </a:xfrm>
          <a:prstGeom prst="rect">
            <a:avLst/>
          </a:prstGeom>
        </p:spPr>
      </p:pic>
      <p:pic>
        <p:nvPicPr>
          <p:cNvPr id="3" name="Picture 2">
            <a:extLst>
              <a:ext uri="{FF2B5EF4-FFF2-40B4-BE49-F238E27FC236}">
                <a16:creationId xmlns:a16="http://schemas.microsoft.com/office/drawing/2014/main" id="{1FA223D3-D79F-D621-C88B-0C4FB949AC22}"/>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48C2BDD6-6B4A-11DA-059E-B346F034B5C9}"/>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13</a:t>
            </a:fld>
            <a:endParaRPr lang="en-US" sz="900"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ED865136-7F5B-7063-0F32-549A05BF1058}"/>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pic>
        <p:nvPicPr>
          <p:cNvPr id="8" name="Picture 7">
            <a:extLst>
              <a:ext uri="{FF2B5EF4-FFF2-40B4-BE49-F238E27FC236}">
                <a16:creationId xmlns:a16="http://schemas.microsoft.com/office/drawing/2014/main" id="{67255DB0-3FEA-E32C-4DDF-0A30418BBFA7}"/>
              </a:ext>
            </a:extLst>
          </p:cNvPr>
          <p:cNvPicPr>
            <a:picLocks noChangeAspect="1"/>
          </p:cNvPicPr>
          <p:nvPr/>
        </p:nvPicPr>
        <p:blipFill>
          <a:blip r:embed="rId5"/>
          <a:stretch>
            <a:fillRect/>
          </a:stretch>
        </p:blipFill>
        <p:spPr>
          <a:xfrm>
            <a:off x="0" y="1"/>
            <a:ext cx="12192000" cy="6858000"/>
          </a:xfrm>
          <a:prstGeom prst="rect">
            <a:avLst/>
          </a:prstGeom>
        </p:spPr>
      </p:pic>
      <p:sp>
        <p:nvSpPr>
          <p:cNvPr id="5" name="Rectangle: Rounded Corners 4">
            <a:extLst>
              <a:ext uri="{FF2B5EF4-FFF2-40B4-BE49-F238E27FC236}">
                <a16:creationId xmlns:a16="http://schemas.microsoft.com/office/drawing/2014/main" id="{92133241-C1A6-B91F-BE2C-988DF6951A76}"/>
              </a:ext>
            </a:extLst>
          </p:cNvPr>
          <p:cNvSpPr/>
          <p:nvPr/>
        </p:nvSpPr>
        <p:spPr>
          <a:xfrm>
            <a:off x="554137" y="4307840"/>
            <a:ext cx="4210903" cy="191008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343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DA445-C9D1-984C-C4CF-51B50254CCE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38A89CB-9AFB-5480-A85C-E4E0457FEB6F}"/>
              </a:ext>
            </a:extLst>
          </p:cNvPr>
          <p:cNvPicPr>
            <a:picLocks noChangeAspect="1"/>
          </p:cNvPicPr>
          <p:nvPr/>
        </p:nvPicPr>
        <p:blipFill>
          <a:blip r:embed="rId2"/>
          <a:stretch>
            <a:fillRect/>
          </a:stretch>
        </p:blipFill>
        <p:spPr>
          <a:xfrm rot="5400000" flipH="1">
            <a:off x="9824400" y="-1956764"/>
            <a:ext cx="278621" cy="3397813"/>
          </a:xfrm>
          <a:prstGeom prst="rect">
            <a:avLst/>
          </a:prstGeom>
        </p:spPr>
      </p:pic>
      <p:pic>
        <p:nvPicPr>
          <p:cNvPr id="3" name="Picture 2">
            <a:extLst>
              <a:ext uri="{FF2B5EF4-FFF2-40B4-BE49-F238E27FC236}">
                <a16:creationId xmlns:a16="http://schemas.microsoft.com/office/drawing/2014/main" id="{DD858A4A-D14F-4502-4C19-20EA99332EEE}"/>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FC2D2291-1C94-1470-23B6-DC3DCE0BDC37}"/>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14</a:t>
            </a:fld>
            <a:endParaRPr lang="en-US" sz="9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5429CD3-6A95-D478-5F37-5FEDA20664AE}"/>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pic>
        <p:nvPicPr>
          <p:cNvPr id="6" name="Picture 5">
            <a:extLst>
              <a:ext uri="{FF2B5EF4-FFF2-40B4-BE49-F238E27FC236}">
                <a16:creationId xmlns:a16="http://schemas.microsoft.com/office/drawing/2014/main" id="{76E8A9F7-AC71-47E4-095B-D264DDB56D8A}"/>
              </a:ext>
            </a:extLst>
          </p:cNvPr>
          <p:cNvPicPr>
            <a:picLocks noChangeAspect="1"/>
          </p:cNvPicPr>
          <p:nvPr/>
        </p:nvPicPr>
        <p:blipFill>
          <a:blip r:embed="rId5"/>
          <a:stretch>
            <a:fillRect/>
          </a:stretch>
        </p:blipFill>
        <p:spPr>
          <a:xfrm>
            <a:off x="0" y="0"/>
            <a:ext cx="12192000" cy="6857999"/>
          </a:xfrm>
          <a:prstGeom prst="rect">
            <a:avLst/>
          </a:prstGeom>
        </p:spPr>
      </p:pic>
      <p:sp>
        <p:nvSpPr>
          <p:cNvPr id="5" name="Arrow: Pentagon 4">
            <a:extLst>
              <a:ext uri="{FF2B5EF4-FFF2-40B4-BE49-F238E27FC236}">
                <a16:creationId xmlns:a16="http://schemas.microsoft.com/office/drawing/2014/main" id="{FB8F9CCD-574C-4525-BEB6-A6464545DD0C}"/>
              </a:ext>
            </a:extLst>
          </p:cNvPr>
          <p:cNvSpPr/>
          <p:nvPr/>
        </p:nvSpPr>
        <p:spPr>
          <a:xfrm>
            <a:off x="741680" y="2092960"/>
            <a:ext cx="3789680" cy="3543910"/>
          </a:xfrm>
          <a:prstGeom prst="homePlate">
            <a:avLst>
              <a:gd name="adj" fmla="val 31079"/>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Pentagon 7">
            <a:extLst>
              <a:ext uri="{FF2B5EF4-FFF2-40B4-BE49-F238E27FC236}">
                <a16:creationId xmlns:a16="http://schemas.microsoft.com/office/drawing/2014/main" id="{540CFC7D-1AD7-7C8D-F578-26819694940B}"/>
              </a:ext>
            </a:extLst>
          </p:cNvPr>
          <p:cNvSpPr/>
          <p:nvPr/>
        </p:nvSpPr>
        <p:spPr>
          <a:xfrm rot="10800000">
            <a:off x="7660642" y="2092960"/>
            <a:ext cx="3789680" cy="3543910"/>
          </a:xfrm>
          <a:prstGeom prst="homePlate">
            <a:avLst>
              <a:gd name="adj" fmla="val 31079"/>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9675EED-C461-07D0-B6ED-E54069A8A808}"/>
              </a:ext>
            </a:extLst>
          </p:cNvPr>
          <p:cNvSpPr/>
          <p:nvPr/>
        </p:nvSpPr>
        <p:spPr>
          <a:xfrm>
            <a:off x="4002613" y="1859280"/>
            <a:ext cx="4186776" cy="41351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097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38817-DB3E-FD97-F999-EDFC857414D6}"/>
            </a:ext>
          </a:extLst>
        </p:cNvPr>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10EC4D3E-A005-B4DA-55F3-14AE98195923}"/>
              </a:ext>
            </a:extLst>
          </p:cNvPr>
          <p:cNvSpPr txBox="1">
            <a:spLocks/>
          </p:cNvSpPr>
          <p:nvPr/>
        </p:nvSpPr>
        <p:spPr>
          <a:xfrm>
            <a:off x="11695306" y="6541032"/>
            <a:ext cx="41033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377"/>
            <a:fld id="{2474EFBE-608C-E641-A2BD-A052CD7FE873}" type="slidenum">
              <a:rPr lang="en-US" sz="900">
                <a:solidFill>
                  <a:srgbClr val="FFFFFF"/>
                </a:solidFill>
                <a:latin typeface="Arial" panose="020B0604020202020204" pitchFamily="34" charset="0"/>
                <a:cs typeface="Arial" panose="020B0604020202020204" pitchFamily="34" charset="0"/>
              </a:rPr>
              <a:pPr algn="r" defTabSz="914377"/>
              <a:t>15</a:t>
            </a:fld>
            <a:endParaRPr lang="en-US" sz="900" dirty="0">
              <a:solidFill>
                <a:srgbClr val="FFFFFF"/>
              </a:solidFill>
              <a:latin typeface="Arial" panose="020B0604020202020204" pitchFamily="34" charset="0"/>
              <a:cs typeface="Arial" panose="020B0604020202020204" pitchFamily="34" charset="0"/>
            </a:endParaRPr>
          </a:p>
        </p:txBody>
      </p:sp>
      <p:pic>
        <p:nvPicPr>
          <p:cNvPr id="10" name="Picture 9" descr="A white background with small dots&#10;&#10;AI-generated content may be incorrect.">
            <a:extLst>
              <a:ext uri="{FF2B5EF4-FFF2-40B4-BE49-F238E27FC236}">
                <a16:creationId xmlns:a16="http://schemas.microsoft.com/office/drawing/2014/main" id="{DC5CC329-004F-1ED4-E8B9-8C107D80E01B}"/>
              </a:ext>
            </a:extLst>
          </p:cNvPr>
          <p:cNvPicPr>
            <a:picLocks noChangeAspect="1"/>
          </p:cNvPicPr>
          <p:nvPr/>
        </p:nvPicPr>
        <p:blipFill>
          <a:blip r:embed="rId3"/>
          <a:stretch>
            <a:fillRect/>
          </a:stretch>
        </p:blipFill>
        <p:spPr>
          <a:xfrm>
            <a:off x="8787158" y="5874708"/>
            <a:ext cx="1821775" cy="983293"/>
          </a:xfrm>
          <a:prstGeom prst="rect">
            <a:avLst/>
          </a:prstGeom>
        </p:spPr>
      </p:pic>
      <p:pic>
        <p:nvPicPr>
          <p:cNvPr id="5" name="Picture 4">
            <a:extLst>
              <a:ext uri="{FF2B5EF4-FFF2-40B4-BE49-F238E27FC236}">
                <a16:creationId xmlns:a16="http://schemas.microsoft.com/office/drawing/2014/main" id="{E2DC1823-FB2A-E1D2-1CAC-1553CCB56711}"/>
              </a:ext>
            </a:extLst>
          </p:cNvPr>
          <p:cNvPicPr>
            <a:picLocks noChangeAspect="1"/>
          </p:cNvPicPr>
          <p:nvPr/>
        </p:nvPicPr>
        <p:blipFill>
          <a:blip r:embed="rId4"/>
          <a:stretch>
            <a:fillRect/>
          </a:stretch>
        </p:blipFill>
        <p:spPr>
          <a:xfrm>
            <a:off x="0" y="0"/>
            <a:ext cx="12192000" cy="6939279"/>
          </a:xfrm>
          <a:prstGeom prst="rect">
            <a:avLst/>
          </a:prstGeom>
        </p:spPr>
      </p:pic>
      <p:sp>
        <p:nvSpPr>
          <p:cNvPr id="2" name="Rectangle 1">
            <a:extLst>
              <a:ext uri="{FF2B5EF4-FFF2-40B4-BE49-F238E27FC236}">
                <a16:creationId xmlns:a16="http://schemas.microsoft.com/office/drawing/2014/main" id="{0F0461DF-7704-83BD-4821-DBC981A7D51A}"/>
              </a:ext>
            </a:extLst>
          </p:cNvPr>
          <p:cNvSpPr/>
          <p:nvPr/>
        </p:nvSpPr>
        <p:spPr>
          <a:xfrm>
            <a:off x="172720" y="711200"/>
            <a:ext cx="5720080" cy="5273040"/>
          </a:xfrm>
          <a:prstGeom prst="rect">
            <a:avLst/>
          </a:prstGeom>
          <a:solidFill>
            <a:srgbClr val="CEB77C"/>
          </a:solidFill>
          <a:ln>
            <a:solidFill>
              <a:srgbClr val="CEB77C"/>
            </a:solidFill>
          </a:ln>
          <a:effectLst>
            <a:innerShdw blurRad="1143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rPr>
              <a:t>Acknowledgements</a:t>
            </a:r>
          </a:p>
          <a:p>
            <a:pPr marL="285750" indent="-285750">
              <a:buFontTx/>
              <a:buChar char="-"/>
            </a:pPr>
            <a:r>
              <a:rPr lang="en-US" sz="2200" dirty="0">
                <a:solidFill>
                  <a:schemeClr val="tx1"/>
                </a:solidFill>
              </a:rPr>
              <a:t>Thank you to the participants who volunteered their time &amp; effort</a:t>
            </a:r>
          </a:p>
          <a:p>
            <a:pPr marL="285750" indent="-285750">
              <a:buFontTx/>
              <a:buChar char="-"/>
            </a:pPr>
            <a:endParaRPr lang="en-US" sz="2200" dirty="0">
              <a:solidFill>
                <a:schemeClr val="tx1"/>
              </a:solidFill>
            </a:endParaRPr>
          </a:p>
          <a:p>
            <a:pPr marL="285750" indent="-285750">
              <a:buFontTx/>
              <a:buChar char="-"/>
            </a:pPr>
            <a:r>
              <a:rPr lang="en-US" sz="2200" dirty="0">
                <a:solidFill>
                  <a:schemeClr val="tx1"/>
                </a:solidFill>
              </a:rPr>
              <a:t>Thank you to my research teams/personnel that made this work possible: </a:t>
            </a:r>
          </a:p>
          <a:p>
            <a:pPr marL="742950" lvl="1" indent="-285750">
              <a:buFontTx/>
              <a:buChar char="-"/>
            </a:pPr>
            <a:r>
              <a:rPr lang="en-US" sz="2200" dirty="0">
                <a:solidFill>
                  <a:schemeClr val="tx1"/>
                </a:solidFill>
              </a:rPr>
              <a:t>Christopher M. Filley, MD, Jessica M. Ketchum, PhD,</a:t>
            </a:r>
            <a:r>
              <a:rPr lang="en-US" sz="2200" baseline="30000" dirty="0">
                <a:solidFill>
                  <a:schemeClr val="tx1"/>
                </a:solidFill>
              </a:rPr>
              <a:t> </a:t>
            </a:r>
            <a:r>
              <a:rPr lang="en-US" sz="2200" dirty="0">
                <a:solidFill>
                  <a:schemeClr val="tx1"/>
                </a:solidFill>
              </a:rPr>
              <a:t>Kayla L. Crowder, DPT,</a:t>
            </a:r>
            <a:r>
              <a:rPr lang="en-US" sz="2200" baseline="30000" dirty="0">
                <a:solidFill>
                  <a:schemeClr val="tx1"/>
                </a:solidFill>
              </a:rPr>
              <a:t> </a:t>
            </a:r>
            <a:r>
              <a:rPr lang="en-US" sz="2200" dirty="0">
                <a:solidFill>
                  <a:schemeClr val="tx1"/>
                </a:solidFill>
              </a:rPr>
              <a:t>David Rubinstein, MD, Ramesh Karki, MS, Isabelle Buard, PhD, Shaylin A. Schundler, MS, CCC-SLP, Ashley V. McCann, DPT, David B. Arciniegas, MD, Brandie D. Wagner, PhD, Stephen M. McNamara, OD, Catharine H. Johnston-Brooks, PhD, Prem S. Subramanian, MD, PhD</a:t>
            </a:r>
          </a:p>
        </p:txBody>
      </p:sp>
      <p:sp>
        <p:nvSpPr>
          <p:cNvPr id="6" name="Rectangle 5">
            <a:extLst>
              <a:ext uri="{FF2B5EF4-FFF2-40B4-BE49-F238E27FC236}">
                <a16:creationId xmlns:a16="http://schemas.microsoft.com/office/drawing/2014/main" id="{DB9A3BE3-A70C-1E22-BFC3-DB58DFA3D194}"/>
              </a:ext>
            </a:extLst>
          </p:cNvPr>
          <p:cNvSpPr/>
          <p:nvPr/>
        </p:nvSpPr>
        <p:spPr>
          <a:xfrm>
            <a:off x="10728960" y="5445759"/>
            <a:ext cx="1463040" cy="148335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5215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78622-4114-0BC1-8624-200A6EDF83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4E0759-9E3B-5110-289D-653DDFC14C87}"/>
              </a:ext>
            </a:extLst>
          </p:cNvPr>
          <p:cNvSpPr>
            <a:spLocks noGrp="1"/>
          </p:cNvSpPr>
          <p:nvPr>
            <p:ph type="ctrTitle"/>
          </p:nvPr>
        </p:nvSpPr>
        <p:spPr>
          <a:xfrm>
            <a:off x="1619051" y="1223120"/>
            <a:ext cx="6621327" cy="852027"/>
          </a:xfrm>
          <a:solidFill>
            <a:schemeClr val="bg1"/>
          </a:solidFill>
        </p:spPr>
        <p:txBody>
          <a:bodyPr/>
          <a:lstStyle/>
          <a:p>
            <a:r>
              <a:rPr lang="en-US" dirty="0"/>
              <a:t>Disclosures</a:t>
            </a:r>
          </a:p>
        </p:txBody>
      </p:sp>
      <p:sp>
        <p:nvSpPr>
          <p:cNvPr id="7" name="Content Placeholder 2">
            <a:extLst>
              <a:ext uri="{FF2B5EF4-FFF2-40B4-BE49-F238E27FC236}">
                <a16:creationId xmlns:a16="http://schemas.microsoft.com/office/drawing/2014/main" id="{B79DF8F6-7C56-1FFE-7955-B485E62BD175}"/>
              </a:ext>
            </a:extLst>
          </p:cNvPr>
          <p:cNvSpPr txBox="1">
            <a:spLocks/>
          </p:cNvSpPr>
          <p:nvPr/>
        </p:nvSpPr>
        <p:spPr>
          <a:xfrm>
            <a:off x="1734315" y="2101028"/>
            <a:ext cx="9915658" cy="442054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US" sz="2000" dirty="0"/>
              <a:t>I declare the following real or perceived conflicts of interest in the context of the subject of this presentation:</a:t>
            </a:r>
          </a:p>
          <a:p>
            <a:pPr lvl="1" algn="l"/>
            <a:r>
              <a:rPr lang="en-US" dirty="0"/>
              <a:t>Extramural research grants with salary support</a:t>
            </a:r>
            <a:endParaRPr lang="en-US" sz="1800" dirty="0"/>
          </a:p>
          <a:p>
            <a:pPr lvl="2" algn="l"/>
            <a:r>
              <a:rPr lang="en-US" sz="1600" dirty="0"/>
              <a:t>CDMRP, DoD Research Award: W81XWH-22-1-0566</a:t>
            </a:r>
          </a:p>
          <a:p>
            <a:pPr lvl="2" algn="l"/>
            <a:r>
              <a:rPr lang="en-US" sz="1600" dirty="0"/>
              <a:t>CDMRP, DoD Research Award: W81XWH-22-1-0954</a:t>
            </a:r>
          </a:p>
          <a:p>
            <a:pPr lvl="2" algn="l"/>
            <a:r>
              <a:rPr lang="en-US" sz="1600" dirty="0"/>
              <a:t>CDMRP, DoD Research Award: HT9425-25-1-0484</a:t>
            </a:r>
          </a:p>
          <a:p>
            <a:pPr lvl="2" algn="l"/>
            <a:r>
              <a:rPr lang="en-US" sz="1600" dirty="0"/>
              <a:t>Avalon Action Alliance Medical Research Award: 2201</a:t>
            </a:r>
          </a:p>
          <a:p>
            <a:pPr lvl="1" algn="l"/>
            <a:r>
              <a:rPr lang="en-US" dirty="0"/>
              <a:t>Intramural salary support</a:t>
            </a:r>
          </a:p>
          <a:p>
            <a:pPr lvl="2" algn="l"/>
            <a:r>
              <a:rPr lang="en-US" sz="1600" dirty="0"/>
              <a:t>Marcus Institute for Brain Health</a:t>
            </a:r>
          </a:p>
          <a:p>
            <a:pPr lvl="1" algn="l"/>
            <a:r>
              <a:rPr lang="en-US" dirty="0"/>
              <a:t>Science &amp; Performance Advisory Board Member, International Concussion Society - </a:t>
            </a:r>
            <a:r>
              <a:rPr lang="en-US" dirty="0" err="1"/>
              <a:t>Concussion.Org</a:t>
            </a:r>
            <a:endParaRPr lang="en-US" dirty="0"/>
          </a:p>
          <a:p>
            <a:pPr marL="342900" indent="-342900">
              <a:buFont typeface="Arial" panose="020B0604020202020204" pitchFamily="34" charset="0"/>
              <a:buChar char="•"/>
            </a:pPr>
            <a:r>
              <a:rPr lang="en-US" sz="2000" dirty="0"/>
              <a:t>AI (CoPilot; Adobe Firefly) was used to generate some of the slide designs, but not used for content development or delivery</a:t>
            </a:r>
          </a:p>
          <a:p>
            <a:endParaRPr lang="en-US" dirty="0"/>
          </a:p>
          <a:p>
            <a:endParaRPr lang="en-US" dirty="0"/>
          </a:p>
        </p:txBody>
      </p:sp>
    </p:spTree>
    <p:extLst>
      <p:ext uri="{BB962C8B-B14F-4D97-AF65-F5344CB8AC3E}">
        <p14:creationId xmlns:p14="http://schemas.microsoft.com/office/powerpoint/2010/main" val="1424439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11A1C-FFB6-CBCE-AE54-AC678747FA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C12EE1-492F-6780-10B1-B651DF2DD39C}"/>
              </a:ext>
            </a:extLst>
          </p:cNvPr>
          <p:cNvSpPr>
            <a:spLocks noGrp="1"/>
          </p:cNvSpPr>
          <p:nvPr>
            <p:ph type="ctrTitle"/>
          </p:nvPr>
        </p:nvSpPr>
        <p:spPr>
          <a:xfrm>
            <a:off x="1619051" y="1231749"/>
            <a:ext cx="6621327" cy="852027"/>
          </a:xfrm>
          <a:solidFill>
            <a:schemeClr val="bg1"/>
          </a:solidFill>
        </p:spPr>
        <p:txBody>
          <a:bodyPr/>
          <a:lstStyle/>
          <a:p>
            <a:r>
              <a:rPr lang="en-US" dirty="0"/>
              <a:t>Disclaimer</a:t>
            </a:r>
          </a:p>
        </p:txBody>
      </p:sp>
      <p:sp>
        <p:nvSpPr>
          <p:cNvPr id="7" name="Content Placeholder 2">
            <a:extLst>
              <a:ext uri="{FF2B5EF4-FFF2-40B4-BE49-F238E27FC236}">
                <a16:creationId xmlns:a16="http://schemas.microsoft.com/office/drawing/2014/main" id="{188E04C7-302D-5FBC-C8FE-763CDFCBC2A6}"/>
              </a:ext>
            </a:extLst>
          </p:cNvPr>
          <p:cNvSpPr txBox="1">
            <a:spLocks/>
          </p:cNvSpPr>
          <p:nvPr/>
        </p:nvSpPr>
        <p:spPr>
          <a:xfrm>
            <a:off x="1742942" y="2307250"/>
            <a:ext cx="9915658" cy="36268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The following presentation is for overview of line of research and related data and directives and is not meant to be an exhaustive review or report on all research activity, and omissions are required to meet the purpose &amp; time constraints of the current Summit talk</a:t>
            </a:r>
          </a:p>
          <a:p>
            <a:endParaRPr lang="en-US" dirty="0"/>
          </a:p>
          <a:p>
            <a:endParaRPr lang="en-US" dirty="0"/>
          </a:p>
        </p:txBody>
      </p:sp>
    </p:spTree>
    <p:extLst>
      <p:ext uri="{BB962C8B-B14F-4D97-AF65-F5344CB8AC3E}">
        <p14:creationId xmlns:p14="http://schemas.microsoft.com/office/powerpoint/2010/main" val="4096875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DA9BC-2516-E693-301A-F5B81A8750B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EF4122A-CAD6-69EE-388E-2EB4BAC1390C}"/>
              </a:ext>
            </a:extLst>
          </p:cNvPr>
          <p:cNvPicPr>
            <a:picLocks noChangeAspect="1"/>
          </p:cNvPicPr>
          <p:nvPr/>
        </p:nvPicPr>
        <p:blipFill>
          <a:blip r:embed="rId2"/>
          <a:stretch>
            <a:fillRect/>
          </a:stretch>
        </p:blipFill>
        <p:spPr>
          <a:xfrm rot="5400000" flipH="1">
            <a:off x="9600880" y="-1977084"/>
            <a:ext cx="278621" cy="3397813"/>
          </a:xfrm>
          <a:prstGeom prst="rect">
            <a:avLst/>
          </a:prstGeom>
        </p:spPr>
      </p:pic>
      <p:pic>
        <p:nvPicPr>
          <p:cNvPr id="3" name="Picture 2">
            <a:extLst>
              <a:ext uri="{FF2B5EF4-FFF2-40B4-BE49-F238E27FC236}">
                <a16:creationId xmlns:a16="http://schemas.microsoft.com/office/drawing/2014/main" id="{CAFA4122-641F-74A2-5FBE-76BC4220DC70}"/>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C2554B21-6BAF-ADBC-72A0-FDA04AB228D1}"/>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4</a:t>
            </a:fld>
            <a:endParaRPr lang="en-US" sz="900"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BB8E348A-8570-8095-42E8-EC1D471005B0}"/>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pic>
        <p:nvPicPr>
          <p:cNvPr id="7" name="Picture 6">
            <a:extLst>
              <a:ext uri="{FF2B5EF4-FFF2-40B4-BE49-F238E27FC236}">
                <a16:creationId xmlns:a16="http://schemas.microsoft.com/office/drawing/2014/main" id="{D27D5B3C-1980-79C7-8A0B-37FBC11633C8}"/>
              </a:ext>
            </a:extLst>
          </p:cNvPr>
          <p:cNvPicPr>
            <a:picLocks noChangeAspect="1"/>
          </p:cNvPicPr>
          <p:nvPr/>
        </p:nvPicPr>
        <p:blipFill>
          <a:blip r:embed="rId5"/>
          <a:stretch>
            <a:fillRect/>
          </a:stretch>
        </p:blipFill>
        <p:spPr>
          <a:xfrm>
            <a:off x="0" y="0"/>
            <a:ext cx="12192000" cy="6906155"/>
          </a:xfrm>
          <a:prstGeom prst="rect">
            <a:avLst/>
          </a:prstGeom>
        </p:spPr>
      </p:pic>
    </p:spTree>
    <p:extLst>
      <p:ext uri="{BB962C8B-B14F-4D97-AF65-F5344CB8AC3E}">
        <p14:creationId xmlns:p14="http://schemas.microsoft.com/office/powerpoint/2010/main" val="248212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8470-5166-7BA7-995B-8C4F11FB2E2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A5C5A01-F03D-6ED3-9439-86280B441E8D}"/>
              </a:ext>
            </a:extLst>
          </p:cNvPr>
          <p:cNvPicPr>
            <a:picLocks noChangeAspect="1"/>
          </p:cNvPicPr>
          <p:nvPr/>
        </p:nvPicPr>
        <p:blipFill>
          <a:blip r:embed="rId2"/>
          <a:stretch>
            <a:fillRect/>
          </a:stretch>
        </p:blipFill>
        <p:spPr>
          <a:xfrm rot="5400000" flipH="1">
            <a:off x="9600880" y="-1977084"/>
            <a:ext cx="278621" cy="3397813"/>
          </a:xfrm>
          <a:prstGeom prst="rect">
            <a:avLst/>
          </a:prstGeom>
        </p:spPr>
      </p:pic>
      <p:pic>
        <p:nvPicPr>
          <p:cNvPr id="3" name="Picture 2">
            <a:extLst>
              <a:ext uri="{FF2B5EF4-FFF2-40B4-BE49-F238E27FC236}">
                <a16:creationId xmlns:a16="http://schemas.microsoft.com/office/drawing/2014/main" id="{D76D18E4-7031-2548-E2DE-67A7313A0625}"/>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17D2BDDE-8080-5BC9-F813-FFB285A7C355}"/>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5</a:t>
            </a:fld>
            <a:endParaRPr lang="en-US" sz="900"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4D501675-656F-2869-7320-87E108EDF24D}"/>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sp>
        <p:nvSpPr>
          <p:cNvPr id="8" name="Content Placeholder 6">
            <a:extLst>
              <a:ext uri="{FF2B5EF4-FFF2-40B4-BE49-F238E27FC236}">
                <a16:creationId xmlns:a16="http://schemas.microsoft.com/office/drawing/2014/main" id="{5F9604AE-94AA-47E9-48EE-82AF01C0046A}"/>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140921" y="4876782"/>
            <a:ext cx="6693855" cy="739165"/>
          </a:xfrm>
          <a:prstGeom prst="rect">
            <a:avLst/>
          </a:prstGeom>
          <a:solidFill>
            <a:schemeClr val="bg1"/>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20F0615E-3306-DEC9-2A36-E33FC24E1DD3}"/>
              </a:ext>
            </a:extLst>
          </p:cNvPr>
          <p:cNvPicPr>
            <a:picLocks noChangeAspect="1"/>
          </p:cNvPicPr>
          <p:nvPr/>
        </p:nvPicPr>
        <p:blipFill>
          <a:blip r:embed="rId5"/>
          <a:stretch>
            <a:fillRect/>
          </a:stretch>
        </p:blipFill>
        <p:spPr>
          <a:xfrm>
            <a:off x="0" y="1"/>
            <a:ext cx="12192000" cy="6858000"/>
          </a:xfrm>
          <a:prstGeom prst="rect">
            <a:avLst/>
          </a:prstGeom>
        </p:spPr>
      </p:pic>
      <p:sp>
        <p:nvSpPr>
          <p:cNvPr id="5" name="Oval 4">
            <a:extLst>
              <a:ext uri="{FF2B5EF4-FFF2-40B4-BE49-F238E27FC236}">
                <a16:creationId xmlns:a16="http://schemas.microsoft.com/office/drawing/2014/main" id="{37D148C6-CEEC-E9C1-4524-A8A7CAA2E485}"/>
              </a:ext>
            </a:extLst>
          </p:cNvPr>
          <p:cNvSpPr/>
          <p:nvPr/>
        </p:nvSpPr>
        <p:spPr>
          <a:xfrm>
            <a:off x="11695305" y="6461760"/>
            <a:ext cx="263015" cy="21336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1DC183-DD5D-4468-BC65-469CB86B3CBE}"/>
              </a:ext>
            </a:extLst>
          </p:cNvPr>
          <p:cNvSpPr/>
          <p:nvPr/>
        </p:nvSpPr>
        <p:spPr>
          <a:xfrm>
            <a:off x="554137" y="4084320"/>
            <a:ext cx="5460583" cy="202184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741F1A-D950-348D-8D8D-7EED6108DA3F}"/>
              </a:ext>
            </a:extLst>
          </p:cNvPr>
          <p:cNvSpPr/>
          <p:nvPr/>
        </p:nvSpPr>
        <p:spPr>
          <a:xfrm>
            <a:off x="6111961" y="4074142"/>
            <a:ext cx="5460583" cy="202184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0FE8CDF-EF40-B3C6-C5CC-B3E8C05837D7}"/>
              </a:ext>
            </a:extLst>
          </p:cNvPr>
          <p:cNvSpPr/>
          <p:nvPr/>
        </p:nvSpPr>
        <p:spPr>
          <a:xfrm>
            <a:off x="6167120" y="1717039"/>
            <a:ext cx="5460583" cy="202184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399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AF493-2ECC-0277-33EB-CDCEED2DEDB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65609D8-A7CA-8B6B-4C44-36FF18848E31}"/>
              </a:ext>
            </a:extLst>
          </p:cNvPr>
          <p:cNvPicPr>
            <a:picLocks noChangeAspect="1"/>
          </p:cNvPicPr>
          <p:nvPr/>
        </p:nvPicPr>
        <p:blipFill>
          <a:blip r:embed="rId2"/>
          <a:stretch>
            <a:fillRect/>
          </a:stretch>
        </p:blipFill>
        <p:spPr>
          <a:xfrm rot="5400000" flipH="1">
            <a:off x="9600880" y="-1977084"/>
            <a:ext cx="278621" cy="3397813"/>
          </a:xfrm>
          <a:prstGeom prst="rect">
            <a:avLst/>
          </a:prstGeom>
        </p:spPr>
      </p:pic>
      <p:pic>
        <p:nvPicPr>
          <p:cNvPr id="3" name="Picture 2">
            <a:extLst>
              <a:ext uri="{FF2B5EF4-FFF2-40B4-BE49-F238E27FC236}">
                <a16:creationId xmlns:a16="http://schemas.microsoft.com/office/drawing/2014/main" id="{7051DEE1-3F94-018D-B06A-7659AD49ADE3}"/>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3AECD1D4-F0C5-7B05-471A-26CB28F92485}"/>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6</a:t>
            </a:fld>
            <a:endParaRPr lang="en-US" sz="900"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7146B665-930A-AD1D-CC23-269B00112B63}"/>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pic>
        <p:nvPicPr>
          <p:cNvPr id="8" name="Picture 7">
            <a:extLst>
              <a:ext uri="{FF2B5EF4-FFF2-40B4-BE49-F238E27FC236}">
                <a16:creationId xmlns:a16="http://schemas.microsoft.com/office/drawing/2014/main" id="{6AAB844B-F943-CA9D-65E4-16707340511A}"/>
              </a:ext>
            </a:extLst>
          </p:cNvPr>
          <p:cNvPicPr>
            <a:picLocks noChangeAspect="1"/>
          </p:cNvPicPr>
          <p:nvPr/>
        </p:nvPicPr>
        <p:blipFill>
          <a:blip r:embed="rId5"/>
          <a:stretch>
            <a:fillRect/>
          </a:stretch>
        </p:blipFill>
        <p:spPr>
          <a:xfrm>
            <a:off x="0" y="1"/>
            <a:ext cx="12192000" cy="6858000"/>
          </a:xfrm>
          <a:prstGeom prst="rect">
            <a:avLst/>
          </a:prstGeom>
        </p:spPr>
      </p:pic>
      <p:sp>
        <p:nvSpPr>
          <p:cNvPr id="5" name="Rectangle: Rounded Corners 4">
            <a:extLst>
              <a:ext uri="{FF2B5EF4-FFF2-40B4-BE49-F238E27FC236}">
                <a16:creationId xmlns:a16="http://schemas.microsoft.com/office/drawing/2014/main" id="{2A3A5177-2FA4-3495-CE34-9CDEB41431FF}"/>
              </a:ext>
            </a:extLst>
          </p:cNvPr>
          <p:cNvSpPr/>
          <p:nvPr/>
        </p:nvSpPr>
        <p:spPr>
          <a:xfrm>
            <a:off x="7586002" y="294640"/>
            <a:ext cx="4210903" cy="191008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181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C8163-4E45-52D2-7C1B-9C00B7794DC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65AEE8C-09D7-2010-6213-E7E7E230DFE6}"/>
              </a:ext>
            </a:extLst>
          </p:cNvPr>
          <p:cNvPicPr>
            <a:picLocks noChangeAspect="1"/>
          </p:cNvPicPr>
          <p:nvPr/>
        </p:nvPicPr>
        <p:blipFill>
          <a:blip r:embed="rId2"/>
          <a:stretch>
            <a:fillRect/>
          </a:stretch>
        </p:blipFill>
        <p:spPr>
          <a:xfrm rot="5400000" flipH="1">
            <a:off x="9824400" y="-1956764"/>
            <a:ext cx="278621" cy="3397813"/>
          </a:xfrm>
          <a:prstGeom prst="rect">
            <a:avLst/>
          </a:prstGeom>
        </p:spPr>
      </p:pic>
      <p:pic>
        <p:nvPicPr>
          <p:cNvPr id="3" name="Picture 2">
            <a:extLst>
              <a:ext uri="{FF2B5EF4-FFF2-40B4-BE49-F238E27FC236}">
                <a16:creationId xmlns:a16="http://schemas.microsoft.com/office/drawing/2014/main" id="{C830126B-1F10-EC70-5AC1-4162B7CB1338}"/>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0C0823F7-B7D6-1C0E-13CA-48339AA7CC5A}"/>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7</a:t>
            </a:fld>
            <a:endParaRPr lang="en-US" sz="9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0F71B054-03D2-577C-1C49-1ADD04163FAD}"/>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pic>
        <p:nvPicPr>
          <p:cNvPr id="8" name="Picture 7">
            <a:extLst>
              <a:ext uri="{FF2B5EF4-FFF2-40B4-BE49-F238E27FC236}">
                <a16:creationId xmlns:a16="http://schemas.microsoft.com/office/drawing/2014/main" id="{FC06EF3B-6844-0082-9E60-0D26CFD0AA15}"/>
              </a:ext>
            </a:extLst>
          </p:cNvPr>
          <p:cNvPicPr>
            <a:picLocks noChangeAspect="1"/>
          </p:cNvPicPr>
          <p:nvPr/>
        </p:nvPicPr>
        <p:blipFill>
          <a:blip r:embed="rId5"/>
          <a:stretch>
            <a:fill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4C66D15B-FDE8-15C5-97E9-A7EC81777FCE}"/>
              </a:ext>
            </a:extLst>
          </p:cNvPr>
          <p:cNvSpPr/>
          <p:nvPr/>
        </p:nvSpPr>
        <p:spPr>
          <a:xfrm>
            <a:off x="362309" y="6098875"/>
            <a:ext cx="2027208" cy="57797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FC0B300-27C8-C84E-74CD-13C534676F4F}"/>
              </a:ext>
            </a:extLst>
          </p:cNvPr>
          <p:cNvSpPr/>
          <p:nvPr/>
        </p:nvSpPr>
        <p:spPr>
          <a:xfrm>
            <a:off x="10699422" y="5496560"/>
            <a:ext cx="1492578" cy="136143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1CE678-0183-968B-047C-F6D977A56F70}"/>
              </a:ext>
            </a:extLst>
          </p:cNvPr>
          <p:cNvSpPr/>
          <p:nvPr/>
        </p:nvSpPr>
        <p:spPr>
          <a:xfrm>
            <a:off x="9673261" y="267220"/>
            <a:ext cx="2022043" cy="1361439"/>
          </a:xfrm>
          <a:prstGeom prst="rect">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CBBF61-5D2F-24E2-89A3-794302B7AF1F}"/>
              </a:ext>
            </a:extLst>
          </p:cNvPr>
          <p:cNvSpPr/>
          <p:nvPr/>
        </p:nvSpPr>
        <p:spPr>
          <a:xfrm>
            <a:off x="9649691" y="805856"/>
            <a:ext cx="415619" cy="243525"/>
          </a:xfrm>
          <a:prstGeom prst="rect">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FC4BB3D3-E4D8-5D53-B33F-6FA91327B70F}"/>
              </a:ext>
            </a:extLst>
          </p:cNvPr>
          <p:cNvCxnSpPr/>
          <p:nvPr/>
        </p:nvCxnSpPr>
        <p:spPr>
          <a:xfrm>
            <a:off x="10684282" y="5872167"/>
            <a:ext cx="1507718" cy="0"/>
          </a:xfrm>
          <a:prstGeom prst="line">
            <a:avLst/>
          </a:prstGeom>
          <a:ln>
            <a:solidFill>
              <a:srgbClr val="CEB7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120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691F-C17E-296E-F4F9-1F3AD9B7693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C9D338B-3669-16CD-DB80-C31CDC2E5CB9}"/>
              </a:ext>
            </a:extLst>
          </p:cNvPr>
          <p:cNvPicPr>
            <a:picLocks noChangeAspect="1"/>
          </p:cNvPicPr>
          <p:nvPr/>
        </p:nvPicPr>
        <p:blipFill>
          <a:blip r:embed="rId2"/>
          <a:stretch>
            <a:fillRect/>
          </a:stretch>
        </p:blipFill>
        <p:spPr>
          <a:xfrm rot="5400000" flipH="1">
            <a:off x="9600880" y="-1977084"/>
            <a:ext cx="278621" cy="3397813"/>
          </a:xfrm>
          <a:prstGeom prst="rect">
            <a:avLst/>
          </a:prstGeom>
        </p:spPr>
      </p:pic>
      <p:pic>
        <p:nvPicPr>
          <p:cNvPr id="3" name="Picture 2">
            <a:extLst>
              <a:ext uri="{FF2B5EF4-FFF2-40B4-BE49-F238E27FC236}">
                <a16:creationId xmlns:a16="http://schemas.microsoft.com/office/drawing/2014/main" id="{6C81C03D-7FD8-0FE3-6820-430C7C2086BF}"/>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20C721C9-2EAD-2271-9A49-076EE7EFC253}"/>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8</a:t>
            </a:fld>
            <a:endParaRPr lang="en-US" sz="900"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E22F0279-9D5F-F2EF-0532-ACAB6C14626D}"/>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pic>
        <p:nvPicPr>
          <p:cNvPr id="8" name="Picture 7">
            <a:extLst>
              <a:ext uri="{FF2B5EF4-FFF2-40B4-BE49-F238E27FC236}">
                <a16:creationId xmlns:a16="http://schemas.microsoft.com/office/drawing/2014/main" id="{10F2EFB8-118B-7652-1628-694A52E6D3A6}"/>
              </a:ext>
            </a:extLst>
          </p:cNvPr>
          <p:cNvPicPr>
            <a:picLocks noChangeAspect="1"/>
          </p:cNvPicPr>
          <p:nvPr/>
        </p:nvPicPr>
        <p:blipFill>
          <a:blip r:embed="rId5"/>
          <a:stretch>
            <a:fillRect/>
          </a:stretch>
        </p:blipFill>
        <p:spPr>
          <a:xfrm>
            <a:off x="0" y="1"/>
            <a:ext cx="12192000" cy="6858000"/>
          </a:xfrm>
          <a:prstGeom prst="rect">
            <a:avLst/>
          </a:prstGeom>
        </p:spPr>
      </p:pic>
      <p:sp>
        <p:nvSpPr>
          <p:cNvPr id="6" name="Rectangle: Rounded Corners 5">
            <a:extLst>
              <a:ext uri="{FF2B5EF4-FFF2-40B4-BE49-F238E27FC236}">
                <a16:creationId xmlns:a16="http://schemas.microsoft.com/office/drawing/2014/main" id="{10E0515F-52D2-FEB1-CC49-D22C71FBBAA7}"/>
              </a:ext>
            </a:extLst>
          </p:cNvPr>
          <p:cNvSpPr/>
          <p:nvPr/>
        </p:nvSpPr>
        <p:spPr>
          <a:xfrm>
            <a:off x="7338953" y="4307840"/>
            <a:ext cx="4457952" cy="19812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758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F3367-DA2B-8D1B-FA93-A46BCCC0751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8624412-957B-B293-51B2-C9D6AE46E86B}"/>
              </a:ext>
            </a:extLst>
          </p:cNvPr>
          <p:cNvPicPr>
            <a:picLocks noChangeAspect="1"/>
          </p:cNvPicPr>
          <p:nvPr/>
        </p:nvPicPr>
        <p:blipFill>
          <a:blip r:embed="rId2"/>
          <a:stretch>
            <a:fillRect/>
          </a:stretch>
        </p:blipFill>
        <p:spPr>
          <a:xfrm rot="5400000" flipH="1">
            <a:off x="9824400" y="-1956764"/>
            <a:ext cx="278621" cy="3397813"/>
          </a:xfrm>
          <a:prstGeom prst="rect">
            <a:avLst/>
          </a:prstGeom>
        </p:spPr>
      </p:pic>
      <p:pic>
        <p:nvPicPr>
          <p:cNvPr id="3" name="Picture 2">
            <a:extLst>
              <a:ext uri="{FF2B5EF4-FFF2-40B4-BE49-F238E27FC236}">
                <a16:creationId xmlns:a16="http://schemas.microsoft.com/office/drawing/2014/main" id="{1C39B63A-E1DF-A39E-1227-FE356FECDD8D}"/>
              </a:ext>
            </a:extLst>
          </p:cNvPr>
          <p:cNvPicPr>
            <a:picLocks noChangeAspect="1"/>
          </p:cNvPicPr>
          <p:nvPr/>
        </p:nvPicPr>
        <p:blipFill>
          <a:blip r:embed="rId3"/>
          <a:stretch>
            <a:fillRect/>
          </a:stretch>
        </p:blipFill>
        <p:spPr>
          <a:xfrm>
            <a:off x="554137" y="5636870"/>
            <a:ext cx="990600" cy="153445"/>
          </a:xfrm>
          <a:prstGeom prst="rect">
            <a:avLst/>
          </a:prstGeom>
        </p:spPr>
      </p:pic>
      <p:sp>
        <p:nvSpPr>
          <p:cNvPr id="4" name="Slide Number Placeholder 3">
            <a:extLst>
              <a:ext uri="{FF2B5EF4-FFF2-40B4-BE49-F238E27FC236}">
                <a16:creationId xmlns:a16="http://schemas.microsoft.com/office/drawing/2014/main" id="{D5E3AEA2-4A3C-15C8-0CAC-D2DBBB77B6D9}"/>
              </a:ext>
            </a:extLst>
          </p:cNvPr>
          <p:cNvSpPr>
            <a:spLocks noGrp="1"/>
          </p:cNvSpPr>
          <p:nvPr>
            <p:ph type="sldNum" sz="quarter" idx="4294967295"/>
          </p:nvPr>
        </p:nvSpPr>
        <p:spPr>
          <a:xfrm>
            <a:off x="11695305" y="6541031"/>
            <a:ext cx="410335" cy="365125"/>
          </a:xfrm>
          <a:prstGeom prst="rect">
            <a:avLst/>
          </a:prstGeom>
        </p:spPr>
        <p:txBody>
          <a:bodyPr/>
          <a:lstStyle/>
          <a:p>
            <a:pPr algn="r"/>
            <a:fld id="{2474EFBE-608C-E641-A2BD-A052CD7FE873}" type="slidenum">
              <a:rPr lang="en-US" sz="900" smtClean="0">
                <a:solidFill>
                  <a:schemeClr val="bg1"/>
                </a:solidFill>
                <a:latin typeface="Arial" panose="020B0604020202020204" pitchFamily="34" charset="0"/>
                <a:cs typeface="Arial" panose="020B0604020202020204" pitchFamily="34" charset="0"/>
              </a:rPr>
              <a:pPr algn="r"/>
              <a:t>9</a:t>
            </a:fld>
            <a:endParaRPr lang="en-US" sz="9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5DAAF24B-39CB-4969-6D0B-602AC83A0861}"/>
              </a:ext>
            </a:extLst>
          </p:cNvPr>
          <p:cNvPicPr>
            <a:picLocks noChangeAspect="1"/>
          </p:cNvPicPr>
          <p:nvPr/>
        </p:nvPicPr>
        <p:blipFill>
          <a:blip r:embed="rId4"/>
          <a:srcRect b="25116"/>
          <a:stretch>
            <a:fillRect/>
          </a:stretch>
        </p:blipFill>
        <p:spPr>
          <a:xfrm>
            <a:off x="8189389" y="5882327"/>
            <a:ext cx="2510033" cy="1023829"/>
          </a:xfrm>
          <a:prstGeom prst="rect">
            <a:avLst/>
          </a:prstGeom>
          <a:ln>
            <a:noFill/>
          </a:ln>
          <a:effectLst>
            <a:softEdge rad="112500"/>
          </a:effectLst>
        </p:spPr>
      </p:pic>
      <p:sp>
        <p:nvSpPr>
          <p:cNvPr id="6" name="Text 4">
            <a:extLst>
              <a:ext uri="{FF2B5EF4-FFF2-40B4-BE49-F238E27FC236}">
                <a16:creationId xmlns:a16="http://schemas.microsoft.com/office/drawing/2014/main" id="{1B23B24E-04E5-727B-FCE9-76D441BA8777}"/>
              </a:ext>
            </a:extLst>
          </p:cNvPr>
          <p:cNvSpPr/>
          <p:nvPr/>
        </p:nvSpPr>
        <p:spPr>
          <a:xfrm>
            <a:off x="502920" y="804672"/>
            <a:ext cx="10451592" cy="411480"/>
          </a:xfrm>
          <a:prstGeom prst="rect">
            <a:avLst/>
          </a:prstGeom>
          <a:noFill/>
          <a:ln/>
        </p:spPr>
        <p:txBody>
          <a:bodyPr wrap="square" lIns="0" tIns="0" rIns="0" bIns="0" rtlCol="0" anchor="ctr"/>
          <a:lstStyle/>
          <a:p>
            <a:pPr marL="0" indent="0">
              <a:buNone/>
            </a:pPr>
            <a:r>
              <a:rPr lang="en-US" sz="2800" b="1" dirty="0">
                <a:solidFill>
                  <a:srgbClr val="000000"/>
                </a:solidFill>
                <a:latin typeface="Arial" pitchFamily="34" charset="0"/>
                <a:ea typeface="Arial" pitchFamily="34" charset="-122"/>
                <a:cs typeface="Arial" pitchFamily="34" charset="-120"/>
              </a:rPr>
              <a:t>Two complementary MIBH CU Anschutz veteran </a:t>
            </a:r>
            <a:r>
              <a:rPr lang="en-US" sz="2800" b="1" dirty="0" err="1">
                <a:solidFill>
                  <a:srgbClr val="000000"/>
                </a:solidFill>
                <a:latin typeface="Arial" pitchFamily="34" charset="0"/>
                <a:ea typeface="Arial" pitchFamily="34" charset="-122"/>
                <a:cs typeface="Arial" pitchFamily="34" charset="-120"/>
              </a:rPr>
              <a:t>mTBI</a:t>
            </a:r>
            <a:r>
              <a:rPr lang="en-US" sz="2800" b="1" dirty="0">
                <a:solidFill>
                  <a:srgbClr val="000000"/>
                </a:solidFill>
                <a:latin typeface="Arial" pitchFamily="34" charset="0"/>
                <a:ea typeface="Arial" pitchFamily="34" charset="-122"/>
                <a:cs typeface="Arial" pitchFamily="34" charset="-120"/>
              </a:rPr>
              <a:t> studies</a:t>
            </a:r>
            <a:endParaRPr lang="en-US" sz="2800" dirty="0"/>
          </a:p>
        </p:txBody>
      </p:sp>
      <p:sp>
        <p:nvSpPr>
          <p:cNvPr id="9" name="Text 5">
            <a:extLst>
              <a:ext uri="{FF2B5EF4-FFF2-40B4-BE49-F238E27FC236}">
                <a16:creationId xmlns:a16="http://schemas.microsoft.com/office/drawing/2014/main" id="{A86EFCBF-CC93-DC21-F380-75C252A74F14}"/>
              </a:ext>
            </a:extLst>
          </p:cNvPr>
          <p:cNvSpPr/>
          <p:nvPr/>
        </p:nvSpPr>
        <p:spPr>
          <a:xfrm>
            <a:off x="554137" y="1216152"/>
            <a:ext cx="10789920" cy="265176"/>
          </a:xfrm>
          <a:prstGeom prst="rect">
            <a:avLst/>
          </a:prstGeom>
          <a:noFill/>
          <a:ln/>
        </p:spPr>
        <p:txBody>
          <a:bodyPr wrap="square" lIns="0" tIns="0" rIns="0" bIns="0" rtlCol="0" anchor="ctr"/>
          <a:lstStyle/>
          <a:p>
            <a:pPr marL="0" indent="0">
              <a:buNone/>
            </a:pPr>
            <a:r>
              <a:rPr lang="en-US" sz="1400" dirty="0">
                <a:solidFill>
                  <a:srgbClr val="434343"/>
                </a:solidFill>
                <a:latin typeface="Arial" pitchFamily="34" charset="0"/>
                <a:ea typeface="Arial" pitchFamily="34" charset="-122"/>
                <a:cs typeface="Arial" pitchFamily="34" charset="-120"/>
              </a:rPr>
              <a:t>Parallel chronic </a:t>
            </a:r>
            <a:r>
              <a:rPr lang="en-US" sz="1400" dirty="0" err="1">
                <a:solidFill>
                  <a:srgbClr val="434343"/>
                </a:solidFill>
                <a:latin typeface="Arial" pitchFamily="34" charset="0"/>
                <a:ea typeface="Arial" pitchFamily="34" charset="-122"/>
                <a:cs typeface="Arial" pitchFamily="34" charset="-120"/>
              </a:rPr>
              <a:t>mTBI</a:t>
            </a:r>
            <a:r>
              <a:rPr lang="en-US" sz="1400" dirty="0">
                <a:solidFill>
                  <a:srgbClr val="434343"/>
                </a:solidFill>
                <a:latin typeface="Arial" pitchFamily="34" charset="0"/>
                <a:ea typeface="Arial" pitchFamily="34" charset="-122"/>
                <a:cs typeface="Arial" pitchFamily="34" charset="-120"/>
              </a:rPr>
              <a:t> veteran studies map clinical symptoms to measurable behavioral and neural systems</a:t>
            </a:r>
            <a:endParaRPr lang="en-US" sz="1400" dirty="0"/>
          </a:p>
        </p:txBody>
      </p:sp>
      <p:sp>
        <p:nvSpPr>
          <p:cNvPr id="12" name="Shape 6">
            <a:extLst>
              <a:ext uri="{FF2B5EF4-FFF2-40B4-BE49-F238E27FC236}">
                <a16:creationId xmlns:a16="http://schemas.microsoft.com/office/drawing/2014/main" id="{E1E2FD74-B1A5-86FE-9E4E-1739D84A96D7}"/>
              </a:ext>
            </a:extLst>
          </p:cNvPr>
          <p:cNvSpPr/>
          <p:nvPr/>
        </p:nvSpPr>
        <p:spPr>
          <a:xfrm>
            <a:off x="502920" y="1627632"/>
            <a:ext cx="10972800" cy="0"/>
          </a:xfrm>
          <a:prstGeom prst="line">
            <a:avLst/>
          </a:prstGeom>
          <a:noFill/>
          <a:ln w="17780">
            <a:solidFill>
              <a:srgbClr val="CFB87C"/>
            </a:solidFill>
            <a:prstDash val="solid"/>
          </a:ln>
        </p:spPr>
        <p:txBody>
          <a:bodyPr/>
          <a:lstStyle/>
          <a:p>
            <a:endParaRPr lang="en-US"/>
          </a:p>
        </p:txBody>
      </p:sp>
      <p:sp>
        <p:nvSpPr>
          <p:cNvPr id="14" name="Shape 7">
            <a:extLst>
              <a:ext uri="{FF2B5EF4-FFF2-40B4-BE49-F238E27FC236}">
                <a16:creationId xmlns:a16="http://schemas.microsoft.com/office/drawing/2014/main" id="{CC3F8578-A44D-1088-7637-3517F2E69AAD}"/>
              </a:ext>
            </a:extLst>
          </p:cNvPr>
          <p:cNvSpPr/>
          <p:nvPr/>
        </p:nvSpPr>
        <p:spPr>
          <a:xfrm>
            <a:off x="799049" y="1824255"/>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16" name="Text 8">
            <a:extLst>
              <a:ext uri="{FF2B5EF4-FFF2-40B4-BE49-F238E27FC236}">
                <a16:creationId xmlns:a16="http://schemas.microsoft.com/office/drawing/2014/main" id="{D2788982-0A3C-3547-8805-C479D60487FE}"/>
              </a:ext>
            </a:extLst>
          </p:cNvPr>
          <p:cNvSpPr/>
          <p:nvPr/>
        </p:nvSpPr>
        <p:spPr>
          <a:xfrm>
            <a:off x="1370664" y="1965094"/>
            <a:ext cx="1408176" cy="320040"/>
          </a:xfrm>
          <a:prstGeom prst="rect">
            <a:avLst/>
          </a:prstGeom>
          <a:noFill/>
          <a:ln/>
        </p:spPr>
        <p:txBody>
          <a:bodyPr wrap="square" lIns="0" tIns="0" rIns="0" bIns="0" rtlCol="0" anchor="ctr"/>
          <a:lstStyle/>
          <a:p>
            <a:pPr marL="0" indent="0" algn="ctr">
              <a:buNone/>
            </a:pPr>
            <a:r>
              <a:rPr lang="en-US" sz="2400" b="1" dirty="0">
                <a:solidFill>
                  <a:srgbClr val="F37021"/>
                </a:solidFill>
              </a:rPr>
              <a:t>61 / 63</a:t>
            </a:r>
            <a:r>
              <a:rPr lang="en-US" baseline="30000" dirty="0"/>
              <a:t>*</a:t>
            </a:r>
            <a:endParaRPr lang="en-US" sz="2400" baseline="30000" dirty="0"/>
          </a:p>
        </p:txBody>
      </p:sp>
      <p:sp>
        <p:nvSpPr>
          <p:cNvPr id="18" name="Text 9">
            <a:extLst>
              <a:ext uri="{FF2B5EF4-FFF2-40B4-BE49-F238E27FC236}">
                <a16:creationId xmlns:a16="http://schemas.microsoft.com/office/drawing/2014/main" id="{E4866BC3-001F-2343-0B2B-7E5B943857FB}"/>
              </a:ext>
            </a:extLst>
          </p:cNvPr>
          <p:cNvSpPr/>
          <p:nvPr/>
        </p:nvSpPr>
        <p:spPr>
          <a:xfrm>
            <a:off x="814072" y="2487939"/>
            <a:ext cx="2536383"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Irritability study:</a:t>
            </a:r>
          </a:p>
          <a:p>
            <a:pPr marL="0" indent="0" algn="ctr">
              <a:buNone/>
            </a:pPr>
            <a:r>
              <a:rPr lang="en-US" sz="1400" dirty="0">
                <a:solidFill>
                  <a:srgbClr val="434343"/>
                </a:solidFill>
              </a:rPr>
              <a:t>veterans with chronic mTBI / controls</a:t>
            </a:r>
            <a:endParaRPr lang="en-US" sz="1400" dirty="0"/>
          </a:p>
        </p:txBody>
      </p:sp>
      <p:sp>
        <p:nvSpPr>
          <p:cNvPr id="20" name="Shape 10">
            <a:extLst>
              <a:ext uri="{FF2B5EF4-FFF2-40B4-BE49-F238E27FC236}">
                <a16:creationId xmlns:a16="http://schemas.microsoft.com/office/drawing/2014/main" id="{00A30986-990E-E820-F15B-E1B363DB52F2}"/>
              </a:ext>
            </a:extLst>
          </p:cNvPr>
          <p:cNvSpPr/>
          <p:nvPr/>
        </p:nvSpPr>
        <p:spPr>
          <a:xfrm>
            <a:off x="3562390" y="1829417"/>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22" name="Text 11">
            <a:extLst>
              <a:ext uri="{FF2B5EF4-FFF2-40B4-BE49-F238E27FC236}">
                <a16:creationId xmlns:a16="http://schemas.microsoft.com/office/drawing/2014/main" id="{88EABC77-EE97-5E79-17F6-B0A237083448}"/>
              </a:ext>
            </a:extLst>
          </p:cNvPr>
          <p:cNvSpPr/>
          <p:nvPr/>
        </p:nvSpPr>
        <p:spPr>
          <a:xfrm>
            <a:off x="4192704" y="1970320"/>
            <a:ext cx="1408176" cy="320040"/>
          </a:xfrm>
          <a:prstGeom prst="rect">
            <a:avLst/>
          </a:prstGeom>
          <a:noFill/>
          <a:ln/>
        </p:spPr>
        <p:txBody>
          <a:bodyPr wrap="square" lIns="0" tIns="0" rIns="0" bIns="0" rtlCol="0" anchor="ctr"/>
          <a:lstStyle/>
          <a:p>
            <a:pPr marL="0" indent="0" algn="ctr">
              <a:buNone/>
            </a:pPr>
            <a:r>
              <a:rPr lang="en-US" sz="2400" b="1" dirty="0">
                <a:solidFill>
                  <a:srgbClr val="CFB87C"/>
                </a:solidFill>
              </a:rPr>
              <a:t>2</a:t>
            </a:r>
            <a:endParaRPr lang="en-US" sz="2400" dirty="0"/>
          </a:p>
        </p:txBody>
      </p:sp>
      <p:sp>
        <p:nvSpPr>
          <p:cNvPr id="24" name="Text 12">
            <a:extLst>
              <a:ext uri="{FF2B5EF4-FFF2-40B4-BE49-F238E27FC236}">
                <a16:creationId xmlns:a16="http://schemas.microsoft.com/office/drawing/2014/main" id="{449DE49C-5C6E-9884-9EF2-938461DE0213}"/>
              </a:ext>
            </a:extLst>
          </p:cNvPr>
          <p:cNvSpPr/>
          <p:nvPr/>
        </p:nvSpPr>
        <p:spPr>
          <a:xfrm>
            <a:off x="3610266" y="2491470"/>
            <a:ext cx="2442391" cy="384048"/>
          </a:xfrm>
          <a:prstGeom prst="rect">
            <a:avLst/>
          </a:prstGeom>
          <a:noFill/>
          <a:ln/>
        </p:spPr>
        <p:txBody>
          <a:bodyPr wrap="square" lIns="254" tIns="254" rIns="254" bIns="254" rtlCol="0" anchor="ctr">
            <a:noAutofit/>
          </a:bodyPr>
          <a:lstStyle/>
          <a:p>
            <a:pPr marL="0" indent="0" algn="ctr">
              <a:buNone/>
            </a:pPr>
            <a:r>
              <a:rPr lang="en-US" sz="1400" dirty="0">
                <a:solidFill>
                  <a:srgbClr val="434343"/>
                </a:solidFill>
              </a:rPr>
              <a:t>Median lifetime mTBIs in the </a:t>
            </a:r>
            <a:r>
              <a:rPr lang="en-US" sz="1400" dirty="0" err="1">
                <a:solidFill>
                  <a:srgbClr val="434343"/>
                </a:solidFill>
              </a:rPr>
              <a:t>mTBI</a:t>
            </a:r>
            <a:r>
              <a:rPr lang="en-US" sz="1400" dirty="0">
                <a:solidFill>
                  <a:srgbClr val="434343"/>
                </a:solidFill>
              </a:rPr>
              <a:t> cohort</a:t>
            </a:r>
            <a:endParaRPr lang="en-US" sz="1400" dirty="0"/>
          </a:p>
        </p:txBody>
      </p:sp>
      <p:sp>
        <p:nvSpPr>
          <p:cNvPr id="26" name="Shape 13">
            <a:extLst>
              <a:ext uri="{FF2B5EF4-FFF2-40B4-BE49-F238E27FC236}">
                <a16:creationId xmlns:a16="http://schemas.microsoft.com/office/drawing/2014/main" id="{757AB60B-27D9-FB64-69F3-6693DF4F988D}"/>
              </a:ext>
            </a:extLst>
          </p:cNvPr>
          <p:cNvSpPr/>
          <p:nvPr/>
        </p:nvSpPr>
        <p:spPr>
          <a:xfrm>
            <a:off x="6312469" y="1824255"/>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28" name="Text 14">
            <a:extLst>
              <a:ext uri="{FF2B5EF4-FFF2-40B4-BE49-F238E27FC236}">
                <a16:creationId xmlns:a16="http://schemas.microsoft.com/office/drawing/2014/main" id="{52060C41-9E49-9F95-EC76-1D289A43AD3B}"/>
              </a:ext>
            </a:extLst>
          </p:cNvPr>
          <p:cNvSpPr/>
          <p:nvPr/>
        </p:nvSpPr>
        <p:spPr>
          <a:xfrm>
            <a:off x="6925233" y="1965094"/>
            <a:ext cx="1408176" cy="320040"/>
          </a:xfrm>
          <a:prstGeom prst="rect">
            <a:avLst/>
          </a:prstGeom>
          <a:noFill/>
          <a:ln/>
        </p:spPr>
        <p:txBody>
          <a:bodyPr wrap="square" lIns="0" tIns="0" rIns="0" bIns="0" rtlCol="0" anchor="ctr"/>
          <a:lstStyle/>
          <a:p>
            <a:pPr marL="0" indent="0" algn="ctr">
              <a:buNone/>
            </a:pPr>
            <a:r>
              <a:rPr lang="en-US" sz="2400" b="1" dirty="0">
                <a:solidFill>
                  <a:srgbClr val="0A6D8E"/>
                </a:solidFill>
              </a:rPr>
              <a:t>10.6 y</a:t>
            </a:r>
            <a:endParaRPr lang="en-US" sz="2400" dirty="0"/>
          </a:p>
        </p:txBody>
      </p:sp>
      <p:sp>
        <p:nvSpPr>
          <p:cNvPr id="30" name="Text 15">
            <a:extLst>
              <a:ext uri="{FF2B5EF4-FFF2-40B4-BE49-F238E27FC236}">
                <a16:creationId xmlns:a16="http://schemas.microsoft.com/office/drawing/2014/main" id="{340883C9-406E-E9D1-7079-CB55A4FB4800}"/>
              </a:ext>
            </a:extLst>
          </p:cNvPr>
          <p:cNvSpPr/>
          <p:nvPr/>
        </p:nvSpPr>
        <p:spPr>
          <a:xfrm>
            <a:off x="6385852" y="2458211"/>
            <a:ext cx="2464761" cy="384048"/>
          </a:xfrm>
          <a:prstGeom prst="rect">
            <a:avLst/>
          </a:prstGeom>
          <a:noFill/>
          <a:ln/>
        </p:spPr>
        <p:txBody>
          <a:bodyPr wrap="square" lIns="254" tIns="254" rIns="254" bIns="254" rtlCol="0" anchor="ctr">
            <a:noAutofit/>
          </a:bodyPr>
          <a:lstStyle/>
          <a:p>
            <a:pPr marL="0" indent="0" algn="ctr">
              <a:buNone/>
            </a:pPr>
            <a:r>
              <a:rPr lang="en-US" sz="1400" dirty="0">
                <a:solidFill>
                  <a:srgbClr val="434343"/>
                </a:solidFill>
              </a:rPr>
              <a:t>Mean time since most recent mTBI</a:t>
            </a:r>
            <a:endParaRPr lang="en-US" sz="1400" dirty="0"/>
          </a:p>
        </p:txBody>
      </p:sp>
      <p:sp>
        <p:nvSpPr>
          <p:cNvPr id="32" name="Shape 16">
            <a:extLst>
              <a:ext uri="{FF2B5EF4-FFF2-40B4-BE49-F238E27FC236}">
                <a16:creationId xmlns:a16="http://schemas.microsoft.com/office/drawing/2014/main" id="{8657DCCE-6B43-DD1C-7177-ABD52606D643}"/>
              </a:ext>
            </a:extLst>
          </p:cNvPr>
          <p:cNvSpPr/>
          <p:nvPr/>
        </p:nvSpPr>
        <p:spPr>
          <a:xfrm>
            <a:off x="799049" y="3610088"/>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34" name="Text 17">
            <a:extLst>
              <a:ext uri="{FF2B5EF4-FFF2-40B4-BE49-F238E27FC236}">
                <a16:creationId xmlns:a16="http://schemas.microsoft.com/office/drawing/2014/main" id="{7F3C4EB8-F494-5752-47E6-74ED7FF22C2A}"/>
              </a:ext>
            </a:extLst>
          </p:cNvPr>
          <p:cNvSpPr/>
          <p:nvPr/>
        </p:nvSpPr>
        <p:spPr>
          <a:xfrm>
            <a:off x="1314492" y="3690393"/>
            <a:ext cx="1408176" cy="320040"/>
          </a:xfrm>
          <a:prstGeom prst="rect">
            <a:avLst/>
          </a:prstGeom>
          <a:noFill/>
          <a:ln/>
        </p:spPr>
        <p:txBody>
          <a:bodyPr wrap="square" lIns="0" tIns="0" rIns="0" bIns="0" rtlCol="0" anchor="ctr"/>
          <a:lstStyle/>
          <a:p>
            <a:pPr algn="ctr"/>
            <a:r>
              <a:rPr lang="en-US" sz="2400" b="1" dirty="0">
                <a:solidFill>
                  <a:srgbClr val="F37021"/>
                </a:solidFill>
              </a:rPr>
              <a:t>38 / 40</a:t>
            </a:r>
            <a:r>
              <a:rPr lang="en-US" baseline="30000" dirty="0"/>
              <a:t>**</a:t>
            </a:r>
            <a:endParaRPr lang="en-US" sz="2400" baseline="30000" dirty="0"/>
          </a:p>
        </p:txBody>
      </p:sp>
      <p:sp>
        <p:nvSpPr>
          <p:cNvPr id="36" name="Text 18">
            <a:extLst>
              <a:ext uri="{FF2B5EF4-FFF2-40B4-BE49-F238E27FC236}">
                <a16:creationId xmlns:a16="http://schemas.microsoft.com/office/drawing/2014/main" id="{D0532BA2-6B66-6271-51D7-9B759708079A}"/>
              </a:ext>
            </a:extLst>
          </p:cNvPr>
          <p:cNvSpPr/>
          <p:nvPr/>
        </p:nvSpPr>
        <p:spPr>
          <a:xfrm>
            <a:off x="799049" y="4225018"/>
            <a:ext cx="2536383"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Oculomotor-cognition study</a:t>
            </a:r>
            <a:r>
              <a:rPr lang="en-US" sz="1400" dirty="0">
                <a:solidFill>
                  <a:srgbClr val="434343"/>
                </a:solidFill>
              </a:rPr>
              <a:t>: veterans with chronic mTBI / controls</a:t>
            </a:r>
            <a:endParaRPr lang="en-US" sz="1400" dirty="0"/>
          </a:p>
        </p:txBody>
      </p:sp>
      <p:sp>
        <p:nvSpPr>
          <p:cNvPr id="38" name="Shape 19">
            <a:extLst>
              <a:ext uri="{FF2B5EF4-FFF2-40B4-BE49-F238E27FC236}">
                <a16:creationId xmlns:a16="http://schemas.microsoft.com/office/drawing/2014/main" id="{F238C219-3B1E-A465-04FD-F172E26C14BC}"/>
              </a:ext>
            </a:extLst>
          </p:cNvPr>
          <p:cNvSpPr/>
          <p:nvPr/>
        </p:nvSpPr>
        <p:spPr>
          <a:xfrm>
            <a:off x="3562390" y="3615250"/>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40" name="Text 20">
            <a:extLst>
              <a:ext uri="{FF2B5EF4-FFF2-40B4-BE49-F238E27FC236}">
                <a16:creationId xmlns:a16="http://schemas.microsoft.com/office/drawing/2014/main" id="{982B5711-E0DD-3FFF-10BE-CA525D18DB7E}"/>
              </a:ext>
            </a:extLst>
          </p:cNvPr>
          <p:cNvSpPr/>
          <p:nvPr/>
        </p:nvSpPr>
        <p:spPr>
          <a:xfrm>
            <a:off x="4161892" y="3690393"/>
            <a:ext cx="1408176" cy="320040"/>
          </a:xfrm>
          <a:prstGeom prst="rect">
            <a:avLst/>
          </a:prstGeom>
          <a:noFill/>
          <a:ln/>
        </p:spPr>
        <p:txBody>
          <a:bodyPr wrap="square" lIns="0" tIns="0" rIns="0" bIns="0" rtlCol="0" anchor="ctr"/>
          <a:lstStyle/>
          <a:p>
            <a:pPr marL="0" indent="0" algn="ctr">
              <a:buNone/>
            </a:pPr>
            <a:r>
              <a:rPr lang="en-US" sz="2400" b="1" dirty="0">
                <a:solidFill>
                  <a:srgbClr val="CFB87C"/>
                </a:solidFill>
              </a:rPr>
              <a:t>2</a:t>
            </a:r>
            <a:endParaRPr lang="en-US" sz="2400" dirty="0"/>
          </a:p>
        </p:txBody>
      </p:sp>
      <p:sp>
        <p:nvSpPr>
          <p:cNvPr id="42" name="Text 21">
            <a:extLst>
              <a:ext uri="{FF2B5EF4-FFF2-40B4-BE49-F238E27FC236}">
                <a16:creationId xmlns:a16="http://schemas.microsoft.com/office/drawing/2014/main" id="{C1F39373-2947-C924-9CB4-C7E4973AC408}"/>
              </a:ext>
            </a:extLst>
          </p:cNvPr>
          <p:cNvSpPr/>
          <p:nvPr/>
        </p:nvSpPr>
        <p:spPr>
          <a:xfrm>
            <a:off x="3707469" y="4223093"/>
            <a:ext cx="2317021" cy="384048"/>
          </a:xfrm>
          <a:prstGeom prst="rect">
            <a:avLst/>
          </a:prstGeom>
          <a:noFill/>
          <a:ln/>
        </p:spPr>
        <p:txBody>
          <a:bodyPr wrap="square" lIns="254" tIns="254" rIns="254" bIns="254" rtlCol="0" anchor="ctr">
            <a:noAutofit/>
          </a:bodyPr>
          <a:lstStyle/>
          <a:p>
            <a:pPr marL="0" indent="0" algn="ctr">
              <a:buNone/>
            </a:pPr>
            <a:r>
              <a:rPr lang="en-US" sz="1400" dirty="0">
                <a:solidFill>
                  <a:srgbClr val="434343"/>
                </a:solidFill>
              </a:rPr>
              <a:t>Median lifetime mTBIs in the </a:t>
            </a:r>
            <a:r>
              <a:rPr lang="en-US" sz="1400" dirty="0" err="1">
                <a:solidFill>
                  <a:srgbClr val="434343"/>
                </a:solidFill>
              </a:rPr>
              <a:t>mTBI</a:t>
            </a:r>
            <a:r>
              <a:rPr lang="en-US" sz="1400" dirty="0">
                <a:solidFill>
                  <a:srgbClr val="434343"/>
                </a:solidFill>
              </a:rPr>
              <a:t> cohort</a:t>
            </a:r>
            <a:endParaRPr lang="en-US" sz="1400" dirty="0"/>
          </a:p>
        </p:txBody>
      </p:sp>
      <p:sp>
        <p:nvSpPr>
          <p:cNvPr id="44" name="Shape 22">
            <a:extLst>
              <a:ext uri="{FF2B5EF4-FFF2-40B4-BE49-F238E27FC236}">
                <a16:creationId xmlns:a16="http://schemas.microsoft.com/office/drawing/2014/main" id="{ACB33EBE-5B80-FEA7-C21F-62F871F26925}"/>
              </a:ext>
            </a:extLst>
          </p:cNvPr>
          <p:cNvSpPr/>
          <p:nvPr/>
        </p:nvSpPr>
        <p:spPr>
          <a:xfrm>
            <a:off x="6312469" y="3610088"/>
            <a:ext cx="2538144" cy="1629601"/>
          </a:xfrm>
          <a:prstGeom prst="roundRect">
            <a:avLst>
              <a:gd name="adj" fmla="val 6667"/>
            </a:avLst>
          </a:prstGeom>
          <a:solidFill>
            <a:srgbClr val="FFFFFF"/>
          </a:solidFill>
          <a:ln w="12700">
            <a:solidFill>
              <a:srgbClr val="E7E1D2"/>
            </a:solidFill>
            <a:prstDash val="solid"/>
          </a:ln>
          <a:effectLst>
            <a:outerShdw blurRad="15240" dist="15240" dir="2700000" algn="bl" rotWithShape="0">
              <a:srgbClr val="000000">
                <a:alpha val="12000"/>
              </a:srgbClr>
            </a:outerShdw>
          </a:effectLst>
        </p:spPr>
        <p:txBody>
          <a:bodyPr/>
          <a:lstStyle/>
          <a:p>
            <a:endParaRPr lang="en-US"/>
          </a:p>
        </p:txBody>
      </p:sp>
      <p:sp>
        <p:nvSpPr>
          <p:cNvPr id="46" name="Text 23">
            <a:extLst>
              <a:ext uri="{FF2B5EF4-FFF2-40B4-BE49-F238E27FC236}">
                <a16:creationId xmlns:a16="http://schemas.microsoft.com/office/drawing/2014/main" id="{A35FDFE7-D835-53F5-A6D3-73BEA51352F3}"/>
              </a:ext>
            </a:extLst>
          </p:cNvPr>
          <p:cNvSpPr/>
          <p:nvPr/>
        </p:nvSpPr>
        <p:spPr>
          <a:xfrm>
            <a:off x="6877453" y="3690393"/>
            <a:ext cx="1408176" cy="320040"/>
          </a:xfrm>
          <a:prstGeom prst="rect">
            <a:avLst/>
          </a:prstGeom>
          <a:noFill/>
          <a:ln/>
        </p:spPr>
        <p:txBody>
          <a:bodyPr wrap="square" lIns="0" tIns="0" rIns="0" bIns="0" rtlCol="0" anchor="ctr"/>
          <a:lstStyle/>
          <a:p>
            <a:pPr algn="ctr"/>
            <a:r>
              <a:rPr lang="en-US" sz="2400" b="1" dirty="0">
                <a:solidFill>
                  <a:srgbClr val="0A6D8E"/>
                </a:solidFill>
              </a:rPr>
              <a:t>11 y</a:t>
            </a:r>
            <a:endParaRPr lang="en-US" sz="2400" dirty="0"/>
          </a:p>
        </p:txBody>
      </p:sp>
      <p:sp>
        <p:nvSpPr>
          <p:cNvPr id="48" name="Text 24">
            <a:extLst>
              <a:ext uri="{FF2B5EF4-FFF2-40B4-BE49-F238E27FC236}">
                <a16:creationId xmlns:a16="http://schemas.microsoft.com/office/drawing/2014/main" id="{FC7810B1-A2D6-10FF-B4B8-BEE156052980}"/>
              </a:ext>
            </a:extLst>
          </p:cNvPr>
          <p:cNvSpPr/>
          <p:nvPr/>
        </p:nvSpPr>
        <p:spPr>
          <a:xfrm>
            <a:off x="6319436" y="4225018"/>
            <a:ext cx="2538144" cy="384048"/>
          </a:xfrm>
          <a:prstGeom prst="rect">
            <a:avLst/>
          </a:prstGeom>
          <a:noFill/>
          <a:ln/>
        </p:spPr>
        <p:txBody>
          <a:bodyPr wrap="square" lIns="254" tIns="254" rIns="254" bIns="254" rtlCol="0" anchor="ctr">
            <a:noAutofit/>
          </a:bodyPr>
          <a:lstStyle/>
          <a:p>
            <a:pPr marL="0" indent="0" algn="ctr">
              <a:buNone/>
            </a:pPr>
            <a:r>
              <a:rPr lang="en-US" sz="1400" dirty="0">
                <a:solidFill>
                  <a:srgbClr val="434343"/>
                </a:solidFill>
              </a:rPr>
              <a:t>Median time since most recent mTBI</a:t>
            </a:r>
            <a:endParaRPr lang="en-US" sz="1400" dirty="0"/>
          </a:p>
        </p:txBody>
      </p:sp>
      <p:sp>
        <p:nvSpPr>
          <p:cNvPr id="50" name="Shape 25">
            <a:extLst>
              <a:ext uri="{FF2B5EF4-FFF2-40B4-BE49-F238E27FC236}">
                <a16:creationId xmlns:a16="http://schemas.microsoft.com/office/drawing/2014/main" id="{74138950-6774-BFE7-5A53-FA999A9D04C3}"/>
              </a:ext>
            </a:extLst>
          </p:cNvPr>
          <p:cNvSpPr/>
          <p:nvPr/>
        </p:nvSpPr>
        <p:spPr>
          <a:xfrm>
            <a:off x="9006803" y="1929199"/>
            <a:ext cx="3029830" cy="3220765"/>
          </a:xfrm>
          <a:prstGeom prst="roundRect">
            <a:avLst>
              <a:gd name="adj" fmla="val 2778"/>
            </a:avLst>
          </a:prstGeom>
          <a:solidFill>
            <a:srgbClr val="000000"/>
          </a:solidFill>
          <a:ln w="12700">
            <a:solidFill>
              <a:srgbClr val="CEB77C"/>
            </a:solidFill>
            <a:prstDash val="solid"/>
          </a:ln>
          <a:effectLst>
            <a:outerShdw blurRad="38100" dist="25400" dir="2700000" algn="bl" rotWithShape="0">
              <a:srgbClr val="000000">
                <a:alpha val="25000"/>
              </a:srgbClr>
            </a:outerShdw>
          </a:effectLst>
        </p:spPr>
        <p:txBody>
          <a:bodyPr/>
          <a:lstStyle/>
          <a:p>
            <a:endParaRPr lang="en-US"/>
          </a:p>
        </p:txBody>
      </p:sp>
      <p:sp>
        <p:nvSpPr>
          <p:cNvPr id="52" name="Text 26">
            <a:extLst>
              <a:ext uri="{FF2B5EF4-FFF2-40B4-BE49-F238E27FC236}">
                <a16:creationId xmlns:a16="http://schemas.microsoft.com/office/drawing/2014/main" id="{AAE2EEEC-BBED-DDF9-CD9F-77BDFE48B895}"/>
              </a:ext>
            </a:extLst>
          </p:cNvPr>
          <p:cNvSpPr/>
          <p:nvPr/>
        </p:nvSpPr>
        <p:spPr>
          <a:xfrm>
            <a:off x="9097349" y="2011468"/>
            <a:ext cx="2734115" cy="237744"/>
          </a:xfrm>
          <a:prstGeom prst="rect">
            <a:avLst/>
          </a:prstGeom>
          <a:noFill/>
          <a:ln/>
        </p:spPr>
        <p:txBody>
          <a:bodyPr wrap="square" lIns="0" tIns="0" rIns="0" bIns="0" rtlCol="0" anchor="ctr"/>
          <a:lstStyle/>
          <a:p>
            <a:pPr marL="0" indent="0">
              <a:buNone/>
            </a:pPr>
            <a:r>
              <a:rPr lang="en-US" sz="2800" b="1" dirty="0">
                <a:solidFill>
                  <a:srgbClr val="CFB87C"/>
                </a:solidFill>
              </a:rPr>
              <a:t>Shared phenotype</a:t>
            </a:r>
            <a:endParaRPr lang="en-US" sz="2800" dirty="0"/>
          </a:p>
        </p:txBody>
      </p:sp>
      <p:sp>
        <p:nvSpPr>
          <p:cNvPr id="54" name="Text 27">
            <a:extLst>
              <a:ext uri="{FF2B5EF4-FFF2-40B4-BE49-F238E27FC236}">
                <a16:creationId xmlns:a16="http://schemas.microsoft.com/office/drawing/2014/main" id="{820B0C5F-B9F5-5855-2167-50D104CAAD5B}"/>
              </a:ext>
            </a:extLst>
          </p:cNvPr>
          <p:cNvSpPr/>
          <p:nvPr/>
        </p:nvSpPr>
        <p:spPr>
          <a:xfrm>
            <a:off x="9230983" y="2565860"/>
            <a:ext cx="2734115" cy="207577"/>
          </a:xfrm>
          <a:prstGeom prst="rect">
            <a:avLst/>
          </a:prstGeom>
          <a:noFill/>
          <a:ln/>
        </p:spPr>
        <p:txBody>
          <a:bodyPr wrap="square" lIns="0" tIns="0" rIns="0" bIns="0" rtlCol="0" anchor="ctr"/>
          <a:lstStyle/>
          <a:p>
            <a:pPr marL="0" indent="0">
              <a:buNone/>
            </a:pPr>
            <a:r>
              <a:rPr lang="en-US" sz="1400" dirty="0">
                <a:solidFill>
                  <a:srgbClr val="FFFFFF"/>
                </a:solidFill>
              </a:rPr>
              <a:t>• Military veterans with chronic mTBI</a:t>
            </a:r>
            <a:endParaRPr lang="en-US" sz="1400" dirty="0"/>
          </a:p>
        </p:txBody>
      </p:sp>
      <p:sp>
        <p:nvSpPr>
          <p:cNvPr id="56" name="Text 28">
            <a:extLst>
              <a:ext uri="{FF2B5EF4-FFF2-40B4-BE49-F238E27FC236}">
                <a16:creationId xmlns:a16="http://schemas.microsoft.com/office/drawing/2014/main" id="{01752E7B-22E5-FA92-89F8-1084C6011141}"/>
              </a:ext>
            </a:extLst>
          </p:cNvPr>
          <p:cNvSpPr/>
          <p:nvPr/>
        </p:nvSpPr>
        <p:spPr>
          <a:xfrm>
            <a:off x="9230983" y="3222423"/>
            <a:ext cx="2757040" cy="274320"/>
          </a:xfrm>
          <a:prstGeom prst="rect">
            <a:avLst/>
          </a:prstGeom>
          <a:noFill/>
          <a:ln/>
        </p:spPr>
        <p:txBody>
          <a:bodyPr wrap="square" lIns="0" tIns="0" rIns="0" bIns="0" rtlCol="0" anchor="ctr"/>
          <a:lstStyle/>
          <a:p>
            <a:pPr marL="0" indent="0">
              <a:buNone/>
            </a:pPr>
            <a:r>
              <a:rPr lang="en-US" sz="1400" dirty="0">
                <a:solidFill>
                  <a:srgbClr val="FFFFFF"/>
                </a:solidFill>
              </a:rPr>
              <a:t>• Persistent multisensory function &amp; management problems despite time separation since injury</a:t>
            </a:r>
            <a:endParaRPr lang="en-US" sz="1400" dirty="0"/>
          </a:p>
        </p:txBody>
      </p:sp>
      <p:sp>
        <p:nvSpPr>
          <p:cNvPr id="58" name="Text 29">
            <a:extLst>
              <a:ext uri="{FF2B5EF4-FFF2-40B4-BE49-F238E27FC236}">
                <a16:creationId xmlns:a16="http://schemas.microsoft.com/office/drawing/2014/main" id="{837E460C-92BF-0CCE-AA9D-96A8244325E5}"/>
              </a:ext>
            </a:extLst>
          </p:cNvPr>
          <p:cNvSpPr/>
          <p:nvPr/>
        </p:nvSpPr>
        <p:spPr>
          <a:xfrm>
            <a:off x="9253908" y="4009945"/>
            <a:ext cx="2734115" cy="219780"/>
          </a:xfrm>
          <a:prstGeom prst="rect">
            <a:avLst/>
          </a:prstGeom>
          <a:noFill/>
          <a:ln/>
        </p:spPr>
        <p:txBody>
          <a:bodyPr wrap="square" lIns="0" tIns="0" rIns="0" bIns="0" rtlCol="0" anchor="ctr"/>
          <a:lstStyle/>
          <a:p>
            <a:pPr marL="0" indent="0">
              <a:buNone/>
            </a:pPr>
            <a:r>
              <a:rPr lang="en-US" sz="1400" dirty="0">
                <a:solidFill>
                  <a:srgbClr val="FFFFFF"/>
                </a:solidFill>
              </a:rPr>
              <a:t>• Community-recruited samples, not seeking care &amp; not symptom-selected</a:t>
            </a:r>
            <a:endParaRPr lang="en-US" sz="1400" dirty="0"/>
          </a:p>
        </p:txBody>
      </p:sp>
      <p:sp>
        <p:nvSpPr>
          <p:cNvPr id="60" name="Text 30">
            <a:extLst>
              <a:ext uri="{FF2B5EF4-FFF2-40B4-BE49-F238E27FC236}">
                <a16:creationId xmlns:a16="http://schemas.microsoft.com/office/drawing/2014/main" id="{48956A8F-D64A-6518-822F-4216AB197320}"/>
              </a:ext>
            </a:extLst>
          </p:cNvPr>
          <p:cNvSpPr/>
          <p:nvPr/>
        </p:nvSpPr>
        <p:spPr>
          <a:xfrm>
            <a:off x="9253909" y="4593394"/>
            <a:ext cx="2734115" cy="274320"/>
          </a:xfrm>
          <a:prstGeom prst="rect">
            <a:avLst/>
          </a:prstGeom>
          <a:noFill/>
          <a:ln/>
        </p:spPr>
        <p:txBody>
          <a:bodyPr wrap="square" lIns="0" tIns="0" rIns="0" bIns="0" rtlCol="0" anchor="ctr"/>
          <a:lstStyle/>
          <a:p>
            <a:pPr marL="0" indent="0">
              <a:buNone/>
            </a:pPr>
            <a:r>
              <a:rPr lang="en-US" sz="1400" dirty="0">
                <a:solidFill>
                  <a:srgbClr val="FFFFFF"/>
                </a:solidFill>
              </a:rPr>
              <a:t>• MIBH CU Anschutz clinical platform</a:t>
            </a:r>
            <a:endParaRPr lang="en-US" sz="1400" dirty="0"/>
          </a:p>
        </p:txBody>
      </p:sp>
      <p:sp>
        <p:nvSpPr>
          <p:cNvPr id="77" name="Text 9">
            <a:extLst>
              <a:ext uri="{FF2B5EF4-FFF2-40B4-BE49-F238E27FC236}">
                <a16:creationId xmlns:a16="http://schemas.microsoft.com/office/drawing/2014/main" id="{191D28C5-680F-1BD1-AF4B-1BEB1D9F1605}"/>
              </a:ext>
            </a:extLst>
          </p:cNvPr>
          <p:cNvSpPr/>
          <p:nvPr/>
        </p:nvSpPr>
        <p:spPr>
          <a:xfrm>
            <a:off x="799049" y="3057668"/>
            <a:ext cx="2536383"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CDMRP DOW TBIPH Award:</a:t>
            </a:r>
          </a:p>
          <a:p>
            <a:pPr marL="0" indent="0" algn="ctr">
              <a:buNone/>
            </a:pPr>
            <a:r>
              <a:rPr lang="en-US" sz="1400" dirty="0">
                <a:solidFill>
                  <a:srgbClr val="434343"/>
                </a:solidFill>
              </a:rPr>
              <a:t>W81XWH-22-1-0566</a:t>
            </a:r>
            <a:endParaRPr lang="en-US" sz="1400" dirty="0"/>
          </a:p>
        </p:txBody>
      </p:sp>
      <p:sp>
        <p:nvSpPr>
          <p:cNvPr id="79" name="Text 9">
            <a:extLst>
              <a:ext uri="{FF2B5EF4-FFF2-40B4-BE49-F238E27FC236}">
                <a16:creationId xmlns:a16="http://schemas.microsoft.com/office/drawing/2014/main" id="{187D9309-5648-1C02-1823-FD8CBED85A7C}"/>
              </a:ext>
            </a:extLst>
          </p:cNvPr>
          <p:cNvSpPr/>
          <p:nvPr/>
        </p:nvSpPr>
        <p:spPr>
          <a:xfrm>
            <a:off x="799050" y="4823651"/>
            <a:ext cx="2536382" cy="384048"/>
          </a:xfrm>
          <a:prstGeom prst="rect">
            <a:avLst/>
          </a:prstGeom>
          <a:noFill/>
          <a:ln/>
        </p:spPr>
        <p:txBody>
          <a:bodyPr wrap="square" lIns="254" tIns="254" rIns="254" bIns="254" rtlCol="0" anchor="ctr">
            <a:noAutofit/>
          </a:bodyPr>
          <a:lstStyle/>
          <a:p>
            <a:pPr marL="0" indent="0" algn="ctr">
              <a:buNone/>
            </a:pPr>
            <a:r>
              <a:rPr lang="en-US" sz="1400" b="1" dirty="0">
                <a:solidFill>
                  <a:srgbClr val="434343"/>
                </a:solidFill>
              </a:rPr>
              <a:t>CDMRP DOW VRP Award:</a:t>
            </a:r>
          </a:p>
          <a:p>
            <a:pPr marL="0" indent="0" algn="ctr">
              <a:buNone/>
            </a:pPr>
            <a:r>
              <a:rPr lang="en-US" sz="1400" dirty="0">
                <a:solidFill>
                  <a:srgbClr val="434343"/>
                </a:solidFill>
              </a:rPr>
              <a:t>W81XWH-22-1-0954</a:t>
            </a:r>
            <a:endParaRPr lang="en-US" sz="1400" dirty="0"/>
          </a:p>
        </p:txBody>
      </p:sp>
      <p:sp>
        <p:nvSpPr>
          <p:cNvPr id="118" name="TextBox 117">
            <a:extLst>
              <a:ext uri="{FF2B5EF4-FFF2-40B4-BE49-F238E27FC236}">
                <a16:creationId xmlns:a16="http://schemas.microsoft.com/office/drawing/2014/main" id="{05E0830A-DE90-CD09-6818-FF408964FEEA}"/>
              </a:ext>
            </a:extLst>
          </p:cNvPr>
          <p:cNvSpPr txBox="1"/>
          <p:nvPr/>
        </p:nvSpPr>
        <p:spPr>
          <a:xfrm>
            <a:off x="2315077" y="5917986"/>
            <a:ext cx="8536954" cy="400110"/>
          </a:xfrm>
          <a:prstGeom prst="rect">
            <a:avLst/>
          </a:prstGeom>
          <a:noFill/>
        </p:spPr>
        <p:txBody>
          <a:bodyPr wrap="square">
            <a:spAutoFit/>
          </a:bodyPr>
          <a:lstStyle/>
          <a:p>
            <a:r>
              <a:rPr lang="en-US" sz="1000" dirty="0"/>
              <a:t>*Hebert JR</a:t>
            </a:r>
            <a:r>
              <a:rPr lang="en-US" sz="1000" b="1" u="sng" dirty="0"/>
              <a:t>,</a:t>
            </a:r>
            <a:r>
              <a:rPr lang="en-US" sz="1000" dirty="0"/>
              <a:t> Ketchum JM, Filley CM, Crowder K,</a:t>
            </a:r>
            <a:r>
              <a:rPr lang="en-US" sz="1000" baseline="30000" dirty="0"/>
              <a:t> </a:t>
            </a:r>
            <a:r>
              <a:rPr lang="en-US" sz="1000" dirty="0"/>
              <a:t>Rubinstein D, Karki R, Buard I, Schundler SA, McCann AV, Arciniegas DB. Irritability Among Veterans With Chronic Mild Traumatic Brain Injury: Psychological and Sensory Neurophysiological Factors. J Neuropsychiatry Clin </a:t>
            </a:r>
            <a:r>
              <a:rPr lang="en-US" sz="1000" dirty="0" err="1"/>
              <a:t>Neurosci</a:t>
            </a:r>
            <a:r>
              <a:rPr lang="en-US" sz="1000" dirty="0"/>
              <a:t>. Accepted 2026 July. </a:t>
            </a:r>
          </a:p>
        </p:txBody>
      </p:sp>
      <p:cxnSp>
        <p:nvCxnSpPr>
          <p:cNvPr id="7" name="Straight Connector 6">
            <a:extLst>
              <a:ext uri="{FF2B5EF4-FFF2-40B4-BE49-F238E27FC236}">
                <a16:creationId xmlns:a16="http://schemas.microsoft.com/office/drawing/2014/main" id="{636788A9-52EA-8C07-E8ED-6A496196F774}"/>
              </a:ext>
            </a:extLst>
          </p:cNvPr>
          <p:cNvCxnSpPr>
            <a:cxnSpLocks/>
          </p:cNvCxnSpPr>
          <p:nvPr/>
        </p:nvCxnSpPr>
        <p:spPr>
          <a:xfrm>
            <a:off x="790423" y="3531247"/>
            <a:ext cx="8207754" cy="8335"/>
          </a:xfrm>
          <a:prstGeom prst="line">
            <a:avLst/>
          </a:prstGeom>
          <a:ln w="44450">
            <a:solidFill>
              <a:srgbClr val="CEB77C"/>
            </a:solidFill>
          </a:ln>
        </p:spPr>
        <p:style>
          <a:lnRef idx="3">
            <a:schemeClr val="dk1"/>
          </a:lnRef>
          <a:fillRef idx="0">
            <a:schemeClr val="dk1"/>
          </a:fillRef>
          <a:effectRef idx="2">
            <a:schemeClr val="dk1"/>
          </a:effectRef>
          <a:fontRef idx="minor">
            <a:schemeClr val="tx1"/>
          </a:fontRef>
        </p:style>
      </p:cxnSp>
      <p:sp>
        <p:nvSpPr>
          <p:cNvPr id="15" name="TextBox 14">
            <a:extLst>
              <a:ext uri="{FF2B5EF4-FFF2-40B4-BE49-F238E27FC236}">
                <a16:creationId xmlns:a16="http://schemas.microsoft.com/office/drawing/2014/main" id="{1B1D9440-A8C8-E78E-3558-DF5A6666DBA9}"/>
              </a:ext>
            </a:extLst>
          </p:cNvPr>
          <p:cNvSpPr txBox="1"/>
          <p:nvPr/>
        </p:nvSpPr>
        <p:spPr>
          <a:xfrm>
            <a:off x="2315077" y="6430701"/>
            <a:ext cx="8384345" cy="553998"/>
          </a:xfrm>
          <a:prstGeom prst="rect">
            <a:avLst/>
          </a:prstGeom>
          <a:noFill/>
        </p:spPr>
        <p:txBody>
          <a:bodyPr wrap="square" rtlCol="0">
            <a:spAutoFit/>
          </a:bodyPr>
          <a:lstStyle/>
          <a:p>
            <a:r>
              <a:rPr lang="en-US" sz="1000" dirty="0">
                <a:ea typeface="MS Mincho" panose="02020609040205080304" pitchFamily="49" charset="-128"/>
              </a:rPr>
              <a:t>**Hebert JR, Wagner BD, Filley CM, Crowder K,</a:t>
            </a:r>
            <a:r>
              <a:rPr lang="en-US" sz="1000" baseline="30000" dirty="0">
                <a:ea typeface="MS Mincho" panose="02020609040205080304" pitchFamily="49" charset="-128"/>
              </a:rPr>
              <a:t> </a:t>
            </a:r>
            <a:r>
              <a:rPr lang="en-US" sz="1000" dirty="0">
                <a:ea typeface="MS Mincho" panose="02020609040205080304" pitchFamily="49" charset="-128"/>
              </a:rPr>
              <a:t>Rubinstein D,</a:t>
            </a:r>
            <a:r>
              <a:rPr lang="en-US" sz="1000" baseline="30000" dirty="0">
                <a:ea typeface="MS Mincho" panose="02020609040205080304" pitchFamily="49" charset="-128"/>
              </a:rPr>
              <a:t> </a:t>
            </a:r>
            <a:r>
              <a:rPr lang="en-US" sz="1000" dirty="0">
                <a:ea typeface="MS Mincho" panose="02020609040205080304" pitchFamily="49" charset="-128"/>
              </a:rPr>
              <a:t>McNamara S, Johnston-Brooks C, Karki R, McCann A, Subramanian PS. Ocular Motor Control and Cognitive Function in Military Veterans with Chronic Mild Traumatic Brain Injury. J </a:t>
            </a:r>
            <a:r>
              <a:rPr lang="en-US" sz="1000" dirty="0" err="1">
                <a:ea typeface="MS Mincho" panose="02020609040205080304" pitchFamily="49" charset="-128"/>
              </a:rPr>
              <a:t>Neuroophthalmol</a:t>
            </a:r>
            <a:r>
              <a:rPr lang="en-US" sz="1000" dirty="0">
                <a:ea typeface="MS Mincho" panose="02020609040205080304" pitchFamily="49" charset="-128"/>
              </a:rPr>
              <a:t>. 2026 Jun 1;46(2):219-228</a:t>
            </a:r>
            <a:endParaRPr lang="en-US" sz="1000" dirty="0"/>
          </a:p>
          <a:p>
            <a:endParaRPr lang="en-US" sz="1000" dirty="0"/>
          </a:p>
        </p:txBody>
      </p:sp>
    </p:spTree>
    <p:extLst>
      <p:ext uri="{BB962C8B-B14F-4D97-AF65-F5344CB8AC3E}">
        <p14:creationId xmlns:p14="http://schemas.microsoft.com/office/powerpoint/2010/main" val="186141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20" grpId="0" animBg="1"/>
      <p:bldP spid="22" grpId="0" animBg="1"/>
      <p:bldP spid="24" grpId="0" animBg="1"/>
      <p:bldP spid="26" grpId="0" animBg="1"/>
      <p:bldP spid="28" grpId="0" animBg="1"/>
      <p:bldP spid="30" grpId="0" animBg="1"/>
      <p:bldP spid="32" grpId="0" animBg="1"/>
      <p:bldP spid="34" grpId="0" animBg="1"/>
      <p:bldP spid="36" grpId="0" animBg="1"/>
      <p:bldP spid="38" grpId="0" animBg="1"/>
      <p:bldP spid="40" grpId="0" animBg="1"/>
      <p:bldP spid="42" grpId="0" animBg="1"/>
      <p:bldP spid="44" grpId="0" animBg="1"/>
      <p:bldP spid="46" grpId="0" animBg="1"/>
      <p:bldP spid="48" grpId="0" animBg="1"/>
      <p:bldP spid="50" grpId="0" animBg="1"/>
      <p:bldP spid="52" grpId="0" animBg="1"/>
      <p:bldP spid="54" grpId="0" animBg="1"/>
      <p:bldP spid="56" grpId="0" animBg="1"/>
      <p:bldP spid="58" grpId="0" animBg="1"/>
      <p:bldP spid="60" grpId="0" animBg="1"/>
      <p:bldP spid="77" grpId="0" animBg="1"/>
      <p:bldP spid="79" grpId="0" animBg="1"/>
      <p:bldP spid="118" grpId="0"/>
      <p:bldP spid="15" grpId="0"/>
    </p:bldLst>
  </p:timing>
</p:sld>
</file>

<file path=ppt/theme/theme1.xml><?xml version="1.0" encoding="utf-8"?>
<a:theme xmlns:a="http://schemas.openxmlformats.org/drawingml/2006/main" name="MASTER">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53d06a1-4f63-473f-9a08-493fd9ad7266" xsi:nil="true"/>
    <lcf76f155ced4ddcb4097134ff3c332f xmlns="082b0fe1-7216-45fe-bfc0-96f408bc9ef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1AD2EC1E5E584F8FBFB1517D6A6FDF" ma:contentTypeVersion="13" ma:contentTypeDescription="Create a new document." ma:contentTypeScope="" ma:versionID="594f4ba6513500687c6335c25907e79e">
  <xsd:schema xmlns:xsd="http://www.w3.org/2001/XMLSchema" xmlns:xs="http://www.w3.org/2001/XMLSchema" xmlns:p="http://schemas.microsoft.com/office/2006/metadata/properties" xmlns:ns2="082b0fe1-7216-45fe-bfc0-96f408bc9ef5" xmlns:ns3="d53d06a1-4f63-473f-9a08-493fd9ad7266" targetNamespace="http://schemas.microsoft.com/office/2006/metadata/properties" ma:root="true" ma:fieldsID="eb8f6c6d1ed6b8ab526ce78b21f525ad" ns2:_="" ns3:_="">
    <xsd:import namespace="082b0fe1-7216-45fe-bfc0-96f408bc9ef5"/>
    <xsd:import namespace="d53d06a1-4f63-473f-9a08-493fd9ad726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BillingMetadata"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2b0fe1-7216-45fe-bfc0-96f408bc9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3d06a1-4f63-473f-9a08-493fd9ad726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e39be3a-fa26-4e75-959b-0b2d6485cade}" ma:internalName="TaxCatchAll" ma:showField="CatchAllData" ma:web="d53d06a1-4f63-473f-9a08-493fd9ad72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3BB747-44AD-42D9-85B0-F421C90AA433}">
  <ds:schemaRefs>
    <ds:schemaRef ds:uri="http://schemas.microsoft.com/sharepoint/v3/contenttype/forms"/>
  </ds:schemaRefs>
</ds:datastoreItem>
</file>

<file path=customXml/itemProps2.xml><?xml version="1.0" encoding="utf-8"?>
<ds:datastoreItem xmlns:ds="http://schemas.openxmlformats.org/officeDocument/2006/customXml" ds:itemID="{86997AD9-4588-4B5A-90B4-0B0066833917}">
  <ds:schemaRefs>
    <ds:schemaRef ds:uri="082b0fe1-7216-45fe-bfc0-96f408bc9ef5"/>
    <ds:schemaRef ds:uri="http://schemas.microsoft.com/office/infopath/2007/PartnerControls"/>
    <ds:schemaRef ds:uri="http://purl.org/dc/dcmitype/"/>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d53d06a1-4f63-473f-9a08-493fd9ad7266"/>
    <ds:schemaRef ds:uri="http://purl.org/dc/terms/"/>
    <ds:schemaRef ds:uri="http://purl.org/dc/elements/1.1/"/>
  </ds:schemaRefs>
</ds:datastoreItem>
</file>

<file path=customXml/itemProps3.xml><?xml version="1.0" encoding="utf-8"?>
<ds:datastoreItem xmlns:ds="http://schemas.openxmlformats.org/officeDocument/2006/customXml" ds:itemID="{D3DC575B-7530-4933-9632-9861A13D9D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2b0fe1-7216-45fe-bfc0-96f408bc9ef5"/>
    <ds:schemaRef ds:uri="d53d06a1-4f63-473f-9a08-493fd9ad72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22673</TotalTime>
  <Words>965</Words>
  <Application>Microsoft Office PowerPoint</Application>
  <PresentationFormat>Widescreen</PresentationFormat>
  <Paragraphs>131</Paragraphs>
  <Slides>15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MS Mincho</vt:lpstr>
      <vt:lpstr>Arial</vt:lpstr>
      <vt:lpstr>Arial Black</vt:lpstr>
      <vt:lpstr>Calibri</vt:lpstr>
      <vt:lpstr>MASTER</vt:lpstr>
      <vt:lpstr>Clinic – Bench – Clinic Integrating Clinical Care &amp; Mechanistic Research for Chronic Mild Traumatic Brain Injury (mTBI)</vt:lpstr>
      <vt:lpstr>Disclosures</vt:lpstr>
      <vt:lpstr>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 Ashcraft</dc:creator>
  <cp:lastModifiedBy>Meyer, Wendy</cp:lastModifiedBy>
  <cp:revision>241</cp:revision>
  <dcterms:created xsi:type="dcterms:W3CDTF">2023-03-16T04:01:50Z</dcterms:created>
  <dcterms:modified xsi:type="dcterms:W3CDTF">2026-08-19T19:16:44Z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0x0101002A1AD2EC1E5E584F8FBFB1517D6A6FDF</vt:lpwstr>
  </property>
  <property fmtid="{D5CDD505-2E9C-101B-9397-08002B2CF9AE}" pid="3" name="MediaServiceImageTags">
    <vt:lpwstr/>
  </property>
</Properties>
</file>