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 id="2147483711" r:id="rId5"/>
    <p:sldMasterId id="2147483685" r:id="rId6"/>
    <p:sldMasterId id="2147483733" r:id="rId7"/>
    <p:sldMasterId id="2147483707" r:id="rId8"/>
  </p:sldMasterIdLst>
  <p:notesMasterIdLst>
    <p:notesMasterId r:id="rId44"/>
  </p:notesMasterIdLst>
  <p:handoutMasterIdLst>
    <p:handoutMasterId r:id="rId45"/>
  </p:handoutMasterIdLst>
  <p:sldIdLst>
    <p:sldId id="344" r:id="rId9"/>
    <p:sldId id="313" r:id="rId10"/>
    <p:sldId id="314" r:id="rId11"/>
    <p:sldId id="260" r:id="rId12"/>
    <p:sldId id="405" r:id="rId13"/>
    <p:sldId id="406" r:id="rId14"/>
    <p:sldId id="409" r:id="rId15"/>
    <p:sldId id="408" r:id="rId16"/>
    <p:sldId id="410" r:id="rId17"/>
    <p:sldId id="411" r:id="rId18"/>
    <p:sldId id="412" r:id="rId19"/>
    <p:sldId id="413" r:id="rId20"/>
    <p:sldId id="414" r:id="rId21"/>
    <p:sldId id="261" r:id="rId22"/>
    <p:sldId id="264" r:id="rId23"/>
    <p:sldId id="273" r:id="rId24"/>
    <p:sldId id="415" r:id="rId25"/>
    <p:sldId id="403" r:id="rId26"/>
    <p:sldId id="336" r:id="rId27"/>
    <p:sldId id="300" r:id="rId28"/>
    <p:sldId id="302" r:id="rId29"/>
    <p:sldId id="304" r:id="rId30"/>
    <p:sldId id="330" r:id="rId31"/>
    <p:sldId id="310" r:id="rId32"/>
    <p:sldId id="276" r:id="rId33"/>
    <p:sldId id="292" r:id="rId34"/>
    <p:sldId id="326" r:id="rId35"/>
    <p:sldId id="345" r:id="rId36"/>
    <p:sldId id="322" r:id="rId37"/>
    <p:sldId id="399" r:id="rId38"/>
    <p:sldId id="318" r:id="rId39"/>
    <p:sldId id="320" r:id="rId40"/>
    <p:sldId id="308" r:id="rId41"/>
    <p:sldId id="404" r:id="rId42"/>
    <p:sldId id="40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B379"/>
    <a:srgbClr val="262625"/>
    <a:srgbClr val="AAACB2"/>
    <a:srgbClr val="9BBF71"/>
    <a:srgbClr val="7DE5CB"/>
    <a:srgbClr val="BFC2C9"/>
    <a:srgbClr val="55D6E8"/>
    <a:srgbClr val="5AD6E7"/>
    <a:srgbClr val="EE7874"/>
    <a:srgbClr val="91BA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238" autoAdjust="0"/>
    <p:restoredTop sz="88856"/>
  </p:normalViewPr>
  <p:slideViewPr>
    <p:cSldViewPr snapToGrid="0">
      <p:cViewPr varScale="1">
        <p:scale>
          <a:sx n="98" d="100"/>
          <a:sy n="98" d="100"/>
        </p:scale>
        <p:origin x="1578"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07" d="100"/>
          <a:sy n="107" d="100"/>
        </p:scale>
        <p:origin x="4536"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37292213473315"/>
          <c:y val="0.15319444444444447"/>
          <c:w val="0.79607152230971123"/>
          <c:h val="0.56412766112569257"/>
        </c:manualLayout>
      </c:layout>
      <c:barChart>
        <c:barDir val="col"/>
        <c:grouping val="clustered"/>
        <c:varyColors val="0"/>
        <c:ser>
          <c:idx val="0"/>
          <c:order val="0"/>
          <c:tx>
            <c:strRef>
              <c:f>Sheet1!$A$3</c:f>
              <c:strCache>
                <c:ptCount val="1"/>
                <c:pt idx="0">
                  <c:v>Clinical Income</c:v>
                </c:pt>
              </c:strCache>
            </c:strRef>
          </c:tx>
          <c:spPr>
            <a:solidFill>
              <a:schemeClr val="tx1"/>
            </a:solidFill>
            <a:ln>
              <a:noFill/>
            </a:ln>
            <a:effectLst/>
          </c:spPr>
          <c:invertIfNegative val="0"/>
          <c:cat>
            <c:strRef>
              <c:f>Sheet1!$B$2:$S$2</c:f>
              <c:strCache>
                <c:ptCount val="18"/>
                <c:pt idx="0">
                  <c:v>FY 2001</c:v>
                </c:pt>
                <c:pt idx="1">
                  <c:v>FY 2002</c:v>
                </c:pt>
                <c:pt idx="2">
                  <c:v>FY 2003</c:v>
                </c:pt>
                <c:pt idx="3">
                  <c:v>FY 2004</c:v>
                </c:pt>
                <c:pt idx="4">
                  <c:v>FY 2005</c:v>
                </c:pt>
                <c:pt idx="5">
                  <c:v>FY 2006</c:v>
                </c:pt>
                <c:pt idx="6">
                  <c:v>FY 2007</c:v>
                </c:pt>
                <c:pt idx="7">
                  <c:v>FY 2008</c:v>
                </c:pt>
                <c:pt idx="8">
                  <c:v>FY 2009</c:v>
                </c:pt>
                <c:pt idx="9">
                  <c:v>FY 2010</c:v>
                </c:pt>
                <c:pt idx="10">
                  <c:v>FY 2011</c:v>
                </c:pt>
                <c:pt idx="11">
                  <c:v>FY 2012</c:v>
                </c:pt>
                <c:pt idx="12">
                  <c:v>FY 2013</c:v>
                </c:pt>
                <c:pt idx="13">
                  <c:v>FY 2014</c:v>
                </c:pt>
                <c:pt idx="14">
                  <c:v>FY 2015</c:v>
                </c:pt>
                <c:pt idx="15">
                  <c:v>FY 2016</c:v>
                </c:pt>
                <c:pt idx="16">
                  <c:v>FY 2017</c:v>
                </c:pt>
                <c:pt idx="17">
                  <c:v>FY 2018</c:v>
                </c:pt>
              </c:strCache>
            </c:strRef>
          </c:cat>
          <c:val>
            <c:numRef>
              <c:f>Sheet1!$B$3:$S$3</c:f>
              <c:numCache>
                <c:formatCode>#,##0_);\(#,##0\)</c:formatCode>
                <c:ptCount val="18"/>
                <c:pt idx="0">
                  <c:v>137350404</c:v>
                </c:pt>
                <c:pt idx="1">
                  <c:v>151076545</c:v>
                </c:pt>
                <c:pt idx="2">
                  <c:v>169885061</c:v>
                </c:pt>
                <c:pt idx="3">
                  <c:v>190027528</c:v>
                </c:pt>
                <c:pt idx="4">
                  <c:v>217296899</c:v>
                </c:pt>
                <c:pt idx="5">
                  <c:v>233705627</c:v>
                </c:pt>
                <c:pt idx="6">
                  <c:v>267522843</c:v>
                </c:pt>
                <c:pt idx="7">
                  <c:v>299218991</c:v>
                </c:pt>
                <c:pt idx="8">
                  <c:v>336731284</c:v>
                </c:pt>
                <c:pt idx="9">
                  <c:v>368734290</c:v>
                </c:pt>
                <c:pt idx="10">
                  <c:v>409218437</c:v>
                </c:pt>
                <c:pt idx="11">
                  <c:v>460137015</c:v>
                </c:pt>
                <c:pt idx="12">
                  <c:v>556507919</c:v>
                </c:pt>
                <c:pt idx="13">
                  <c:v>646477933</c:v>
                </c:pt>
                <c:pt idx="14" formatCode="_(* #,##0_);_(* \(#,##0\);_(* &quot;-&quot;??_);_(@_)">
                  <c:v>684646676</c:v>
                </c:pt>
                <c:pt idx="15" formatCode="_(* #,##0_);_(* \(#,##0\);_(* &quot;-&quot;??_);_(@_)">
                  <c:v>765343126</c:v>
                </c:pt>
                <c:pt idx="16" formatCode="_(* #,##0_);_(* \(#,##0\);_(* &quot;-&quot;??_);_(@_)">
                  <c:v>852208734</c:v>
                </c:pt>
                <c:pt idx="17" formatCode="#,##0">
                  <c:v>1004917367</c:v>
                </c:pt>
              </c:numCache>
            </c:numRef>
          </c:val>
          <c:extLst>
            <c:ext xmlns:c16="http://schemas.microsoft.com/office/drawing/2014/chart" uri="{C3380CC4-5D6E-409C-BE32-E72D297353CC}">
              <c16:uniqueId val="{00000000-7B57-4C48-ADDE-61BAB5C92BDC}"/>
            </c:ext>
          </c:extLst>
        </c:ser>
        <c:dLbls>
          <c:showLegendKey val="0"/>
          <c:showVal val="0"/>
          <c:showCatName val="0"/>
          <c:showSerName val="0"/>
          <c:showPercent val="0"/>
          <c:showBubbleSize val="0"/>
        </c:dLbls>
        <c:gapWidth val="219"/>
        <c:axId val="213816320"/>
        <c:axId val="211595600"/>
      </c:barChart>
      <c:lineChart>
        <c:grouping val="standard"/>
        <c:varyColors val="0"/>
        <c:ser>
          <c:idx val="1"/>
          <c:order val="1"/>
          <c:tx>
            <c:strRef>
              <c:f>Sheet1!$A$4</c:f>
              <c:strCache>
                <c:ptCount val="1"/>
                <c:pt idx="0">
                  <c:v>% of Total Budget</c:v>
                </c:pt>
              </c:strCache>
            </c:strRef>
          </c:tx>
          <c:spPr>
            <a:ln w="28575" cap="rnd">
              <a:solidFill>
                <a:srgbClr val="CFB87C"/>
              </a:solidFill>
              <a:round/>
            </a:ln>
            <a:effectLst/>
          </c:spPr>
          <c:marker>
            <c:symbol val="none"/>
          </c:marker>
          <c:cat>
            <c:strRef>
              <c:f>Sheet1!$B$2:$S$2</c:f>
              <c:strCache>
                <c:ptCount val="18"/>
                <c:pt idx="0">
                  <c:v>FY 2001</c:v>
                </c:pt>
                <c:pt idx="1">
                  <c:v>FY 2002</c:v>
                </c:pt>
                <c:pt idx="2">
                  <c:v>FY 2003</c:v>
                </c:pt>
                <c:pt idx="3">
                  <c:v>FY 2004</c:v>
                </c:pt>
                <c:pt idx="4">
                  <c:v>FY 2005</c:v>
                </c:pt>
                <c:pt idx="5">
                  <c:v>FY 2006</c:v>
                </c:pt>
                <c:pt idx="6">
                  <c:v>FY 2007</c:v>
                </c:pt>
                <c:pt idx="7">
                  <c:v>FY 2008</c:v>
                </c:pt>
                <c:pt idx="8">
                  <c:v>FY 2009</c:v>
                </c:pt>
                <c:pt idx="9">
                  <c:v>FY 2010</c:v>
                </c:pt>
                <c:pt idx="10">
                  <c:v>FY 2011</c:v>
                </c:pt>
                <c:pt idx="11">
                  <c:v>FY 2012</c:v>
                </c:pt>
                <c:pt idx="12">
                  <c:v>FY 2013</c:v>
                </c:pt>
                <c:pt idx="13">
                  <c:v>FY 2014</c:v>
                </c:pt>
                <c:pt idx="14">
                  <c:v>FY 2015</c:v>
                </c:pt>
                <c:pt idx="15">
                  <c:v>FY 2016</c:v>
                </c:pt>
                <c:pt idx="16">
                  <c:v>FY 2017</c:v>
                </c:pt>
                <c:pt idx="17">
                  <c:v>FY 2018</c:v>
                </c:pt>
              </c:strCache>
            </c:strRef>
          </c:cat>
          <c:val>
            <c:numRef>
              <c:f>Sheet1!$B$4:$S$4</c:f>
              <c:numCache>
                <c:formatCode>0%</c:formatCode>
                <c:ptCount val="18"/>
                <c:pt idx="0">
                  <c:v>0.2530688762572525</c:v>
                </c:pt>
                <c:pt idx="1">
                  <c:v>0.25178708335988675</c:v>
                </c:pt>
                <c:pt idx="2">
                  <c:v>0.26611853635455951</c:v>
                </c:pt>
                <c:pt idx="3">
                  <c:v>0.27519103209706719</c:v>
                </c:pt>
                <c:pt idx="4">
                  <c:v>0.29839830071318912</c:v>
                </c:pt>
                <c:pt idx="5">
                  <c:v>0.30220683054217023</c:v>
                </c:pt>
                <c:pt idx="6">
                  <c:v>0.31533461970700105</c:v>
                </c:pt>
                <c:pt idx="7">
                  <c:v>0.32293882440063099</c:v>
                </c:pt>
                <c:pt idx="8">
                  <c:v>0.33943637295599877</c:v>
                </c:pt>
                <c:pt idx="9">
                  <c:v>0.3513976069439057</c:v>
                </c:pt>
                <c:pt idx="10">
                  <c:v>0.3609940822750311</c:v>
                </c:pt>
                <c:pt idx="11">
                  <c:v>0.38520456405423359</c:v>
                </c:pt>
                <c:pt idx="12">
                  <c:v>0.42980230682760195</c:v>
                </c:pt>
                <c:pt idx="13">
                  <c:v>0.45676175267625685</c:v>
                </c:pt>
                <c:pt idx="14">
                  <c:v>0.44920330439924683</c:v>
                </c:pt>
                <c:pt idx="15">
                  <c:v>0.46</c:v>
                </c:pt>
                <c:pt idx="16">
                  <c:v>0.45734513929432863</c:v>
                </c:pt>
                <c:pt idx="17">
                  <c:v>0.46493195971312717</c:v>
                </c:pt>
              </c:numCache>
            </c:numRef>
          </c:val>
          <c:smooth val="0"/>
          <c:extLst>
            <c:ext xmlns:c16="http://schemas.microsoft.com/office/drawing/2014/chart" uri="{C3380CC4-5D6E-409C-BE32-E72D297353CC}">
              <c16:uniqueId val="{00000001-7B57-4C48-ADDE-61BAB5C92BDC}"/>
            </c:ext>
          </c:extLst>
        </c:ser>
        <c:dLbls>
          <c:showLegendKey val="0"/>
          <c:showVal val="0"/>
          <c:showCatName val="0"/>
          <c:showSerName val="0"/>
          <c:showPercent val="0"/>
          <c:showBubbleSize val="0"/>
        </c:dLbls>
        <c:marker val="1"/>
        <c:smooth val="0"/>
        <c:axId val="211597560"/>
        <c:axId val="211597168"/>
      </c:lineChart>
      <c:catAx>
        <c:axId val="213816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1595600"/>
        <c:crosses val="autoZero"/>
        <c:auto val="1"/>
        <c:lblAlgn val="ctr"/>
        <c:lblOffset val="100"/>
        <c:noMultiLvlLbl val="0"/>
      </c:catAx>
      <c:valAx>
        <c:axId val="211595600"/>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3816320"/>
        <c:crosses val="autoZero"/>
        <c:crossBetween val="between"/>
      </c:valAx>
      <c:valAx>
        <c:axId val="211597168"/>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1597560"/>
        <c:crosses val="max"/>
        <c:crossBetween val="between"/>
      </c:valAx>
      <c:catAx>
        <c:axId val="211597560"/>
        <c:scaling>
          <c:orientation val="minMax"/>
        </c:scaling>
        <c:delete val="1"/>
        <c:axPos val="b"/>
        <c:numFmt formatCode="General" sourceLinked="1"/>
        <c:majorTickMark val="out"/>
        <c:minorTickMark val="none"/>
        <c:tickLblPos val="nextTo"/>
        <c:crossAx val="211597168"/>
        <c:crosses val="autoZero"/>
        <c:auto val="1"/>
        <c:lblAlgn val="ctr"/>
        <c:lblOffset val="100"/>
        <c:noMultiLvlLbl val="0"/>
      </c:cat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37292213473315"/>
          <c:y val="0.15319444444444447"/>
          <c:w val="0.79607152230971123"/>
          <c:h val="0.56412766112569257"/>
        </c:manualLayout>
      </c:layout>
      <c:barChart>
        <c:barDir val="col"/>
        <c:grouping val="clustered"/>
        <c:varyColors val="0"/>
        <c:ser>
          <c:idx val="0"/>
          <c:order val="0"/>
          <c:tx>
            <c:strRef>
              <c:f>Sheet1!$A$3</c:f>
              <c:strCache>
                <c:ptCount val="1"/>
                <c:pt idx="0">
                  <c:v>Clinical Income</c:v>
                </c:pt>
              </c:strCache>
            </c:strRef>
          </c:tx>
          <c:spPr>
            <a:solidFill>
              <a:schemeClr val="tx1"/>
            </a:solidFill>
            <a:ln>
              <a:noFill/>
            </a:ln>
            <a:effectLst/>
          </c:spPr>
          <c:invertIfNegative val="0"/>
          <c:cat>
            <c:strRef>
              <c:f>Sheet1!$B$2:$S$2</c:f>
              <c:strCache>
                <c:ptCount val="18"/>
                <c:pt idx="0">
                  <c:v>FY 2001</c:v>
                </c:pt>
                <c:pt idx="1">
                  <c:v>FY 2002</c:v>
                </c:pt>
                <c:pt idx="2">
                  <c:v>FY 2003</c:v>
                </c:pt>
                <c:pt idx="3">
                  <c:v>FY 2004</c:v>
                </c:pt>
                <c:pt idx="4">
                  <c:v>FY 2005</c:v>
                </c:pt>
                <c:pt idx="5">
                  <c:v>FY 2006</c:v>
                </c:pt>
                <c:pt idx="6">
                  <c:v>FY 2007</c:v>
                </c:pt>
                <c:pt idx="7">
                  <c:v>FY 2008</c:v>
                </c:pt>
                <c:pt idx="8">
                  <c:v>FY 2009</c:v>
                </c:pt>
                <c:pt idx="9">
                  <c:v>FY 2010</c:v>
                </c:pt>
                <c:pt idx="10">
                  <c:v>FY 2011</c:v>
                </c:pt>
                <c:pt idx="11">
                  <c:v>FY 2012</c:v>
                </c:pt>
                <c:pt idx="12">
                  <c:v>FY 2013</c:v>
                </c:pt>
                <c:pt idx="13">
                  <c:v>FY 2014</c:v>
                </c:pt>
                <c:pt idx="14">
                  <c:v>FY 2015</c:v>
                </c:pt>
                <c:pt idx="15">
                  <c:v>FY 2016</c:v>
                </c:pt>
                <c:pt idx="16">
                  <c:v>FY 2017</c:v>
                </c:pt>
                <c:pt idx="17">
                  <c:v>FY 2018</c:v>
                </c:pt>
              </c:strCache>
            </c:strRef>
          </c:cat>
          <c:val>
            <c:numRef>
              <c:f>Sheet1!$B$3:$S$3</c:f>
              <c:numCache>
                <c:formatCode>#,##0_);\(#,##0\)</c:formatCode>
                <c:ptCount val="18"/>
                <c:pt idx="0">
                  <c:v>137350404</c:v>
                </c:pt>
                <c:pt idx="1">
                  <c:v>151076545</c:v>
                </c:pt>
                <c:pt idx="2">
                  <c:v>169885061</c:v>
                </c:pt>
                <c:pt idx="3">
                  <c:v>190027528</c:v>
                </c:pt>
                <c:pt idx="4">
                  <c:v>217296899</c:v>
                </c:pt>
                <c:pt idx="5">
                  <c:v>233705627</c:v>
                </c:pt>
                <c:pt idx="6">
                  <c:v>267522843</c:v>
                </c:pt>
                <c:pt idx="7">
                  <c:v>299218991</c:v>
                </c:pt>
                <c:pt idx="8">
                  <c:v>336731284</c:v>
                </c:pt>
                <c:pt idx="9">
                  <c:v>368734290</c:v>
                </c:pt>
                <c:pt idx="10">
                  <c:v>409218437</c:v>
                </c:pt>
                <c:pt idx="11">
                  <c:v>460137015</c:v>
                </c:pt>
                <c:pt idx="12">
                  <c:v>556507919</c:v>
                </c:pt>
                <c:pt idx="13">
                  <c:v>646477933</c:v>
                </c:pt>
                <c:pt idx="14" formatCode="_(* #,##0_);_(* \(#,##0\);_(* &quot;-&quot;??_);_(@_)">
                  <c:v>684646676</c:v>
                </c:pt>
                <c:pt idx="15" formatCode="_(* #,##0_);_(* \(#,##0\);_(* &quot;-&quot;??_);_(@_)">
                  <c:v>765343126</c:v>
                </c:pt>
                <c:pt idx="16" formatCode="_(* #,##0_);_(* \(#,##0\);_(* &quot;-&quot;??_);_(@_)">
                  <c:v>852208734</c:v>
                </c:pt>
                <c:pt idx="17" formatCode="#,##0">
                  <c:v>1004917367</c:v>
                </c:pt>
              </c:numCache>
            </c:numRef>
          </c:val>
          <c:extLst>
            <c:ext xmlns:c16="http://schemas.microsoft.com/office/drawing/2014/chart" uri="{C3380CC4-5D6E-409C-BE32-E72D297353CC}">
              <c16:uniqueId val="{00000000-A902-1641-85CB-3A511050D230}"/>
            </c:ext>
          </c:extLst>
        </c:ser>
        <c:dLbls>
          <c:showLegendKey val="0"/>
          <c:showVal val="0"/>
          <c:showCatName val="0"/>
          <c:showSerName val="0"/>
          <c:showPercent val="0"/>
          <c:showBubbleSize val="0"/>
        </c:dLbls>
        <c:gapWidth val="219"/>
        <c:axId val="213816320"/>
        <c:axId val="211595600"/>
      </c:barChart>
      <c:lineChart>
        <c:grouping val="standard"/>
        <c:varyColors val="0"/>
        <c:ser>
          <c:idx val="1"/>
          <c:order val="1"/>
          <c:tx>
            <c:strRef>
              <c:f>Sheet1!$A$4</c:f>
              <c:strCache>
                <c:ptCount val="1"/>
                <c:pt idx="0">
                  <c:v>% of Total Budget</c:v>
                </c:pt>
              </c:strCache>
            </c:strRef>
          </c:tx>
          <c:spPr>
            <a:ln w="28575" cap="rnd">
              <a:solidFill>
                <a:srgbClr val="CFB87C"/>
              </a:solidFill>
              <a:round/>
            </a:ln>
            <a:effectLst/>
          </c:spPr>
          <c:marker>
            <c:symbol val="none"/>
          </c:marker>
          <c:cat>
            <c:strRef>
              <c:f>Sheet1!$B$2:$S$2</c:f>
              <c:strCache>
                <c:ptCount val="18"/>
                <c:pt idx="0">
                  <c:v>FY 2001</c:v>
                </c:pt>
                <c:pt idx="1">
                  <c:v>FY 2002</c:v>
                </c:pt>
                <c:pt idx="2">
                  <c:v>FY 2003</c:v>
                </c:pt>
                <c:pt idx="3">
                  <c:v>FY 2004</c:v>
                </c:pt>
                <c:pt idx="4">
                  <c:v>FY 2005</c:v>
                </c:pt>
                <c:pt idx="5">
                  <c:v>FY 2006</c:v>
                </c:pt>
                <c:pt idx="6">
                  <c:v>FY 2007</c:v>
                </c:pt>
                <c:pt idx="7">
                  <c:v>FY 2008</c:v>
                </c:pt>
                <c:pt idx="8">
                  <c:v>FY 2009</c:v>
                </c:pt>
                <c:pt idx="9">
                  <c:v>FY 2010</c:v>
                </c:pt>
                <c:pt idx="10">
                  <c:v>FY 2011</c:v>
                </c:pt>
                <c:pt idx="11">
                  <c:v>FY 2012</c:v>
                </c:pt>
                <c:pt idx="12">
                  <c:v>FY 2013</c:v>
                </c:pt>
                <c:pt idx="13">
                  <c:v>FY 2014</c:v>
                </c:pt>
                <c:pt idx="14">
                  <c:v>FY 2015</c:v>
                </c:pt>
                <c:pt idx="15">
                  <c:v>FY 2016</c:v>
                </c:pt>
                <c:pt idx="16">
                  <c:v>FY 2017</c:v>
                </c:pt>
                <c:pt idx="17">
                  <c:v>FY 2018</c:v>
                </c:pt>
              </c:strCache>
            </c:strRef>
          </c:cat>
          <c:val>
            <c:numRef>
              <c:f>Sheet1!$B$4:$S$4</c:f>
              <c:numCache>
                <c:formatCode>0%</c:formatCode>
                <c:ptCount val="18"/>
                <c:pt idx="0">
                  <c:v>0.2530688762572525</c:v>
                </c:pt>
                <c:pt idx="1">
                  <c:v>0.25178708335988675</c:v>
                </c:pt>
                <c:pt idx="2">
                  <c:v>0.26611853635455951</c:v>
                </c:pt>
                <c:pt idx="3">
                  <c:v>0.27519103209706719</c:v>
                </c:pt>
                <c:pt idx="4">
                  <c:v>0.29839830071318912</c:v>
                </c:pt>
                <c:pt idx="5">
                  <c:v>0.30220683054217023</c:v>
                </c:pt>
                <c:pt idx="6">
                  <c:v>0.31533461970700105</c:v>
                </c:pt>
                <c:pt idx="7">
                  <c:v>0.32293882440063099</c:v>
                </c:pt>
                <c:pt idx="8">
                  <c:v>0.33943637295599877</c:v>
                </c:pt>
                <c:pt idx="9">
                  <c:v>0.3513976069439057</c:v>
                </c:pt>
                <c:pt idx="10">
                  <c:v>0.3609940822750311</c:v>
                </c:pt>
                <c:pt idx="11">
                  <c:v>0.38520456405423359</c:v>
                </c:pt>
                <c:pt idx="12">
                  <c:v>0.42980230682760195</c:v>
                </c:pt>
                <c:pt idx="13">
                  <c:v>0.45676175267625685</c:v>
                </c:pt>
                <c:pt idx="14">
                  <c:v>0.44920330439924683</c:v>
                </c:pt>
                <c:pt idx="15">
                  <c:v>0.46</c:v>
                </c:pt>
                <c:pt idx="16">
                  <c:v>0.45734513929432863</c:v>
                </c:pt>
                <c:pt idx="17">
                  <c:v>0.46493195971312717</c:v>
                </c:pt>
              </c:numCache>
            </c:numRef>
          </c:val>
          <c:smooth val="0"/>
          <c:extLst>
            <c:ext xmlns:c16="http://schemas.microsoft.com/office/drawing/2014/chart" uri="{C3380CC4-5D6E-409C-BE32-E72D297353CC}">
              <c16:uniqueId val="{00000001-A902-1641-85CB-3A511050D230}"/>
            </c:ext>
          </c:extLst>
        </c:ser>
        <c:dLbls>
          <c:showLegendKey val="0"/>
          <c:showVal val="0"/>
          <c:showCatName val="0"/>
          <c:showSerName val="0"/>
          <c:showPercent val="0"/>
          <c:showBubbleSize val="0"/>
        </c:dLbls>
        <c:marker val="1"/>
        <c:smooth val="0"/>
        <c:axId val="211597560"/>
        <c:axId val="211597168"/>
      </c:lineChart>
      <c:catAx>
        <c:axId val="213816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1595600"/>
        <c:crosses val="autoZero"/>
        <c:auto val="1"/>
        <c:lblAlgn val="ctr"/>
        <c:lblOffset val="100"/>
        <c:noMultiLvlLbl val="0"/>
      </c:catAx>
      <c:valAx>
        <c:axId val="211595600"/>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3816320"/>
        <c:crosses val="autoZero"/>
        <c:crossBetween val="between"/>
      </c:valAx>
      <c:valAx>
        <c:axId val="211597168"/>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1597560"/>
        <c:crosses val="max"/>
        <c:crossBetween val="between"/>
      </c:valAx>
      <c:catAx>
        <c:axId val="211597560"/>
        <c:scaling>
          <c:orientation val="minMax"/>
        </c:scaling>
        <c:delete val="1"/>
        <c:axPos val="b"/>
        <c:numFmt formatCode="General" sourceLinked="1"/>
        <c:majorTickMark val="out"/>
        <c:minorTickMark val="none"/>
        <c:tickLblPos val="nextTo"/>
        <c:crossAx val="211597168"/>
        <c:crosses val="autoZero"/>
        <c:auto val="1"/>
        <c:lblAlgn val="ctr"/>
        <c:lblOffset val="100"/>
        <c:noMultiLvlLbl val="0"/>
      </c:cat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37292213473315"/>
          <c:y val="0.15319444444444447"/>
          <c:w val="0.79607152230971123"/>
          <c:h val="0.56412766112569257"/>
        </c:manualLayout>
      </c:layout>
      <c:barChart>
        <c:barDir val="col"/>
        <c:grouping val="clustered"/>
        <c:varyColors val="0"/>
        <c:ser>
          <c:idx val="0"/>
          <c:order val="0"/>
          <c:tx>
            <c:strRef>
              <c:f>Sheet1!$A$3</c:f>
              <c:strCache>
                <c:ptCount val="1"/>
                <c:pt idx="0">
                  <c:v>Clinical Income</c:v>
                </c:pt>
              </c:strCache>
            </c:strRef>
          </c:tx>
          <c:spPr>
            <a:solidFill>
              <a:schemeClr val="tx1"/>
            </a:solidFill>
            <a:ln>
              <a:noFill/>
            </a:ln>
            <a:effectLst/>
          </c:spPr>
          <c:invertIfNegative val="0"/>
          <c:cat>
            <c:strRef>
              <c:f>Sheet1!$B$2:$S$2</c:f>
              <c:strCache>
                <c:ptCount val="18"/>
                <c:pt idx="0">
                  <c:v>FY 2001</c:v>
                </c:pt>
                <c:pt idx="1">
                  <c:v>FY 2002</c:v>
                </c:pt>
                <c:pt idx="2">
                  <c:v>FY 2003</c:v>
                </c:pt>
                <c:pt idx="3">
                  <c:v>FY 2004</c:v>
                </c:pt>
                <c:pt idx="4">
                  <c:v>FY 2005</c:v>
                </c:pt>
                <c:pt idx="5">
                  <c:v>FY 2006</c:v>
                </c:pt>
                <c:pt idx="6">
                  <c:v>FY 2007</c:v>
                </c:pt>
                <c:pt idx="7">
                  <c:v>FY 2008</c:v>
                </c:pt>
                <c:pt idx="8">
                  <c:v>FY 2009</c:v>
                </c:pt>
                <c:pt idx="9">
                  <c:v>FY 2010</c:v>
                </c:pt>
                <c:pt idx="10">
                  <c:v>FY 2011</c:v>
                </c:pt>
                <c:pt idx="11">
                  <c:v>FY 2012</c:v>
                </c:pt>
                <c:pt idx="12">
                  <c:v>FY 2013</c:v>
                </c:pt>
                <c:pt idx="13">
                  <c:v>FY 2014</c:v>
                </c:pt>
                <c:pt idx="14">
                  <c:v>FY 2015</c:v>
                </c:pt>
                <c:pt idx="15">
                  <c:v>FY 2016</c:v>
                </c:pt>
                <c:pt idx="16">
                  <c:v>FY 2017</c:v>
                </c:pt>
                <c:pt idx="17">
                  <c:v>FY 2018</c:v>
                </c:pt>
              </c:strCache>
            </c:strRef>
          </c:cat>
          <c:val>
            <c:numRef>
              <c:f>Sheet1!$B$3:$S$3</c:f>
              <c:numCache>
                <c:formatCode>#,##0_);\(#,##0\)</c:formatCode>
                <c:ptCount val="18"/>
                <c:pt idx="0">
                  <c:v>137350404</c:v>
                </c:pt>
                <c:pt idx="1">
                  <c:v>151076545</c:v>
                </c:pt>
                <c:pt idx="2">
                  <c:v>169885061</c:v>
                </c:pt>
                <c:pt idx="3">
                  <c:v>190027528</c:v>
                </c:pt>
                <c:pt idx="4">
                  <c:v>217296899</c:v>
                </c:pt>
                <c:pt idx="5">
                  <c:v>233705627</c:v>
                </c:pt>
                <c:pt idx="6">
                  <c:v>267522843</c:v>
                </c:pt>
                <c:pt idx="7">
                  <c:v>299218991</c:v>
                </c:pt>
                <c:pt idx="8">
                  <c:v>336731284</c:v>
                </c:pt>
                <c:pt idx="9">
                  <c:v>368734290</c:v>
                </c:pt>
                <c:pt idx="10">
                  <c:v>409218437</c:v>
                </c:pt>
                <c:pt idx="11">
                  <c:v>460137015</c:v>
                </c:pt>
                <c:pt idx="12">
                  <c:v>556507919</c:v>
                </c:pt>
                <c:pt idx="13">
                  <c:v>646477933</c:v>
                </c:pt>
                <c:pt idx="14" formatCode="_(* #,##0_);_(* \(#,##0\);_(* &quot;-&quot;??_);_(@_)">
                  <c:v>684646676</c:v>
                </c:pt>
                <c:pt idx="15" formatCode="_(* #,##0_);_(* \(#,##0\);_(* &quot;-&quot;??_);_(@_)">
                  <c:v>765343126</c:v>
                </c:pt>
                <c:pt idx="16" formatCode="_(* #,##0_);_(* \(#,##0\);_(* &quot;-&quot;??_);_(@_)">
                  <c:v>852208734</c:v>
                </c:pt>
                <c:pt idx="17" formatCode="#,##0">
                  <c:v>1004917367</c:v>
                </c:pt>
              </c:numCache>
            </c:numRef>
          </c:val>
          <c:extLst>
            <c:ext xmlns:c16="http://schemas.microsoft.com/office/drawing/2014/chart" uri="{C3380CC4-5D6E-409C-BE32-E72D297353CC}">
              <c16:uniqueId val="{00000000-10F7-FA47-BE75-8BE3548FDD16}"/>
            </c:ext>
          </c:extLst>
        </c:ser>
        <c:dLbls>
          <c:showLegendKey val="0"/>
          <c:showVal val="0"/>
          <c:showCatName val="0"/>
          <c:showSerName val="0"/>
          <c:showPercent val="0"/>
          <c:showBubbleSize val="0"/>
        </c:dLbls>
        <c:gapWidth val="219"/>
        <c:axId val="213816320"/>
        <c:axId val="211595600"/>
      </c:barChart>
      <c:lineChart>
        <c:grouping val="standard"/>
        <c:varyColors val="0"/>
        <c:ser>
          <c:idx val="1"/>
          <c:order val="1"/>
          <c:tx>
            <c:strRef>
              <c:f>Sheet1!$A$4</c:f>
              <c:strCache>
                <c:ptCount val="1"/>
                <c:pt idx="0">
                  <c:v>% of Total Budget</c:v>
                </c:pt>
              </c:strCache>
            </c:strRef>
          </c:tx>
          <c:spPr>
            <a:ln w="28575" cap="rnd">
              <a:solidFill>
                <a:srgbClr val="CFB87C"/>
              </a:solidFill>
              <a:round/>
            </a:ln>
            <a:effectLst/>
          </c:spPr>
          <c:marker>
            <c:symbol val="none"/>
          </c:marker>
          <c:cat>
            <c:strRef>
              <c:f>Sheet1!$B$2:$S$2</c:f>
              <c:strCache>
                <c:ptCount val="18"/>
                <c:pt idx="0">
                  <c:v>FY 2001</c:v>
                </c:pt>
                <c:pt idx="1">
                  <c:v>FY 2002</c:v>
                </c:pt>
                <c:pt idx="2">
                  <c:v>FY 2003</c:v>
                </c:pt>
                <c:pt idx="3">
                  <c:v>FY 2004</c:v>
                </c:pt>
                <c:pt idx="4">
                  <c:v>FY 2005</c:v>
                </c:pt>
                <c:pt idx="5">
                  <c:v>FY 2006</c:v>
                </c:pt>
                <c:pt idx="6">
                  <c:v>FY 2007</c:v>
                </c:pt>
                <c:pt idx="7">
                  <c:v>FY 2008</c:v>
                </c:pt>
                <c:pt idx="8">
                  <c:v>FY 2009</c:v>
                </c:pt>
                <c:pt idx="9">
                  <c:v>FY 2010</c:v>
                </c:pt>
                <c:pt idx="10">
                  <c:v>FY 2011</c:v>
                </c:pt>
                <c:pt idx="11">
                  <c:v>FY 2012</c:v>
                </c:pt>
                <c:pt idx="12">
                  <c:v>FY 2013</c:v>
                </c:pt>
                <c:pt idx="13">
                  <c:v>FY 2014</c:v>
                </c:pt>
                <c:pt idx="14">
                  <c:v>FY 2015</c:v>
                </c:pt>
                <c:pt idx="15">
                  <c:v>FY 2016</c:v>
                </c:pt>
                <c:pt idx="16">
                  <c:v>FY 2017</c:v>
                </c:pt>
                <c:pt idx="17">
                  <c:v>FY 2018</c:v>
                </c:pt>
              </c:strCache>
            </c:strRef>
          </c:cat>
          <c:val>
            <c:numRef>
              <c:f>Sheet1!$B$4:$S$4</c:f>
              <c:numCache>
                <c:formatCode>0%</c:formatCode>
                <c:ptCount val="18"/>
                <c:pt idx="0">
                  <c:v>0.2530688762572525</c:v>
                </c:pt>
                <c:pt idx="1">
                  <c:v>0.25178708335988675</c:v>
                </c:pt>
                <c:pt idx="2">
                  <c:v>0.26611853635455951</c:v>
                </c:pt>
                <c:pt idx="3">
                  <c:v>0.27519103209706719</c:v>
                </c:pt>
                <c:pt idx="4">
                  <c:v>0.29839830071318912</c:v>
                </c:pt>
                <c:pt idx="5">
                  <c:v>0.30220683054217023</c:v>
                </c:pt>
                <c:pt idx="6">
                  <c:v>0.31533461970700105</c:v>
                </c:pt>
                <c:pt idx="7">
                  <c:v>0.32293882440063099</c:v>
                </c:pt>
                <c:pt idx="8">
                  <c:v>0.33943637295599877</c:v>
                </c:pt>
                <c:pt idx="9">
                  <c:v>0.3513976069439057</c:v>
                </c:pt>
                <c:pt idx="10">
                  <c:v>0.3609940822750311</c:v>
                </c:pt>
                <c:pt idx="11">
                  <c:v>0.38520456405423359</c:v>
                </c:pt>
                <c:pt idx="12">
                  <c:v>0.42980230682760195</c:v>
                </c:pt>
                <c:pt idx="13">
                  <c:v>0.45676175267625685</c:v>
                </c:pt>
                <c:pt idx="14">
                  <c:v>0.44920330439924683</c:v>
                </c:pt>
                <c:pt idx="15">
                  <c:v>0.46</c:v>
                </c:pt>
                <c:pt idx="16">
                  <c:v>0.45734513929432863</c:v>
                </c:pt>
                <c:pt idx="17">
                  <c:v>0.46493195971312717</c:v>
                </c:pt>
              </c:numCache>
            </c:numRef>
          </c:val>
          <c:smooth val="0"/>
          <c:extLst>
            <c:ext xmlns:c16="http://schemas.microsoft.com/office/drawing/2014/chart" uri="{C3380CC4-5D6E-409C-BE32-E72D297353CC}">
              <c16:uniqueId val="{00000001-10F7-FA47-BE75-8BE3548FDD16}"/>
            </c:ext>
          </c:extLst>
        </c:ser>
        <c:dLbls>
          <c:showLegendKey val="0"/>
          <c:showVal val="0"/>
          <c:showCatName val="0"/>
          <c:showSerName val="0"/>
          <c:showPercent val="0"/>
          <c:showBubbleSize val="0"/>
        </c:dLbls>
        <c:marker val="1"/>
        <c:smooth val="0"/>
        <c:axId val="211597560"/>
        <c:axId val="211597168"/>
      </c:lineChart>
      <c:catAx>
        <c:axId val="213816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1595600"/>
        <c:crosses val="autoZero"/>
        <c:auto val="1"/>
        <c:lblAlgn val="ctr"/>
        <c:lblOffset val="100"/>
        <c:noMultiLvlLbl val="0"/>
      </c:catAx>
      <c:valAx>
        <c:axId val="211595600"/>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3816320"/>
        <c:crosses val="autoZero"/>
        <c:crossBetween val="between"/>
      </c:valAx>
      <c:valAx>
        <c:axId val="211597168"/>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crossAx val="211597560"/>
        <c:crosses val="max"/>
        <c:crossBetween val="between"/>
      </c:valAx>
      <c:catAx>
        <c:axId val="211597560"/>
        <c:scaling>
          <c:orientation val="minMax"/>
        </c:scaling>
        <c:delete val="1"/>
        <c:axPos val="b"/>
        <c:numFmt formatCode="General" sourceLinked="1"/>
        <c:majorTickMark val="out"/>
        <c:minorTickMark val="none"/>
        <c:tickLblPos val="nextTo"/>
        <c:crossAx val="211597168"/>
        <c:crosses val="autoZero"/>
        <c:auto val="1"/>
        <c:lblAlgn val="ctr"/>
        <c:lblOffset val="100"/>
        <c:noMultiLvlLbl val="0"/>
      </c:cat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Helvetica" pitchFamily="2" charset="0"/>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53EBD-2868-854D-B7E4-FEB3D2B729E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00E9156-2865-E34D-B5BE-6030F5B648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49C0C-E19E-2A41-9ADF-2987DE64CDD3}" type="datetimeFigureOut">
              <a:rPr lang="en-US" smtClean="0"/>
              <a:t>8/10/2026</a:t>
            </a:fld>
            <a:endParaRPr lang="en-US"/>
          </a:p>
        </p:txBody>
      </p:sp>
      <p:sp>
        <p:nvSpPr>
          <p:cNvPr id="4" name="Footer Placeholder 3">
            <a:extLst>
              <a:ext uri="{FF2B5EF4-FFF2-40B4-BE49-F238E27FC236}">
                <a16:creationId xmlns:a16="http://schemas.microsoft.com/office/drawing/2014/main" id="{A4F48FF2-80CA-5040-A76B-E7E8773EE7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36E9548-A76A-A44A-B5A6-B38389EF44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6A50A9-82D1-EE42-A9BF-9F5047B5286C}" type="slidenum">
              <a:rPr lang="en-US" smtClean="0"/>
              <a:t>‹#›</a:t>
            </a:fld>
            <a:endParaRPr lang="en-US"/>
          </a:p>
        </p:txBody>
      </p:sp>
    </p:spTree>
    <p:extLst>
      <p:ext uri="{BB962C8B-B14F-4D97-AF65-F5344CB8AC3E}">
        <p14:creationId xmlns:p14="http://schemas.microsoft.com/office/powerpoint/2010/main" val="2911884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AE1E33-D903-42F5-918E-4EEA31BDA9DA}" type="datetimeFigureOut">
              <a:rPr lang="en-US" smtClean="0"/>
              <a:t>8/10/2026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9F632-0407-4C0A-BE8F-CDAC807460C6}" type="slidenum">
              <a:rPr lang="en-US" smtClean="0"/>
              <a:t>‹#›</a:t>
            </a:fld>
            <a:endParaRPr lang="en-US" dirty="0"/>
          </a:p>
        </p:txBody>
      </p:sp>
    </p:spTree>
    <p:extLst>
      <p:ext uri="{BB962C8B-B14F-4D97-AF65-F5344CB8AC3E}">
        <p14:creationId xmlns:p14="http://schemas.microsoft.com/office/powerpoint/2010/main" val="1267063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BEST PRACTICES &amp; ACCESSBILITY STANDARDS: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”Save as” this template before you begin and rename it to the title of your presentation. This way, you will retain a copy of this blank template for future use.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To edit the Master Slide go to View &gt; Slide Master. </a:t>
            </a:r>
            <a:r>
              <a:rPr lang="en-US" i="1" dirty="0"/>
              <a:t>Note: Please refrain from making significant edits to the Master Slides.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Choose a title slide theme and then delete the other options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To add a new slide go to Insert in the navigation bar &gt; New Slide and click the drop-down arrow to choose from different slide layouts and designs.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For body text keep font size at 18pts or larger. For headers keep font size at 24pts or larger.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For any new image or icon you add please add a description in the alt text. Right click image &gt; click on View Alt Text &gt; type in image description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dirty="0"/>
          </a:p>
        </p:txBody>
      </p:sp>
    </p:spTree>
    <p:extLst>
      <p:ext uri="{BB962C8B-B14F-4D97-AF65-F5344CB8AC3E}">
        <p14:creationId xmlns:p14="http://schemas.microsoft.com/office/powerpoint/2010/main" val="173642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Shape 35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359" name="Shape 35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3787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 sample sizes: HC= 11      AUD1=42 (removed 3; 1 button box did not record)     AUD2= (removed 2)</a:t>
            </a:r>
            <a:br>
              <a:rPr lang="en-US"/>
            </a:br>
            <a:r>
              <a:rPr lang="en-US"/>
              <a:t>Session data was removed when subjects answered &lt;30% of the time</a:t>
            </a:r>
            <a:br>
              <a:rPr lang="en-US"/>
            </a:br>
            <a:r>
              <a:rPr lang="en-US"/>
              <a:t>All other subjects had at least half of the responses complete for each stimuli block type</a:t>
            </a:r>
          </a:p>
        </p:txBody>
      </p:sp>
      <p:sp>
        <p:nvSpPr>
          <p:cNvPr id="4" name="Slide Number Placeholder 3"/>
          <p:cNvSpPr>
            <a:spLocks noGrp="1"/>
          </p:cNvSpPr>
          <p:nvPr>
            <p:ph type="sldNum" sz="quarter" idx="5"/>
          </p:nvPr>
        </p:nvSpPr>
        <p:spPr/>
        <p:txBody>
          <a:bodyPr/>
          <a:lstStyle/>
          <a:p>
            <a:fld id="{E4DBDEC1-AC47-4624-A2AA-8B635F4ADF32}" type="slidenum">
              <a:rPr lang="en-US" smtClean="0"/>
              <a:t>14</a:t>
            </a:fld>
            <a:endParaRPr lang="en-US"/>
          </a:p>
        </p:txBody>
      </p:sp>
    </p:spTree>
    <p:extLst>
      <p:ext uri="{BB962C8B-B14F-4D97-AF65-F5344CB8AC3E}">
        <p14:creationId xmlns:p14="http://schemas.microsoft.com/office/powerpoint/2010/main" val="3664754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P-bar-0-30</a:t>
            </a:r>
          </a:p>
        </p:txBody>
      </p:sp>
      <p:sp>
        <p:nvSpPr>
          <p:cNvPr id="4" name="Slide Number Placeholder 3"/>
          <p:cNvSpPr>
            <a:spLocks noGrp="1"/>
          </p:cNvSpPr>
          <p:nvPr>
            <p:ph type="sldNum" sz="quarter" idx="5"/>
          </p:nvPr>
        </p:nvSpPr>
        <p:spPr/>
        <p:txBody>
          <a:bodyPr/>
          <a:lstStyle/>
          <a:p>
            <a:fld id="{E4DBDEC1-AC47-4624-A2AA-8B635F4ADF32}" type="slidenum">
              <a:rPr lang="en-US" smtClean="0"/>
              <a:t>15</a:t>
            </a:fld>
            <a:endParaRPr lang="en-US"/>
          </a:p>
        </p:txBody>
      </p:sp>
    </p:spTree>
    <p:extLst>
      <p:ext uri="{BB962C8B-B14F-4D97-AF65-F5344CB8AC3E}">
        <p14:creationId xmlns:p14="http://schemas.microsoft.com/office/powerpoint/2010/main" val="22247222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2.xml"/><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3.xml"/><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220B6-F7F7-8661-8D09-537F52639D51}"/>
              </a:ext>
              <a:ext uri="{C183D7F6-B498-43B3-948B-1728B52AA6E4}">
                <adec:decorative xmlns:adec="http://schemas.microsoft.com/office/drawing/2017/decorative" val="0"/>
              </a:ext>
            </a:extLst>
          </p:cNvPr>
          <p:cNvSpPr>
            <a:spLocks noGrp="1"/>
          </p:cNvSpPr>
          <p:nvPr>
            <p:ph type="ctrTitle" hasCustomPrompt="1"/>
          </p:nvPr>
        </p:nvSpPr>
        <p:spPr>
          <a:xfrm>
            <a:off x="1002294" y="1052422"/>
            <a:ext cx="6183509" cy="1285811"/>
          </a:xfrm>
          <a:prstGeom prst="rect">
            <a:avLst/>
          </a:prstGeom>
        </p:spPr>
        <p:txBody>
          <a:bodyPr anchor="b"/>
          <a:lstStyle>
            <a:lvl1pPr algn="l">
              <a:defRPr sz="4200" b="1" i="0" spc="0">
                <a:latin typeface="Arial Black" panose="020B0604020202020204" pitchFamily="34" charset="0"/>
                <a:cs typeface="Arial Black" panose="020B0604020202020204" pitchFamily="34" charset="0"/>
              </a:defRPr>
            </a:lvl1pPr>
          </a:lstStyle>
          <a:p>
            <a:r>
              <a:rPr lang="en-US" dirty="0"/>
              <a:t>CLICK TO EDIT POWERPOINT TITLE</a:t>
            </a:r>
          </a:p>
        </p:txBody>
      </p:sp>
      <p:sp>
        <p:nvSpPr>
          <p:cNvPr id="3" name="Subtitle 2">
            <a:extLst>
              <a:ext uri="{FF2B5EF4-FFF2-40B4-BE49-F238E27FC236}">
                <a16:creationId xmlns:a16="http://schemas.microsoft.com/office/drawing/2014/main" id="{F0821F8C-1B02-CAC1-E2E1-E8196C3113AF}"/>
              </a:ext>
              <a:ext uri="{C183D7F6-B498-43B3-948B-1728B52AA6E4}">
                <adec:decorative xmlns:adec="http://schemas.microsoft.com/office/drawing/2017/decorative" val="0"/>
              </a:ext>
            </a:extLst>
          </p:cNvPr>
          <p:cNvSpPr>
            <a:spLocks noGrp="1"/>
          </p:cNvSpPr>
          <p:nvPr>
            <p:ph type="subTitle" idx="1" hasCustomPrompt="1"/>
          </p:nvPr>
        </p:nvSpPr>
        <p:spPr>
          <a:xfrm>
            <a:off x="1002294" y="2475262"/>
            <a:ext cx="4156302" cy="820028"/>
          </a:xfrm>
          <a:prstGeom prst="rect">
            <a:avLst/>
          </a:prstGeom>
        </p:spPr>
        <p:txBody>
          <a:bodyPr/>
          <a:lstStyle>
            <a:lvl1pPr marL="0" indent="0" algn="l">
              <a:buNone/>
              <a:defRPr sz="24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pic>
        <p:nvPicPr>
          <p:cNvPr id="4" name="Picture 3" descr="CU Anschutz black and gold logo&#10;">
            <a:extLst>
              <a:ext uri="{FF2B5EF4-FFF2-40B4-BE49-F238E27FC236}">
                <a16:creationId xmlns:a16="http://schemas.microsoft.com/office/drawing/2014/main" id="{77E7FE2C-B75D-EE19-83F7-4852F8BBAE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3664" y="5838662"/>
            <a:ext cx="1739469" cy="448697"/>
          </a:xfrm>
          <a:prstGeom prst="rect">
            <a:avLst/>
          </a:prstGeom>
        </p:spPr>
      </p:pic>
    </p:spTree>
    <p:extLst>
      <p:ext uri="{BB962C8B-B14F-4D97-AF65-F5344CB8AC3E}">
        <p14:creationId xmlns:p14="http://schemas.microsoft.com/office/powerpoint/2010/main" val="1276916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Break 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B5C09BA-7E76-8124-FB50-9FA57127A3DA}"/>
              </a:ext>
              <a:ext uri="{C183D7F6-B498-43B3-948B-1728B52AA6E4}">
                <adec:decorative xmlns:adec="http://schemas.microsoft.com/office/drawing/2017/decorative" val="1"/>
              </a:ext>
            </a:extLst>
          </p:cNvPr>
          <p:cNvSpPr/>
          <p:nvPr userDrawn="1"/>
        </p:nvSpPr>
        <p:spPr>
          <a:xfrm>
            <a:off x="-1" y="880241"/>
            <a:ext cx="6324600" cy="140208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ext Placeholder 12">
            <a:extLst>
              <a:ext uri="{FF2B5EF4-FFF2-40B4-BE49-F238E27FC236}">
                <a16:creationId xmlns:a16="http://schemas.microsoft.com/office/drawing/2014/main" id="{A5F40A06-92E4-D6A7-D376-AB446263FF31}"/>
              </a:ext>
            </a:extLst>
          </p:cNvPr>
          <p:cNvSpPr>
            <a:spLocks noGrp="1"/>
          </p:cNvSpPr>
          <p:nvPr>
            <p:ph type="body" sz="quarter" idx="11" hasCustomPrompt="1"/>
          </p:nvPr>
        </p:nvSpPr>
        <p:spPr>
          <a:xfrm>
            <a:off x="327024" y="1060912"/>
            <a:ext cx="5997575" cy="1236663"/>
          </a:xfrm>
          <a:prstGeom prst="rect">
            <a:avLst/>
          </a:prstGeom>
        </p:spPr>
        <p:txBody>
          <a:bodyPr/>
          <a:lstStyle>
            <a:lvl1pPr marL="0" indent="0" algn="l">
              <a:buNone/>
              <a:defRPr sz="4000" b="1" i="0">
                <a:solidFill>
                  <a:schemeClr val="tx1"/>
                </a:solidFill>
                <a:latin typeface="Arial Black" panose="020B0604020202020204" pitchFamily="34" charset="0"/>
                <a:cs typeface="Arial Black" panose="020B0604020202020204" pitchFamily="34" charset="0"/>
              </a:defRPr>
            </a:lvl1pPr>
          </a:lstStyle>
          <a:p>
            <a:pPr lvl="0"/>
            <a:r>
              <a:rPr lang="en-US" dirty="0"/>
              <a:t>SECTION BREAK/ TRANSITION SLIDE</a:t>
            </a: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1CB8F40C-5E4F-CEFF-74D5-5A933BCCDB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534865" y="1326649"/>
            <a:ext cx="8705465" cy="5997575"/>
          </a:xfrm>
          <a:prstGeom prst="rect">
            <a:avLst/>
          </a:prstGeom>
        </p:spPr>
      </p:pic>
      <p:pic>
        <p:nvPicPr>
          <p:cNvPr id="2" name="Picture 1" descr="A black background with white text&#10;&#10;AI-generated content may be incorrect.">
            <a:extLst>
              <a:ext uri="{FF2B5EF4-FFF2-40B4-BE49-F238E27FC236}">
                <a16:creationId xmlns:a16="http://schemas.microsoft.com/office/drawing/2014/main" id="{613C529E-8488-BA5D-CF97-78FD54C0B04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65933" y="6054759"/>
            <a:ext cx="1739900" cy="448808"/>
          </a:xfrm>
          <a:prstGeom prst="rect">
            <a:avLst/>
          </a:prstGeom>
        </p:spPr>
      </p:pic>
    </p:spTree>
    <p:extLst>
      <p:ext uri="{BB962C8B-B14F-4D97-AF65-F5344CB8AC3E}">
        <p14:creationId xmlns:p14="http://schemas.microsoft.com/office/powerpoint/2010/main" val="618695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ransition/Break 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12">
            <a:extLst>
              <a:ext uri="{FF2B5EF4-FFF2-40B4-BE49-F238E27FC236}">
                <a16:creationId xmlns:a16="http://schemas.microsoft.com/office/drawing/2014/main" id="{F5ABBFAC-BE2C-CA8A-33A8-3CA696ABB529}"/>
              </a:ext>
            </a:extLst>
          </p:cNvPr>
          <p:cNvSpPr>
            <a:spLocks noGrp="1"/>
          </p:cNvSpPr>
          <p:nvPr>
            <p:ph type="body" sz="quarter" idx="11" hasCustomPrompt="1"/>
          </p:nvPr>
        </p:nvSpPr>
        <p:spPr>
          <a:xfrm>
            <a:off x="2619848" y="672210"/>
            <a:ext cx="5997575" cy="1236663"/>
          </a:xfrm>
          <a:prstGeom prst="rect">
            <a:avLst/>
          </a:prstGeom>
        </p:spPr>
        <p:txBody>
          <a:bodyPr/>
          <a:lstStyle>
            <a:lvl1pPr marL="0" indent="0" algn="l">
              <a:buNone/>
              <a:defRPr sz="4000" b="1" i="0">
                <a:solidFill>
                  <a:schemeClr val="tx1"/>
                </a:solidFill>
                <a:latin typeface="Arial Black" panose="020B0604020202020204" pitchFamily="34" charset="0"/>
                <a:cs typeface="Arial Black" panose="020B0604020202020204" pitchFamily="34" charset="0"/>
              </a:defRPr>
            </a:lvl1pPr>
          </a:lstStyle>
          <a:p>
            <a:pPr lvl="0"/>
            <a:r>
              <a:rPr lang="en-US" dirty="0"/>
              <a:t>SECTION BREAK/ TRANSITION SLIDE</a:t>
            </a:r>
          </a:p>
        </p:txBody>
      </p:sp>
      <p:pic>
        <p:nvPicPr>
          <p:cNvPr id="2" name="Picture 1" descr="A black background with white text&#10;&#10;AI-generated content may be incorrect.">
            <a:extLst>
              <a:ext uri="{FF2B5EF4-FFF2-40B4-BE49-F238E27FC236}">
                <a16:creationId xmlns:a16="http://schemas.microsoft.com/office/drawing/2014/main" id="{4AC3D6F1-7483-E5D8-832A-9B93A3096F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5933" y="6054759"/>
            <a:ext cx="1739900" cy="448808"/>
          </a:xfrm>
          <a:prstGeom prst="rect">
            <a:avLst/>
          </a:prstGeom>
        </p:spPr>
      </p:pic>
    </p:spTree>
    <p:extLst>
      <p:ext uri="{BB962C8B-B14F-4D97-AF65-F5344CB8AC3E}">
        <p14:creationId xmlns:p14="http://schemas.microsoft.com/office/powerpoint/2010/main" val="488592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bullet points,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1563109" y="620440"/>
            <a:ext cx="4992556" cy="1325563"/>
          </a:xfrm>
          <a:prstGeom prst="rect">
            <a:avLst/>
          </a:prstGeom>
        </p:spPr>
        <p:txBody>
          <a:bodyPr/>
          <a:lstStyle>
            <a:lvl1pPr>
              <a:defRPr/>
            </a:lvl1pPr>
          </a:lstStyle>
          <a:p>
            <a:r>
              <a:rPr lang="en-US" dirty="0"/>
              <a:t>CLICK TO EDIT HEADING TEXT</a:t>
            </a:r>
          </a:p>
        </p:txBody>
      </p:sp>
      <p:sp>
        <p:nvSpPr>
          <p:cNvPr id="18" name="Text Placeholder 17">
            <a:extLst>
              <a:ext uri="{FF2B5EF4-FFF2-40B4-BE49-F238E27FC236}">
                <a16:creationId xmlns:a16="http://schemas.microsoft.com/office/drawing/2014/main" id="{1FC070BE-1FEE-F04B-B456-3EF06CBAAE5B}"/>
              </a:ext>
            </a:extLst>
          </p:cNvPr>
          <p:cNvSpPr>
            <a:spLocks noGrp="1"/>
          </p:cNvSpPr>
          <p:nvPr>
            <p:ph type="body" sz="quarter" idx="10" hasCustomPrompt="1"/>
          </p:nvPr>
        </p:nvSpPr>
        <p:spPr>
          <a:xfrm>
            <a:off x="1563109" y="4776009"/>
            <a:ext cx="4660243" cy="960648"/>
          </a:xfrm>
          <a:prstGeom prst="rect">
            <a:avLst/>
          </a:prstGeom>
        </p:spPr>
        <p:txBody>
          <a:bodyPr>
            <a:noAutofit/>
          </a:bodyPr>
          <a:lstStyle>
            <a:lvl1pPr marL="0" indent="0">
              <a:lnSpc>
                <a:spcPct val="110000"/>
              </a:lnSpc>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1563126" y="2685090"/>
            <a:ext cx="4660900" cy="1900162"/>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1563108" y="2244844"/>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6951201" y="620440"/>
            <a:ext cx="4799861" cy="5116217"/>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pic>
        <p:nvPicPr>
          <p:cNvPr id="4" name="Picture 3">
            <a:extLst>
              <a:ext uri="{FF2B5EF4-FFF2-40B4-BE49-F238E27FC236}">
                <a16:creationId xmlns:a16="http://schemas.microsoft.com/office/drawing/2014/main" id="{FD70C9F4-CC8F-A127-1E5F-096DC6166F7A}"/>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1750613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bullet points,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0" y="228600"/>
            <a:ext cx="578478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6415766" y="620440"/>
            <a:ext cx="4992556" cy="1325563"/>
          </a:xfrm>
          <a:prstGeom prst="rect">
            <a:avLst/>
          </a:prstGeom>
        </p:spPr>
        <p:txBody>
          <a:bodyPr/>
          <a:lstStyle>
            <a:lvl1pPr>
              <a:defRPr/>
            </a:lvl1pPr>
          </a:lstStyle>
          <a:p>
            <a:r>
              <a:rPr lang="en-US" dirty="0"/>
              <a:t>CLICK TO EDIT HEADING TEXT</a:t>
            </a:r>
          </a:p>
        </p:txBody>
      </p:sp>
      <p:sp>
        <p:nvSpPr>
          <p:cNvPr id="18" name="Text Placeholder 17">
            <a:extLst>
              <a:ext uri="{FF2B5EF4-FFF2-40B4-BE49-F238E27FC236}">
                <a16:creationId xmlns:a16="http://schemas.microsoft.com/office/drawing/2014/main" id="{1FC070BE-1FEE-F04B-B456-3EF06CBAAE5B}"/>
              </a:ext>
            </a:extLst>
          </p:cNvPr>
          <p:cNvSpPr>
            <a:spLocks noGrp="1"/>
          </p:cNvSpPr>
          <p:nvPr>
            <p:ph type="body" sz="quarter" idx="10" hasCustomPrompt="1"/>
          </p:nvPr>
        </p:nvSpPr>
        <p:spPr>
          <a:xfrm>
            <a:off x="6415766" y="4776009"/>
            <a:ext cx="4660243" cy="922147"/>
          </a:xfrm>
          <a:prstGeom prst="rect">
            <a:avLst/>
          </a:prstGeom>
        </p:spPr>
        <p:txBody>
          <a:bodyPr>
            <a:noAutofit/>
          </a:bodyPr>
          <a:lstStyle>
            <a:lvl1pPr marL="0" indent="0">
              <a:lnSpc>
                <a:spcPct val="110000"/>
              </a:lnSpc>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6415783" y="2685090"/>
            <a:ext cx="4660900" cy="1900162"/>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6415765" y="2244844"/>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3" name="Rectangle 2">
            <a:extLst>
              <a:ext uri="{FF2B5EF4-FFF2-40B4-BE49-F238E27FC236}">
                <a16:creationId xmlns:a16="http://schemas.microsoft.com/office/drawing/2014/main" id="{278B3590-D1C8-E9D3-1DEF-211A138FE204}"/>
              </a:ext>
            </a:extLst>
          </p:cNvPr>
          <p:cNvSpPr/>
          <p:nvPr userDrawn="1"/>
        </p:nvSpPr>
        <p:spPr>
          <a:xfrm>
            <a:off x="126999" y="228600"/>
            <a:ext cx="1456267" cy="711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5ED67E6-0505-6B0A-0E8C-4A07F3817111}"/>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2899930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ext, bullet points,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6415766" y="620440"/>
            <a:ext cx="4992556" cy="1325563"/>
          </a:xfrm>
          <a:prstGeom prst="rect">
            <a:avLst/>
          </a:prstGeom>
        </p:spPr>
        <p:txBody>
          <a:bodyPr/>
          <a:lstStyle>
            <a:lvl1pPr>
              <a:defRPr/>
            </a:lvl1pPr>
          </a:lstStyle>
          <a:p>
            <a:r>
              <a:rPr lang="en-US" dirty="0"/>
              <a:t>CLICK TO EDIT HEADING TEXT</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6415783" y="2685090"/>
            <a:ext cx="4660900" cy="1900162"/>
          </a:xfrm>
          <a:prstGeom prst="rect">
            <a:avLst/>
          </a:prstGeom>
        </p:spPr>
        <p:txBody>
          <a:bodyPr/>
          <a:lstStyle>
            <a:lvl1pPr marL="0" marR="0" indent="0" algn="l" defTabSz="914400" rtl="0" eaLnBrk="1" fontAlgn="auto" latinLnBrk="0" hangingPunct="1">
              <a:lnSpc>
                <a:spcPct val="200000"/>
              </a:lnSpc>
              <a:spcBef>
                <a:spcPts val="1000"/>
              </a:spcBef>
              <a:spcAft>
                <a:spcPts val="0"/>
              </a:spcAft>
              <a:buClr>
                <a:schemeClr val="tx1"/>
              </a:buClr>
              <a:buSzTx/>
              <a:buFont typeface="Arial" panose="020B0604020202020204" pitchFamily="34" charset="0"/>
              <a:buChar char="•"/>
              <a:tabLst/>
              <a:defRPr sz="1800" b="0">
                <a:solidFill>
                  <a:schemeClr val="tx1"/>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6415765" y="2244844"/>
            <a:ext cx="4873330" cy="268201"/>
          </a:xfrm>
          <a:prstGeom prst="rect">
            <a:avLst/>
          </a:prstGeom>
        </p:spPr>
        <p:txBody>
          <a:bodyPr>
            <a:noAutofit/>
          </a:bodyPr>
          <a:lstStyle>
            <a:lvl1pPr marL="0" indent="0">
              <a:buNone/>
              <a:defRPr sz="21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0" y="237067"/>
            <a:ext cx="6096000"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5" name="Text Placeholder 17">
            <a:extLst>
              <a:ext uri="{FF2B5EF4-FFF2-40B4-BE49-F238E27FC236}">
                <a16:creationId xmlns:a16="http://schemas.microsoft.com/office/drawing/2014/main" id="{DE4D3ECB-DC85-8D9A-FFAF-D648A688A62D}"/>
              </a:ext>
            </a:extLst>
          </p:cNvPr>
          <p:cNvSpPr>
            <a:spLocks noGrp="1"/>
          </p:cNvSpPr>
          <p:nvPr>
            <p:ph type="body" sz="quarter" idx="14" hasCustomPrompt="1"/>
          </p:nvPr>
        </p:nvSpPr>
        <p:spPr>
          <a:xfrm>
            <a:off x="6415766" y="4776009"/>
            <a:ext cx="4660243" cy="922147"/>
          </a:xfrm>
          <a:prstGeom prst="rect">
            <a:avLst/>
          </a:prstGeom>
        </p:spPr>
        <p:txBody>
          <a:bodyPr>
            <a:noAutofit/>
          </a:bodyPr>
          <a:lstStyle>
            <a:lvl1pPr marL="0" indent="0">
              <a:lnSpc>
                <a:spcPct val="110000"/>
              </a:lnSpc>
              <a:buNone/>
              <a:defRPr sz="1800" b="0" i="0">
                <a:solidFill>
                  <a:schemeClr val="tx1"/>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6" name="Rectangle 5">
            <a:extLst>
              <a:ext uri="{FF2B5EF4-FFF2-40B4-BE49-F238E27FC236}">
                <a16:creationId xmlns:a16="http://schemas.microsoft.com/office/drawing/2014/main" id="{818BA5C1-8EBD-666D-B2D6-DE9026DB15B7}"/>
              </a:ext>
            </a:extLst>
          </p:cNvPr>
          <p:cNvSpPr/>
          <p:nvPr userDrawn="1"/>
        </p:nvSpPr>
        <p:spPr>
          <a:xfrm>
            <a:off x="126999" y="237067"/>
            <a:ext cx="1456267" cy="711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17B1690-4605-DD53-2C0E-5F4622120C49}"/>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780769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ducati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5">
            <a:extLst>
              <a:ext uri="{FF2B5EF4-FFF2-40B4-BE49-F238E27FC236}">
                <a16:creationId xmlns:a16="http://schemas.microsoft.com/office/drawing/2014/main" id="{1C5BD9B1-F582-7B14-B1E5-5245071D7DF1}"/>
              </a:ext>
            </a:extLst>
          </p:cNvPr>
          <p:cNvSpPr>
            <a:spLocks noGrp="1"/>
          </p:cNvSpPr>
          <p:nvPr>
            <p:ph type="pic" sz="quarter" idx="13" hasCustomPrompt="1"/>
          </p:nvPr>
        </p:nvSpPr>
        <p:spPr>
          <a:xfrm>
            <a:off x="7767587" y="0"/>
            <a:ext cx="4424413" cy="6858000"/>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8" name="Text Placeholder 17">
            <a:extLst>
              <a:ext uri="{FF2B5EF4-FFF2-40B4-BE49-F238E27FC236}">
                <a16:creationId xmlns:a16="http://schemas.microsoft.com/office/drawing/2014/main" id="{28F0CA24-F20F-B55D-D813-1FFAD7DE82EC}"/>
              </a:ext>
            </a:extLst>
          </p:cNvPr>
          <p:cNvSpPr>
            <a:spLocks noGrp="1"/>
          </p:cNvSpPr>
          <p:nvPr>
            <p:ph type="body" sz="quarter" idx="10" hasCustomPrompt="1"/>
          </p:nvPr>
        </p:nvSpPr>
        <p:spPr>
          <a:xfrm>
            <a:off x="762769" y="4622004"/>
            <a:ext cx="4660243" cy="922147"/>
          </a:xfrm>
          <a:prstGeom prst="rect">
            <a:avLst/>
          </a:prstGeom>
        </p:spPr>
        <p:txBody>
          <a:bodyPr>
            <a:noAutofit/>
          </a:bodyPr>
          <a:lstStyle>
            <a:lvl1pPr marL="0" indent="0">
              <a:lnSpc>
                <a:spcPct val="110000"/>
              </a:lnSpc>
              <a:buNone/>
              <a:defRPr sz="1800" b="0" i="0">
                <a:solidFill>
                  <a:schemeClr val="bg1"/>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9" name="Text Placeholder 19">
            <a:extLst>
              <a:ext uri="{FF2B5EF4-FFF2-40B4-BE49-F238E27FC236}">
                <a16:creationId xmlns:a16="http://schemas.microsoft.com/office/drawing/2014/main" id="{A3932A10-2330-511A-6AAF-2341A2669F92}"/>
              </a:ext>
            </a:extLst>
          </p:cNvPr>
          <p:cNvSpPr>
            <a:spLocks noGrp="1"/>
          </p:cNvSpPr>
          <p:nvPr>
            <p:ph type="body" sz="quarter" idx="11" hasCustomPrompt="1"/>
          </p:nvPr>
        </p:nvSpPr>
        <p:spPr>
          <a:xfrm>
            <a:off x="762786" y="2531085"/>
            <a:ext cx="4660900" cy="1900162"/>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bg1"/>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1" name="Text Placeholder 21">
            <a:extLst>
              <a:ext uri="{FF2B5EF4-FFF2-40B4-BE49-F238E27FC236}">
                <a16:creationId xmlns:a16="http://schemas.microsoft.com/office/drawing/2014/main" id="{256D4D74-0C86-A116-E99E-4F1F819BCFE6}"/>
              </a:ext>
            </a:extLst>
          </p:cNvPr>
          <p:cNvSpPr>
            <a:spLocks noGrp="1"/>
          </p:cNvSpPr>
          <p:nvPr>
            <p:ph type="body" sz="quarter" idx="12" hasCustomPrompt="1"/>
          </p:nvPr>
        </p:nvSpPr>
        <p:spPr>
          <a:xfrm>
            <a:off x="762768" y="2090839"/>
            <a:ext cx="4873330" cy="268201"/>
          </a:xfrm>
          <a:prstGeom prst="rect">
            <a:avLst/>
          </a:prstGeom>
        </p:spPr>
        <p:txBody>
          <a:bodyPr>
            <a:noAutofit/>
          </a:bodyPr>
          <a:lstStyle>
            <a:lvl1pPr marL="0" indent="0">
              <a:buNone/>
              <a:defRPr sz="2100" b="1">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4" name="Title 1">
            <a:extLst>
              <a:ext uri="{FF2B5EF4-FFF2-40B4-BE49-F238E27FC236}">
                <a16:creationId xmlns:a16="http://schemas.microsoft.com/office/drawing/2014/main" id="{ECF3FB48-3669-D319-598A-9376753D618D}"/>
              </a:ext>
            </a:extLst>
          </p:cNvPr>
          <p:cNvSpPr>
            <a:spLocks noGrp="1"/>
          </p:cNvSpPr>
          <p:nvPr>
            <p:ph type="title" hasCustomPrompt="1"/>
          </p:nvPr>
        </p:nvSpPr>
        <p:spPr>
          <a:xfrm>
            <a:off x="762768" y="620440"/>
            <a:ext cx="4992556" cy="1325563"/>
          </a:xfrm>
          <a:prstGeom prst="rect">
            <a:avLst/>
          </a:prstGeom>
        </p:spPr>
        <p:txBody>
          <a:bodyPr/>
          <a:lstStyle>
            <a:lvl1pPr>
              <a:defRPr>
                <a:solidFill>
                  <a:srgbClr val="CBB379"/>
                </a:solidFill>
              </a:defRPr>
            </a:lvl1pPr>
          </a:lstStyle>
          <a:p>
            <a:r>
              <a:rPr lang="en-US" dirty="0"/>
              <a:t>CLICK TO EDIT HEADING TEXT</a:t>
            </a:r>
          </a:p>
        </p:txBody>
      </p:sp>
      <p:pic>
        <p:nvPicPr>
          <p:cNvPr id="5" name="Picture 4">
            <a:extLst>
              <a:ext uri="{FF2B5EF4-FFF2-40B4-BE49-F238E27FC236}">
                <a16:creationId xmlns:a16="http://schemas.microsoft.com/office/drawing/2014/main" id="{0A9C4DEA-CD80-B25E-ED90-7D3B9459CB4A}"/>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2448915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ullet points,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19">
            <a:extLst>
              <a:ext uri="{FF2B5EF4-FFF2-40B4-BE49-F238E27FC236}">
                <a16:creationId xmlns:a16="http://schemas.microsoft.com/office/drawing/2014/main" id="{9AFDB238-CE84-D341-B157-1AA523A75A01}"/>
              </a:ext>
            </a:extLst>
          </p:cNvPr>
          <p:cNvSpPr>
            <a:spLocks noGrp="1"/>
          </p:cNvSpPr>
          <p:nvPr>
            <p:ph type="body" sz="quarter" idx="11" hasCustomPrompt="1"/>
          </p:nvPr>
        </p:nvSpPr>
        <p:spPr>
          <a:xfrm>
            <a:off x="1563127" y="2436888"/>
            <a:ext cx="4660900" cy="2560637"/>
          </a:xfrm>
          <a:prstGeom prst="rect">
            <a:avLst/>
          </a:prstGeom>
        </p:spPr>
        <p:txBody>
          <a:bodyPr/>
          <a:lstStyle>
            <a:lvl1pPr marL="285750" marR="0" indent="-285750" algn="l" defTabSz="914400" rtl="0" eaLnBrk="1" fontAlgn="auto" latinLnBrk="0" hangingPunct="1">
              <a:lnSpc>
                <a:spcPct val="100000"/>
              </a:lnSpc>
              <a:spcBef>
                <a:spcPts val="1000"/>
              </a:spcBef>
              <a:spcAft>
                <a:spcPts val="0"/>
              </a:spcAft>
              <a:buClr>
                <a:srgbClr val="CBB379"/>
              </a:buClr>
              <a:buSzPct val="110000"/>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0" name="Text Placeholder 21">
            <a:extLst>
              <a:ext uri="{FF2B5EF4-FFF2-40B4-BE49-F238E27FC236}">
                <a16:creationId xmlns:a16="http://schemas.microsoft.com/office/drawing/2014/main" id="{0EAD4234-EBED-FC4C-AC38-CEE9D5873544}"/>
              </a:ext>
            </a:extLst>
          </p:cNvPr>
          <p:cNvSpPr>
            <a:spLocks noGrp="1"/>
          </p:cNvSpPr>
          <p:nvPr>
            <p:ph type="body" sz="quarter" idx="12" hasCustomPrompt="1"/>
          </p:nvPr>
        </p:nvSpPr>
        <p:spPr>
          <a:xfrm>
            <a:off x="1563109" y="1906996"/>
            <a:ext cx="4847174" cy="398882"/>
          </a:xfrm>
          <a:prstGeom prst="rect">
            <a:avLst/>
          </a:prstGeom>
        </p:spPr>
        <p:txBody>
          <a:bodyPr>
            <a:noAutofit/>
          </a:bodyPr>
          <a:lstStyle>
            <a:lvl1pPr marL="0" indent="0">
              <a:buNone/>
              <a:defRPr sz="21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16" name="Picture Placeholder 15">
            <a:extLst>
              <a:ext uri="{FF2B5EF4-FFF2-40B4-BE49-F238E27FC236}">
                <a16:creationId xmlns:a16="http://schemas.microsoft.com/office/drawing/2014/main" id="{E9F6BA08-429D-4C46-A161-74FD957782A6}"/>
              </a:ext>
            </a:extLst>
          </p:cNvPr>
          <p:cNvSpPr>
            <a:spLocks noGrp="1"/>
          </p:cNvSpPr>
          <p:nvPr>
            <p:ph type="pic" sz="quarter" idx="13" hasCustomPrompt="1"/>
          </p:nvPr>
        </p:nvSpPr>
        <p:spPr>
          <a:xfrm>
            <a:off x="6778358" y="1906996"/>
            <a:ext cx="4916337" cy="3287544"/>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3" name="Title 1">
            <a:extLst>
              <a:ext uri="{FF2B5EF4-FFF2-40B4-BE49-F238E27FC236}">
                <a16:creationId xmlns:a16="http://schemas.microsoft.com/office/drawing/2014/main" id="{5729BAAC-E920-383C-D6A9-117DC94798DB}"/>
              </a:ext>
            </a:extLst>
          </p:cNvPr>
          <p:cNvSpPr>
            <a:spLocks noGrp="1"/>
          </p:cNvSpPr>
          <p:nvPr>
            <p:ph type="title" hasCustomPrompt="1"/>
          </p:nvPr>
        </p:nvSpPr>
        <p:spPr>
          <a:xfrm>
            <a:off x="1563109" y="620441"/>
            <a:ext cx="9143215" cy="643338"/>
          </a:xfrm>
          <a:prstGeom prst="rect">
            <a:avLst/>
          </a:prstGeom>
        </p:spPr>
        <p:txBody>
          <a:bodyPr/>
          <a:lstStyle/>
          <a:p>
            <a:r>
              <a:rPr lang="en-US" dirty="0"/>
              <a:t>CLICK TO EDIT HEADING TEXT</a:t>
            </a:r>
          </a:p>
        </p:txBody>
      </p:sp>
      <p:pic>
        <p:nvPicPr>
          <p:cNvPr id="4" name="Picture 3">
            <a:extLst>
              <a:ext uri="{FF2B5EF4-FFF2-40B4-BE49-F238E27FC236}">
                <a16:creationId xmlns:a16="http://schemas.microsoft.com/office/drawing/2014/main" id="{3842E33B-DCAB-E891-8A19-2ABE2CBBC5CB}"/>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668502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image">
    <p:bg>
      <p:bgPr>
        <a:solidFill>
          <a:schemeClr val="bg1"/>
        </a:soli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C3A90381-4BF6-F86C-1CBC-9F2C5B41F0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4693" y="-132233"/>
            <a:ext cx="12192001" cy="6858001"/>
          </a:xfrm>
          <a:prstGeom prst="rect">
            <a:avLst/>
          </a:prstGeom>
        </p:spPr>
      </p:pic>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6104724" y="1864058"/>
            <a:ext cx="5324475" cy="3916866"/>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dirty="0"/>
              <a:t>CLICK TO EDIT HEADING TEXT</a:t>
            </a:r>
          </a:p>
        </p:txBody>
      </p:sp>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2347844"/>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3" y="1864057"/>
            <a:ext cx="4909147" cy="483787"/>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pic>
        <p:nvPicPr>
          <p:cNvPr id="4" name="Picture 3">
            <a:extLst>
              <a:ext uri="{FF2B5EF4-FFF2-40B4-BE49-F238E27FC236}">
                <a16:creationId xmlns:a16="http://schemas.microsoft.com/office/drawing/2014/main" id="{7C9CAE05-FDA7-C46E-C68F-E3593A6C4DF6}"/>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8197710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image (continued)">
    <p:spTree>
      <p:nvGrpSpPr>
        <p:cNvPr id="1" name=""/>
        <p:cNvGrpSpPr/>
        <p:nvPr/>
      </p:nvGrpSpPr>
      <p:grpSpPr>
        <a:xfrm>
          <a:off x="0" y="0"/>
          <a:ext cx="0" cy="0"/>
          <a:chOff x="0" y="0"/>
          <a:chExt cx="0" cy="0"/>
        </a:xfrm>
      </p:grpSpPr>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6104724" y="1864058"/>
            <a:ext cx="5324475" cy="3916866"/>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dirty="0"/>
              <a:t>HEADING TEXT (CONTINUED)</a:t>
            </a:r>
          </a:p>
        </p:txBody>
      </p:sp>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2347844"/>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4" y="1864057"/>
            <a:ext cx="4882642" cy="483787"/>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B25AEA59-F2FD-EB03-B9F7-1EF29A1B85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1778" y="-154005"/>
            <a:ext cx="12192001" cy="6858001"/>
          </a:xfrm>
          <a:prstGeom prst="rect">
            <a:avLst/>
          </a:prstGeom>
        </p:spPr>
      </p:pic>
      <p:pic>
        <p:nvPicPr>
          <p:cNvPr id="3" name="Picture 2">
            <a:extLst>
              <a:ext uri="{FF2B5EF4-FFF2-40B4-BE49-F238E27FC236}">
                <a16:creationId xmlns:a16="http://schemas.microsoft.com/office/drawing/2014/main" id="{3C4F2CB0-F50B-CF30-1C9E-4D3876EBC67D}"/>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2012714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15">
            <a:extLst>
              <a:ext uri="{FF2B5EF4-FFF2-40B4-BE49-F238E27FC236}">
                <a16:creationId xmlns:a16="http://schemas.microsoft.com/office/drawing/2014/main" id="{19E00D0D-5314-1900-443B-BC89294BF6C9}"/>
              </a:ext>
            </a:extLst>
          </p:cNvPr>
          <p:cNvSpPr>
            <a:spLocks noGrp="1"/>
          </p:cNvSpPr>
          <p:nvPr>
            <p:ph type="pic" sz="quarter" idx="13" hasCustomPrompt="1"/>
          </p:nvPr>
        </p:nvSpPr>
        <p:spPr>
          <a:xfrm>
            <a:off x="7767587" y="0"/>
            <a:ext cx="4424413" cy="6858000"/>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3" name="Title 1">
            <a:extLst>
              <a:ext uri="{FF2B5EF4-FFF2-40B4-BE49-F238E27FC236}">
                <a16:creationId xmlns:a16="http://schemas.microsoft.com/office/drawing/2014/main" id="{A6A99A8F-9E58-B0C8-D24E-D667C513DAA7}"/>
              </a:ext>
            </a:extLst>
          </p:cNvPr>
          <p:cNvSpPr>
            <a:spLocks noGrp="1"/>
          </p:cNvSpPr>
          <p:nvPr>
            <p:ph type="title" hasCustomPrompt="1"/>
          </p:nvPr>
        </p:nvSpPr>
        <p:spPr>
          <a:xfrm>
            <a:off x="762768" y="620440"/>
            <a:ext cx="4992556" cy="1325563"/>
          </a:xfrm>
          <a:prstGeom prst="rect">
            <a:avLst/>
          </a:prstGeom>
        </p:spPr>
        <p:txBody>
          <a:bodyPr/>
          <a:lstStyle>
            <a:lvl1pPr>
              <a:defRPr>
                <a:solidFill>
                  <a:srgbClr val="CBB379"/>
                </a:solidFill>
              </a:defRPr>
            </a:lvl1pPr>
          </a:lstStyle>
          <a:p>
            <a:r>
              <a:rPr lang="en-US" dirty="0"/>
              <a:t>CLICK TO EDIT HEADING TEXT</a:t>
            </a:r>
          </a:p>
        </p:txBody>
      </p:sp>
      <p:sp>
        <p:nvSpPr>
          <p:cNvPr id="5" name="Text Placeholder 19">
            <a:extLst>
              <a:ext uri="{FF2B5EF4-FFF2-40B4-BE49-F238E27FC236}">
                <a16:creationId xmlns:a16="http://schemas.microsoft.com/office/drawing/2014/main" id="{2182357C-8D5E-C9A6-B48F-9B05A914B915}"/>
              </a:ext>
            </a:extLst>
          </p:cNvPr>
          <p:cNvSpPr>
            <a:spLocks noGrp="1"/>
          </p:cNvSpPr>
          <p:nvPr>
            <p:ph type="body" sz="quarter" idx="11" hasCustomPrompt="1"/>
          </p:nvPr>
        </p:nvSpPr>
        <p:spPr>
          <a:xfrm>
            <a:off x="762785" y="2734528"/>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bg1"/>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sp>
        <p:nvSpPr>
          <p:cNvPr id="6" name="Text Placeholder 21">
            <a:extLst>
              <a:ext uri="{FF2B5EF4-FFF2-40B4-BE49-F238E27FC236}">
                <a16:creationId xmlns:a16="http://schemas.microsoft.com/office/drawing/2014/main" id="{F8CCB0FA-100B-00A5-F160-F3AA67E6A627}"/>
              </a:ext>
            </a:extLst>
          </p:cNvPr>
          <p:cNvSpPr>
            <a:spLocks noGrp="1"/>
          </p:cNvSpPr>
          <p:nvPr>
            <p:ph type="body" sz="quarter" idx="12" hasCustomPrompt="1"/>
          </p:nvPr>
        </p:nvSpPr>
        <p:spPr>
          <a:xfrm>
            <a:off x="762768" y="2250741"/>
            <a:ext cx="4992556" cy="362309"/>
          </a:xfrm>
          <a:prstGeom prst="rect">
            <a:avLst/>
          </a:prstGeom>
        </p:spPr>
        <p:txBody>
          <a:bodyPr>
            <a:noAutofit/>
          </a:bodyPr>
          <a:lstStyle>
            <a:lvl1pPr marL="0" indent="0">
              <a:buNone/>
              <a:defRPr sz="2100" b="1">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pic>
        <p:nvPicPr>
          <p:cNvPr id="4" name="Picture 3">
            <a:extLst>
              <a:ext uri="{FF2B5EF4-FFF2-40B4-BE49-F238E27FC236}">
                <a16:creationId xmlns:a16="http://schemas.microsoft.com/office/drawing/2014/main" id="{4E78ECF3-174C-7978-6C86-10CD931B7AEF}"/>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2516694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them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220B6-F7F7-8661-8D09-537F52639D51}"/>
              </a:ext>
            </a:extLst>
          </p:cNvPr>
          <p:cNvSpPr>
            <a:spLocks noGrp="1"/>
          </p:cNvSpPr>
          <p:nvPr>
            <p:ph type="ctrTitle" hasCustomPrompt="1"/>
          </p:nvPr>
        </p:nvSpPr>
        <p:spPr>
          <a:xfrm>
            <a:off x="2901775" y="1906514"/>
            <a:ext cx="8134855" cy="1339764"/>
          </a:xfrm>
          <a:prstGeom prst="rect">
            <a:avLst/>
          </a:prstGeom>
        </p:spPr>
        <p:txBody>
          <a:bodyPr anchor="b"/>
          <a:lstStyle>
            <a:lvl1pPr algn="l">
              <a:defRPr sz="4800" b="1" i="0" spc="0">
                <a:latin typeface="Arial Black" panose="020B0604020202020204" pitchFamily="34" charset="0"/>
                <a:cs typeface="Arial Black" panose="020B0604020202020204" pitchFamily="34" charset="0"/>
              </a:defRPr>
            </a:lvl1pPr>
          </a:lstStyle>
          <a:p>
            <a:r>
              <a:rPr lang="en-US" dirty="0"/>
              <a:t>CLICK TO EDIT POWERPOINT TITLE</a:t>
            </a:r>
          </a:p>
        </p:txBody>
      </p:sp>
      <p:sp>
        <p:nvSpPr>
          <p:cNvPr id="3" name="Subtitle 2">
            <a:extLst>
              <a:ext uri="{FF2B5EF4-FFF2-40B4-BE49-F238E27FC236}">
                <a16:creationId xmlns:a16="http://schemas.microsoft.com/office/drawing/2014/main" id="{F0821F8C-1B02-CAC1-E2E1-E8196C3113AF}"/>
              </a:ext>
            </a:extLst>
          </p:cNvPr>
          <p:cNvSpPr>
            <a:spLocks noGrp="1"/>
          </p:cNvSpPr>
          <p:nvPr>
            <p:ph type="subTitle" idx="1" hasCustomPrompt="1"/>
          </p:nvPr>
        </p:nvSpPr>
        <p:spPr>
          <a:xfrm>
            <a:off x="2901775" y="3762424"/>
            <a:ext cx="8134855" cy="505505"/>
          </a:xfrm>
          <a:prstGeom prst="rect">
            <a:avLst/>
          </a:prstGeom>
        </p:spPr>
        <p:txBody>
          <a:bodyPr/>
          <a:lstStyle>
            <a:lvl1pPr marL="0" indent="0" algn="l">
              <a:buNone/>
              <a:defRPr sz="2800" b="1" i="0">
                <a:solidFill>
                  <a:schemeClr val="tx1">
                    <a:lumMod val="50000"/>
                    <a:lumOff val="5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cxnSp>
        <p:nvCxnSpPr>
          <p:cNvPr id="8" name="Straight Connector 7">
            <a:extLst>
              <a:ext uri="{FF2B5EF4-FFF2-40B4-BE49-F238E27FC236}">
                <a16:creationId xmlns:a16="http://schemas.microsoft.com/office/drawing/2014/main" id="{6A9EE2E4-FF7F-93BB-4870-7E916A15D056}"/>
              </a:ext>
            </a:extLst>
          </p:cNvPr>
          <p:cNvCxnSpPr/>
          <p:nvPr userDrawn="1"/>
        </p:nvCxnSpPr>
        <p:spPr>
          <a:xfrm>
            <a:off x="2901775" y="3494699"/>
            <a:ext cx="8134855" cy="0"/>
          </a:xfrm>
          <a:prstGeom prst="line">
            <a:avLst/>
          </a:prstGeom>
          <a:ln>
            <a:solidFill>
              <a:srgbClr val="CBB379"/>
            </a:solidFill>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9EB4302E-61C7-126F-D324-67AC6AE2A1E3}"/>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1704959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2705652"/>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tx1"/>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4" y="2221865"/>
            <a:ext cx="4992556" cy="362309"/>
          </a:xfrm>
          <a:prstGeom prst="rect">
            <a:avLst/>
          </a:prstGeom>
        </p:spPr>
        <p:txBody>
          <a:bodyPr>
            <a:noAutofit/>
          </a:bodyPr>
          <a:lstStyle>
            <a:lvl1pPr marL="0" indent="0">
              <a:buNone/>
              <a:defRPr sz="21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2" name="Title 1">
            <a:extLst>
              <a:ext uri="{FF2B5EF4-FFF2-40B4-BE49-F238E27FC236}">
                <a16:creationId xmlns:a16="http://schemas.microsoft.com/office/drawing/2014/main" id="{8EF56055-237F-22C0-6FC8-C8A97D8509CD}"/>
              </a:ext>
            </a:extLst>
          </p:cNvPr>
          <p:cNvSpPr>
            <a:spLocks noGrp="1"/>
          </p:cNvSpPr>
          <p:nvPr>
            <p:ph type="title" hasCustomPrompt="1"/>
          </p:nvPr>
        </p:nvSpPr>
        <p:spPr>
          <a:xfrm>
            <a:off x="762785" y="620440"/>
            <a:ext cx="4992556" cy="1325563"/>
          </a:xfrm>
          <a:prstGeom prst="rect">
            <a:avLst/>
          </a:prstGeom>
        </p:spPr>
        <p:txBody>
          <a:bodyPr/>
          <a:lstStyle>
            <a:lvl1pPr>
              <a:defRPr/>
            </a:lvl1pPr>
          </a:lstStyle>
          <a:p>
            <a:r>
              <a:rPr lang="en-US" dirty="0"/>
              <a:t>CLICK TO EDIT HEADING TEXT</a:t>
            </a:r>
          </a:p>
        </p:txBody>
      </p:sp>
      <p:sp>
        <p:nvSpPr>
          <p:cNvPr id="3" name="Picture Placeholder 15">
            <a:extLst>
              <a:ext uri="{FF2B5EF4-FFF2-40B4-BE49-F238E27FC236}">
                <a16:creationId xmlns:a16="http://schemas.microsoft.com/office/drawing/2014/main" id="{5936368B-D84B-C95E-C4C0-2EA9B1CB0614}"/>
              </a:ext>
            </a:extLst>
          </p:cNvPr>
          <p:cNvSpPr>
            <a:spLocks noGrp="1"/>
          </p:cNvSpPr>
          <p:nvPr>
            <p:ph type="pic" sz="quarter" idx="13" hasCustomPrompt="1"/>
          </p:nvPr>
        </p:nvSpPr>
        <p:spPr>
          <a:xfrm>
            <a:off x="6096000" y="0"/>
            <a:ext cx="6096000" cy="7315202"/>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4" name="Rectangle 3">
            <a:extLst>
              <a:ext uri="{FF2B5EF4-FFF2-40B4-BE49-F238E27FC236}">
                <a16:creationId xmlns:a16="http://schemas.microsoft.com/office/drawing/2014/main" id="{1E3C9B5A-B09D-0205-4BF4-0A4E753447E1}"/>
              </a:ext>
            </a:extLst>
          </p:cNvPr>
          <p:cNvSpPr/>
          <p:nvPr userDrawn="1"/>
        </p:nvSpPr>
        <p:spPr>
          <a:xfrm>
            <a:off x="10634133" y="228600"/>
            <a:ext cx="1456267" cy="711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004A484-6731-F6A1-A173-B57882CCF3B7}"/>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502927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and image (2)">
    <p:bg>
      <p:bgPr>
        <a:solidFill>
          <a:schemeClr val="bg1"/>
        </a:solidFill>
        <a:effectLst/>
      </p:bgPr>
    </p:bg>
    <p:spTree>
      <p:nvGrpSpPr>
        <p:cNvPr id="1" name=""/>
        <p:cNvGrpSpPr/>
        <p:nvPr/>
      </p:nvGrpSpPr>
      <p:grpSpPr>
        <a:xfrm>
          <a:off x="0" y="0"/>
          <a:ext cx="0" cy="0"/>
          <a:chOff x="0" y="0"/>
          <a:chExt cx="0" cy="0"/>
        </a:xfrm>
      </p:grpSpPr>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2705652"/>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tx1"/>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4" y="2221865"/>
            <a:ext cx="4992556" cy="362309"/>
          </a:xfrm>
          <a:prstGeom prst="rect">
            <a:avLst/>
          </a:prstGeom>
        </p:spPr>
        <p:txBody>
          <a:bodyPr>
            <a:noAutofit/>
          </a:bodyPr>
          <a:lstStyle>
            <a:lvl1pPr marL="0" indent="0">
              <a:buNone/>
              <a:defRPr sz="21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2" name="Title 1">
            <a:extLst>
              <a:ext uri="{FF2B5EF4-FFF2-40B4-BE49-F238E27FC236}">
                <a16:creationId xmlns:a16="http://schemas.microsoft.com/office/drawing/2014/main" id="{8EF56055-237F-22C0-6FC8-C8A97D8509CD}"/>
              </a:ext>
            </a:extLst>
          </p:cNvPr>
          <p:cNvSpPr>
            <a:spLocks noGrp="1"/>
          </p:cNvSpPr>
          <p:nvPr>
            <p:ph type="title" hasCustomPrompt="1"/>
          </p:nvPr>
        </p:nvSpPr>
        <p:spPr>
          <a:xfrm>
            <a:off x="762785" y="620440"/>
            <a:ext cx="4992556" cy="1325563"/>
          </a:xfrm>
          <a:prstGeom prst="rect">
            <a:avLst/>
          </a:prstGeom>
        </p:spPr>
        <p:txBody>
          <a:bodyPr/>
          <a:lstStyle>
            <a:lvl1pPr>
              <a:defRPr/>
            </a:lvl1pPr>
          </a:lstStyle>
          <a:p>
            <a:r>
              <a:rPr lang="en-US" dirty="0"/>
              <a:t>CLICK TO EDIT HEADING TEXT</a:t>
            </a:r>
          </a:p>
        </p:txBody>
      </p:sp>
      <p:sp>
        <p:nvSpPr>
          <p:cNvPr id="4" name="Picture Placeholder 15">
            <a:extLst>
              <a:ext uri="{FF2B5EF4-FFF2-40B4-BE49-F238E27FC236}">
                <a16:creationId xmlns:a16="http://schemas.microsoft.com/office/drawing/2014/main" id="{974640FF-E7AB-BC4D-BCA1-523A1D2C098F}"/>
              </a:ext>
            </a:extLst>
          </p:cNvPr>
          <p:cNvSpPr>
            <a:spLocks noGrp="1"/>
          </p:cNvSpPr>
          <p:nvPr>
            <p:ph type="pic" sz="quarter" idx="14" hasCustomPrompt="1"/>
          </p:nvPr>
        </p:nvSpPr>
        <p:spPr>
          <a:xfrm>
            <a:off x="6406650" y="0"/>
            <a:ext cx="5784783"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pic>
        <p:nvPicPr>
          <p:cNvPr id="6" name="Picture 5" descr="A black background with a black square&#10;&#10;Description automatically generated with medium confidence">
            <a:extLst>
              <a:ext uri="{FF2B5EF4-FFF2-40B4-BE49-F238E27FC236}">
                <a16:creationId xmlns:a16="http://schemas.microsoft.com/office/drawing/2014/main" id="{080D4752-9B58-6A2A-6E99-F50F4481D0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541655" y="0"/>
            <a:ext cx="12192000" cy="6858000"/>
          </a:xfrm>
          <a:prstGeom prst="rect">
            <a:avLst/>
          </a:prstGeom>
        </p:spPr>
      </p:pic>
      <p:sp>
        <p:nvSpPr>
          <p:cNvPr id="3" name="Rectangle 2">
            <a:extLst>
              <a:ext uri="{FF2B5EF4-FFF2-40B4-BE49-F238E27FC236}">
                <a16:creationId xmlns:a16="http://schemas.microsoft.com/office/drawing/2014/main" id="{EDC0A73D-9E92-8A6C-A48B-2DC7949A6A35}"/>
              </a:ext>
            </a:extLst>
          </p:cNvPr>
          <p:cNvSpPr/>
          <p:nvPr userDrawn="1"/>
        </p:nvSpPr>
        <p:spPr>
          <a:xfrm>
            <a:off x="10600267" y="220133"/>
            <a:ext cx="1380066" cy="6434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43C9711-320B-837F-6A24-4F209462B3EF}"/>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4263433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and two text box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1563109" y="620441"/>
            <a:ext cx="9143215" cy="643338"/>
          </a:xfrm>
          <a:prstGeom prst="rect">
            <a:avLst/>
          </a:prstGeom>
        </p:spPr>
        <p:txBody>
          <a:bodyPr/>
          <a:lstStyle/>
          <a:p>
            <a:r>
              <a:rPr lang="en-US" dirty="0"/>
              <a:t>CLICK TO EDIT HEADING TEXT</a:t>
            </a:r>
          </a:p>
        </p:txBody>
      </p:sp>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7149566" y="1762186"/>
            <a:ext cx="3980180" cy="3077115"/>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7" name="Text Placeholder 19">
            <a:extLst>
              <a:ext uri="{FF2B5EF4-FFF2-40B4-BE49-F238E27FC236}">
                <a16:creationId xmlns:a16="http://schemas.microsoft.com/office/drawing/2014/main" id="{D075532D-6778-42ED-A006-745E8ACF9031}"/>
              </a:ext>
            </a:extLst>
          </p:cNvPr>
          <p:cNvSpPr>
            <a:spLocks noGrp="1"/>
          </p:cNvSpPr>
          <p:nvPr>
            <p:ph type="body" sz="quarter" idx="11" hasCustomPrompt="1"/>
          </p:nvPr>
        </p:nvSpPr>
        <p:spPr>
          <a:xfrm>
            <a:off x="7145762" y="4957241"/>
            <a:ext cx="3980180" cy="846794"/>
          </a:xfrm>
          <a:prstGeom prst="rect">
            <a:avLst/>
          </a:prstGeom>
        </p:spPr>
        <p:txBody>
          <a:bodyPr>
            <a:normAutofit/>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600" b="0" i="1">
                <a:solidFill>
                  <a:schemeClr val="tx1"/>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photo description</a:t>
            </a:r>
          </a:p>
        </p:txBody>
      </p:sp>
      <p:sp>
        <p:nvSpPr>
          <p:cNvPr id="8" name="Text Placeholder 19">
            <a:extLst>
              <a:ext uri="{FF2B5EF4-FFF2-40B4-BE49-F238E27FC236}">
                <a16:creationId xmlns:a16="http://schemas.microsoft.com/office/drawing/2014/main" id="{EFD57501-C96E-D3F7-0BD1-B2074334B3B9}"/>
              </a:ext>
            </a:extLst>
          </p:cNvPr>
          <p:cNvSpPr>
            <a:spLocks noGrp="1"/>
          </p:cNvSpPr>
          <p:nvPr>
            <p:ph type="body" sz="quarter" idx="14" hasCustomPrompt="1"/>
          </p:nvPr>
        </p:nvSpPr>
        <p:spPr>
          <a:xfrm>
            <a:off x="1563109" y="1762186"/>
            <a:ext cx="4660900" cy="3077115"/>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tx1"/>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pic>
        <p:nvPicPr>
          <p:cNvPr id="2" name="Picture 1">
            <a:extLst>
              <a:ext uri="{FF2B5EF4-FFF2-40B4-BE49-F238E27FC236}">
                <a16:creationId xmlns:a16="http://schemas.microsoft.com/office/drawing/2014/main" id="{DC9A350A-7CB3-9FDE-9E17-68B6D0F0E0BB}"/>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1692611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wo images and two text box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1563109" y="620441"/>
            <a:ext cx="9143215" cy="643338"/>
          </a:xfrm>
          <a:prstGeom prst="rect">
            <a:avLst/>
          </a:prstGeom>
        </p:spPr>
        <p:txBody>
          <a:bodyPr/>
          <a:lstStyle/>
          <a:p>
            <a:r>
              <a:rPr lang="en-US" dirty="0"/>
              <a:t>CLICK TO EDIT HEADING TEXT</a:t>
            </a:r>
          </a:p>
        </p:txBody>
      </p:sp>
      <p:sp>
        <p:nvSpPr>
          <p:cNvPr id="13" name="Text Placeholder 17">
            <a:extLst>
              <a:ext uri="{FF2B5EF4-FFF2-40B4-BE49-F238E27FC236}">
                <a16:creationId xmlns:a16="http://schemas.microsoft.com/office/drawing/2014/main" id="{0F974FB2-8D75-DA41-B324-DD4C53B0A3C7}"/>
              </a:ext>
            </a:extLst>
          </p:cNvPr>
          <p:cNvSpPr>
            <a:spLocks noGrp="1"/>
          </p:cNvSpPr>
          <p:nvPr>
            <p:ph type="body" sz="quarter" idx="10" hasCustomPrompt="1"/>
          </p:nvPr>
        </p:nvSpPr>
        <p:spPr>
          <a:xfrm>
            <a:off x="6355201" y="4983162"/>
            <a:ext cx="3980180" cy="824273"/>
          </a:xfrm>
          <a:prstGeom prst="rect">
            <a:avLst/>
          </a:prstGeom>
        </p:spPr>
        <p:txBody>
          <a:bodyPr>
            <a:noAutofit/>
          </a:bodyPr>
          <a:lstStyle>
            <a:lvl1pPr marL="0" indent="0" algn="ctr">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Click to edit copy</a:t>
            </a:r>
          </a:p>
        </p:txBody>
      </p:sp>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1566913" y="1762186"/>
            <a:ext cx="3980180" cy="3077115"/>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2" name="Picture Placeholder 15">
            <a:extLst>
              <a:ext uri="{FF2B5EF4-FFF2-40B4-BE49-F238E27FC236}">
                <a16:creationId xmlns:a16="http://schemas.microsoft.com/office/drawing/2014/main" id="{1BF82E2E-AA9D-F6D2-38E2-DBAEB221B6E1}"/>
              </a:ext>
            </a:extLst>
          </p:cNvPr>
          <p:cNvSpPr>
            <a:spLocks noGrp="1"/>
          </p:cNvSpPr>
          <p:nvPr>
            <p:ph type="pic" sz="quarter" idx="14" hasCustomPrompt="1"/>
          </p:nvPr>
        </p:nvSpPr>
        <p:spPr>
          <a:xfrm>
            <a:off x="6355200" y="1762186"/>
            <a:ext cx="3980180" cy="3077115"/>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3" name="Text Placeholder 17">
            <a:extLst>
              <a:ext uri="{FF2B5EF4-FFF2-40B4-BE49-F238E27FC236}">
                <a16:creationId xmlns:a16="http://schemas.microsoft.com/office/drawing/2014/main" id="{30A7BA35-F9A9-6AFD-D6D5-208F01FECF80}"/>
              </a:ext>
            </a:extLst>
          </p:cNvPr>
          <p:cNvSpPr>
            <a:spLocks noGrp="1"/>
          </p:cNvSpPr>
          <p:nvPr>
            <p:ph type="body" sz="quarter" idx="15" hasCustomPrompt="1"/>
          </p:nvPr>
        </p:nvSpPr>
        <p:spPr>
          <a:xfrm>
            <a:off x="1563109" y="4983162"/>
            <a:ext cx="3980180" cy="824273"/>
          </a:xfrm>
          <a:prstGeom prst="rect">
            <a:avLst/>
          </a:prstGeom>
        </p:spPr>
        <p:txBody>
          <a:bodyPr>
            <a:noAutofit/>
          </a:bodyPr>
          <a:lstStyle>
            <a:lvl1pPr marL="0" indent="0" algn="ctr">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Click to edit copy</a:t>
            </a:r>
          </a:p>
        </p:txBody>
      </p:sp>
      <p:pic>
        <p:nvPicPr>
          <p:cNvPr id="4" name="Picture 3">
            <a:extLst>
              <a:ext uri="{FF2B5EF4-FFF2-40B4-BE49-F238E27FC236}">
                <a16:creationId xmlns:a16="http://schemas.microsoft.com/office/drawing/2014/main" id="{D87BB00E-AC5B-87DA-AB64-C14B8A9399F0}"/>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705172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inical Care Slide">
    <p:spTree>
      <p:nvGrpSpPr>
        <p:cNvPr id="1" name=""/>
        <p:cNvGrpSpPr/>
        <p:nvPr/>
      </p:nvGrpSpPr>
      <p:grpSpPr>
        <a:xfrm>
          <a:off x="0" y="0"/>
          <a:ext cx="0" cy="0"/>
          <a:chOff x="0" y="0"/>
          <a:chExt cx="0" cy="0"/>
        </a:xfrm>
      </p:grpSpPr>
      <p:sp>
        <p:nvSpPr>
          <p:cNvPr id="19" name="Picture Placeholder 15">
            <a:extLst>
              <a:ext uri="{FF2B5EF4-FFF2-40B4-BE49-F238E27FC236}">
                <a16:creationId xmlns:a16="http://schemas.microsoft.com/office/drawing/2014/main" id="{2C5BB342-F305-7C4A-AB1C-2B52530AFB7C}"/>
              </a:ext>
            </a:extLst>
          </p:cNvPr>
          <p:cNvSpPr>
            <a:spLocks noGrp="1"/>
          </p:cNvSpPr>
          <p:nvPr>
            <p:ph type="pic" sz="quarter" idx="13" hasCustomPrompt="1"/>
          </p:nvPr>
        </p:nvSpPr>
        <p:spPr>
          <a:xfrm>
            <a:off x="7318670" y="1"/>
            <a:ext cx="4873330"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1DCF9707-6D9A-5799-8038-BF0A820BBC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541655" y="0"/>
            <a:ext cx="12192000" cy="6858000"/>
          </a:xfrm>
          <a:prstGeom prst="rect">
            <a:avLst/>
          </a:prstGeom>
        </p:spPr>
      </p:pic>
      <p:sp>
        <p:nvSpPr>
          <p:cNvPr id="10" name="Title 1">
            <a:extLst>
              <a:ext uri="{FF2B5EF4-FFF2-40B4-BE49-F238E27FC236}">
                <a16:creationId xmlns:a16="http://schemas.microsoft.com/office/drawing/2014/main" id="{1DF9BF6F-5BE5-A949-A2BE-FEB6D3DE7380}"/>
              </a:ext>
            </a:extLst>
          </p:cNvPr>
          <p:cNvSpPr>
            <a:spLocks noGrp="1"/>
          </p:cNvSpPr>
          <p:nvPr>
            <p:ph type="title" hasCustomPrompt="1"/>
          </p:nvPr>
        </p:nvSpPr>
        <p:spPr>
          <a:xfrm>
            <a:off x="1776667" y="811650"/>
            <a:ext cx="4660243" cy="311888"/>
          </a:xfrm>
          <a:prstGeom prst="rect">
            <a:avLst/>
          </a:prstGeom>
        </p:spPr>
        <p:txBody>
          <a:bodyPr>
            <a:noAutofit/>
          </a:bodyPr>
          <a:lstStyle>
            <a:lvl1pPr>
              <a:defRPr sz="2400"/>
            </a:lvl1pPr>
          </a:lstStyle>
          <a:p>
            <a:r>
              <a:rPr lang="en-US" dirty="0"/>
              <a:t>CLICK TO EDIT CLINICAL CARE HEADLINE</a:t>
            </a:r>
          </a:p>
        </p:txBody>
      </p:sp>
      <p:grpSp>
        <p:nvGrpSpPr>
          <p:cNvPr id="11" name="Group 10" descr="hospital or medical care center with a medical cross in the center">
            <a:extLst>
              <a:ext uri="{FF2B5EF4-FFF2-40B4-BE49-F238E27FC236}">
                <a16:creationId xmlns:a16="http://schemas.microsoft.com/office/drawing/2014/main" id="{597B5F21-FA6E-9C9D-8DDC-465B6F77D755}"/>
              </a:ext>
            </a:extLst>
          </p:cNvPr>
          <p:cNvGrpSpPr/>
          <p:nvPr userDrawn="1"/>
        </p:nvGrpSpPr>
        <p:grpSpPr>
          <a:xfrm>
            <a:off x="874174" y="565001"/>
            <a:ext cx="768706" cy="768706"/>
            <a:chOff x="762784" y="565001"/>
            <a:chExt cx="768706" cy="768706"/>
          </a:xfrm>
        </p:grpSpPr>
        <p:pic>
          <p:nvPicPr>
            <p:cNvPr id="3" name="Picture 2" descr="A black background with a gold cross&#10;&#10;Description automatically generated">
              <a:extLst>
                <a:ext uri="{FF2B5EF4-FFF2-40B4-BE49-F238E27FC236}">
                  <a16:creationId xmlns:a16="http://schemas.microsoft.com/office/drawing/2014/main" id="{106A7D71-07AA-D2E5-A6AA-2F9E27CDFD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3211" y="646617"/>
              <a:ext cx="557198" cy="557198"/>
            </a:xfrm>
            <a:prstGeom prst="rect">
              <a:avLst/>
            </a:prstGeom>
          </p:spPr>
        </p:pic>
        <p:sp>
          <p:nvSpPr>
            <p:cNvPr id="4" name="Oval 3">
              <a:extLst>
                <a:ext uri="{FF2B5EF4-FFF2-40B4-BE49-F238E27FC236}">
                  <a16:creationId xmlns:a16="http://schemas.microsoft.com/office/drawing/2014/main" id="{0992B09C-5662-1FB6-2C32-7FF805F63BF7}"/>
                </a:ext>
              </a:extLst>
            </p:cNvPr>
            <p:cNvSpPr/>
            <p:nvPr userDrawn="1"/>
          </p:nvSpPr>
          <p:spPr>
            <a:xfrm>
              <a:off x="762784" y="565001"/>
              <a:ext cx="768706" cy="768706"/>
            </a:xfrm>
            <a:prstGeom prst="ellipse">
              <a:avLst/>
            </a:prstGeom>
            <a:noFill/>
            <a:ln w="19050">
              <a:solidFill>
                <a:srgbClr val="CBB3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5" name="Text Placeholder 17">
            <a:extLst>
              <a:ext uri="{FF2B5EF4-FFF2-40B4-BE49-F238E27FC236}">
                <a16:creationId xmlns:a16="http://schemas.microsoft.com/office/drawing/2014/main" id="{297A31B8-8408-6B76-02D3-8A00ADD7D989}"/>
              </a:ext>
            </a:extLst>
          </p:cNvPr>
          <p:cNvSpPr>
            <a:spLocks noGrp="1"/>
          </p:cNvSpPr>
          <p:nvPr>
            <p:ph type="body" sz="quarter" idx="10" hasCustomPrompt="1"/>
          </p:nvPr>
        </p:nvSpPr>
        <p:spPr>
          <a:xfrm>
            <a:off x="874175" y="4776009"/>
            <a:ext cx="4660243" cy="941397"/>
          </a:xfrm>
          <a:prstGeom prst="rect">
            <a:avLst/>
          </a:prstGeom>
        </p:spPr>
        <p:txBody>
          <a:bodyPr>
            <a:noAutofit/>
          </a:bodyPr>
          <a:lstStyle>
            <a:lvl1pPr marL="0" indent="0">
              <a:lnSpc>
                <a:spcPct val="110000"/>
              </a:lnSpc>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18" name="Text Placeholder 19">
            <a:extLst>
              <a:ext uri="{FF2B5EF4-FFF2-40B4-BE49-F238E27FC236}">
                <a16:creationId xmlns:a16="http://schemas.microsoft.com/office/drawing/2014/main" id="{9A4B781A-780C-0E4D-F564-EE5133F1BB9F}"/>
              </a:ext>
            </a:extLst>
          </p:cNvPr>
          <p:cNvSpPr>
            <a:spLocks noGrp="1"/>
          </p:cNvSpPr>
          <p:nvPr>
            <p:ph type="body" sz="quarter" idx="11" hasCustomPrompt="1"/>
          </p:nvPr>
        </p:nvSpPr>
        <p:spPr>
          <a:xfrm>
            <a:off x="874192" y="2304303"/>
            <a:ext cx="4660900" cy="2241193"/>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0" name="Text Placeholder 21">
            <a:extLst>
              <a:ext uri="{FF2B5EF4-FFF2-40B4-BE49-F238E27FC236}">
                <a16:creationId xmlns:a16="http://schemas.microsoft.com/office/drawing/2014/main" id="{C5C55D74-9933-1413-D2F3-32553C6204FF}"/>
              </a:ext>
            </a:extLst>
          </p:cNvPr>
          <p:cNvSpPr>
            <a:spLocks noGrp="1"/>
          </p:cNvSpPr>
          <p:nvPr>
            <p:ph type="body" sz="quarter" idx="12" hasCustomPrompt="1"/>
          </p:nvPr>
        </p:nvSpPr>
        <p:spPr>
          <a:xfrm>
            <a:off x="874174" y="1864058"/>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7" name="Rectangle 6">
            <a:extLst>
              <a:ext uri="{FF2B5EF4-FFF2-40B4-BE49-F238E27FC236}">
                <a16:creationId xmlns:a16="http://schemas.microsoft.com/office/drawing/2014/main" id="{E902278A-540D-7F25-3BC7-A4A820937EC2}"/>
              </a:ext>
            </a:extLst>
          </p:cNvPr>
          <p:cNvSpPr/>
          <p:nvPr userDrawn="1"/>
        </p:nvSpPr>
        <p:spPr>
          <a:xfrm>
            <a:off x="10100733" y="5717406"/>
            <a:ext cx="1786467" cy="9865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92FA021-D6AC-06D4-EDD6-7FDD88B8F7A7}"/>
              </a:ext>
            </a:extLst>
          </p:cNvPr>
          <p:cNvPicPr>
            <a:picLocks noChangeAspect="1"/>
          </p:cNvPicPr>
          <p:nvPr userDrawn="1"/>
        </p:nvPicPr>
        <p:blipFill>
          <a:blip r:embed="rId4"/>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25722514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novation Care Slide">
    <p:spTree>
      <p:nvGrpSpPr>
        <p:cNvPr id="1" name=""/>
        <p:cNvGrpSpPr/>
        <p:nvPr/>
      </p:nvGrpSpPr>
      <p:grpSpPr>
        <a:xfrm>
          <a:off x="0" y="0"/>
          <a:ext cx="0" cy="0"/>
          <a:chOff x="0" y="0"/>
          <a:chExt cx="0" cy="0"/>
        </a:xfrm>
      </p:grpSpPr>
      <p:sp>
        <p:nvSpPr>
          <p:cNvPr id="19" name="Picture Placeholder 15">
            <a:extLst>
              <a:ext uri="{FF2B5EF4-FFF2-40B4-BE49-F238E27FC236}">
                <a16:creationId xmlns:a16="http://schemas.microsoft.com/office/drawing/2014/main" id="{2C5BB342-F305-7C4A-AB1C-2B52530AFB7C}"/>
              </a:ext>
            </a:extLst>
          </p:cNvPr>
          <p:cNvSpPr>
            <a:spLocks noGrp="1"/>
          </p:cNvSpPr>
          <p:nvPr>
            <p:ph type="pic" sz="quarter" idx="13" hasCustomPrompt="1"/>
          </p:nvPr>
        </p:nvSpPr>
        <p:spPr>
          <a:xfrm>
            <a:off x="7318670" y="1"/>
            <a:ext cx="4873330"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1DCF9707-6D9A-5799-8038-BF0A820BBC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541655" y="0"/>
            <a:ext cx="12192000" cy="6858000"/>
          </a:xfrm>
          <a:prstGeom prst="rect">
            <a:avLst/>
          </a:prstGeom>
        </p:spPr>
      </p:pic>
      <p:sp>
        <p:nvSpPr>
          <p:cNvPr id="10" name="Title 1">
            <a:extLst>
              <a:ext uri="{FF2B5EF4-FFF2-40B4-BE49-F238E27FC236}">
                <a16:creationId xmlns:a16="http://schemas.microsoft.com/office/drawing/2014/main" id="{1DF9BF6F-5BE5-A949-A2BE-FEB6D3DE7380}"/>
              </a:ext>
            </a:extLst>
          </p:cNvPr>
          <p:cNvSpPr>
            <a:spLocks noGrp="1"/>
          </p:cNvSpPr>
          <p:nvPr>
            <p:ph type="title" hasCustomPrompt="1"/>
          </p:nvPr>
        </p:nvSpPr>
        <p:spPr>
          <a:xfrm>
            <a:off x="1776667" y="811650"/>
            <a:ext cx="4873330" cy="311888"/>
          </a:xfrm>
          <a:prstGeom prst="rect">
            <a:avLst/>
          </a:prstGeom>
        </p:spPr>
        <p:txBody>
          <a:bodyPr>
            <a:noAutofit/>
          </a:bodyPr>
          <a:lstStyle>
            <a:lvl1pPr>
              <a:defRPr sz="2400"/>
            </a:lvl1pPr>
          </a:lstStyle>
          <a:p>
            <a:r>
              <a:rPr lang="en-US" dirty="0"/>
              <a:t>CLICK TO EDIT INNOVATION HEADLINE</a:t>
            </a:r>
          </a:p>
        </p:txBody>
      </p:sp>
      <p:grpSp>
        <p:nvGrpSpPr>
          <p:cNvPr id="5" name="Group 4" descr="lightbulb with a check mark inside.">
            <a:extLst>
              <a:ext uri="{FF2B5EF4-FFF2-40B4-BE49-F238E27FC236}">
                <a16:creationId xmlns:a16="http://schemas.microsoft.com/office/drawing/2014/main" id="{B2C48261-D241-235E-A93E-A8CF92021EF4}"/>
              </a:ext>
            </a:extLst>
          </p:cNvPr>
          <p:cNvGrpSpPr>
            <a:grpSpLocks/>
          </p:cNvGrpSpPr>
          <p:nvPr userDrawn="1"/>
        </p:nvGrpSpPr>
        <p:grpSpPr>
          <a:xfrm>
            <a:off x="874174" y="574561"/>
            <a:ext cx="768706" cy="768706"/>
            <a:chOff x="762784" y="565001"/>
            <a:chExt cx="768706" cy="768706"/>
          </a:xfrm>
        </p:grpSpPr>
        <p:sp>
          <p:nvSpPr>
            <p:cNvPr id="6" name="Oval 5">
              <a:extLst>
                <a:ext uri="{FF2B5EF4-FFF2-40B4-BE49-F238E27FC236}">
                  <a16:creationId xmlns:a16="http://schemas.microsoft.com/office/drawing/2014/main" id="{A2CB588D-06B8-3C8C-BE59-04F2D5C22FF1}"/>
                </a:ext>
              </a:extLst>
            </p:cNvPr>
            <p:cNvSpPr>
              <a:spLocks/>
            </p:cNvSpPr>
            <p:nvPr userDrawn="1"/>
          </p:nvSpPr>
          <p:spPr>
            <a:xfrm>
              <a:off x="762784" y="565001"/>
              <a:ext cx="768706" cy="768706"/>
            </a:xfrm>
            <a:prstGeom prst="ellipse">
              <a:avLst/>
            </a:prstGeom>
            <a:noFill/>
            <a:ln w="19050">
              <a:solidFill>
                <a:srgbClr val="CBB3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descr="A light bulb with a check mark inside&#10;&#10;Description automatically generated">
              <a:extLst>
                <a:ext uri="{FF2B5EF4-FFF2-40B4-BE49-F238E27FC236}">
                  <a16:creationId xmlns:a16="http://schemas.microsoft.com/office/drawing/2014/main" id="{F86BF694-0B3B-C486-B791-C47C426348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7876" y="655870"/>
              <a:ext cx="558522" cy="558522"/>
            </a:xfrm>
            <a:prstGeom prst="rect">
              <a:avLst/>
            </a:prstGeom>
          </p:spPr>
        </p:pic>
      </p:grpSp>
      <p:sp>
        <p:nvSpPr>
          <p:cNvPr id="4" name="Text Placeholder 17">
            <a:extLst>
              <a:ext uri="{FF2B5EF4-FFF2-40B4-BE49-F238E27FC236}">
                <a16:creationId xmlns:a16="http://schemas.microsoft.com/office/drawing/2014/main" id="{4C84C731-E710-A228-56DB-7CFD1EE9EA20}"/>
              </a:ext>
            </a:extLst>
          </p:cNvPr>
          <p:cNvSpPr>
            <a:spLocks noGrp="1"/>
          </p:cNvSpPr>
          <p:nvPr>
            <p:ph type="body" sz="quarter" idx="10" hasCustomPrompt="1"/>
          </p:nvPr>
        </p:nvSpPr>
        <p:spPr>
          <a:xfrm>
            <a:off x="874175" y="4776009"/>
            <a:ext cx="4660243" cy="941397"/>
          </a:xfrm>
          <a:prstGeom prst="rect">
            <a:avLst/>
          </a:prstGeom>
        </p:spPr>
        <p:txBody>
          <a:bodyPr>
            <a:noAutofit/>
          </a:bodyPr>
          <a:lstStyle>
            <a:lvl1pPr marL="0" indent="0">
              <a:lnSpc>
                <a:spcPct val="110000"/>
              </a:lnSpc>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8" name="Text Placeholder 19">
            <a:extLst>
              <a:ext uri="{FF2B5EF4-FFF2-40B4-BE49-F238E27FC236}">
                <a16:creationId xmlns:a16="http://schemas.microsoft.com/office/drawing/2014/main" id="{6721F9BA-CA9E-85AE-EF79-67188C5A9FF5}"/>
              </a:ext>
            </a:extLst>
          </p:cNvPr>
          <p:cNvSpPr>
            <a:spLocks noGrp="1"/>
          </p:cNvSpPr>
          <p:nvPr>
            <p:ph type="body" sz="quarter" idx="11" hasCustomPrompt="1"/>
          </p:nvPr>
        </p:nvSpPr>
        <p:spPr>
          <a:xfrm>
            <a:off x="874192" y="2304303"/>
            <a:ext cx="4660900" cy="2241193"/>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9" name="Text Placeholder 21">
            <a:extLst>
              <a:ext uri="{FF2B5EF4-FFF2-40B4-BE49-F238E27FC236}">
                <a16:creationId xmlns:a16="http://schemas.microsoft.com/office/drawing/2014/main" id="{78217F58-811C-5C40-A87A-12D494B331F0}"/>
              </a:ext>
            </a:extLst>
          </p:cNvPr>
          <p:cNvSpPr>
            <a:spLocks noGrp="1"/>
          </p:cNvSpPr>
          <p:nvPr>
            <p:ph type="body" sz="quarter" idx="12" hasCustomPrompt="1"/>
          </p:nvPr>
        </p:nvSpPr>
        <p:spPr>
          <a:xfrm>
            <a:off x="874174" y="1864058"/>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3" name="Rectangle 2">
            <a:extLst>
              <a:ext uri="{FF2B5EF4-FFF2-40B4-BE49-F238E27FC236}">
                <a16:creationId xmlns:a16="http://schemas.microsoft.com/office/drawing/2014/main" id="{F127A0E2-67D5-5102-B57D-CC73A38E3268}"/>
              </a:ext>
            </a:extLst>
          </p:cNvPr>
          <p:cNvSpPr/>
          <p:nvPr userDrawn="1"/>
        </p:nvSpPr>
        <p:spPr>
          <a:xfrm>
            <a:off x="10557933" y="6054291"/>
            <a:ext cx="1481667" cy="5835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AD9C866-9255-5C71-A026-04E33570C5EB}"/>
              </a:ext>
            </a:extLst>
          </p:cNvPr>
          <p:cNvPicPr>
            <a:picLocks noChangeAspect="1"/>
          </p:cNvPicPr>
          <p:nvPr userDrawn="1"/>
        </p:nvPicPr>
        <p:blipFill>
          <a:blip r:embed="rId4"/>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14862286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novation Slide1">
    <p:spTree>
      <p:nvGrpSpPr>
        <p:cNvPr id="1" name=""/>
        <p:cNvGrpSpPr/>
        <p:nvPr/>
      </p:nvGrpSpPr>
      <p:grpSpPr>
        <a:xfrm>
          <a:off x="0" y="0"/>
          <a:ext cx="0" cy="0"/>
          <a:chOff x="0" y="0"/>
          <a:chExt cx="0" cy="0"/>
        </a:xfrm>
      </p:grpSpPr>
      <p:sp>
        <p:nvSpPr>
          <p:cNvPr id="12" name="Picture Placeholder 15">
            <a:extLst>
              <a:ext uri="{FF2B5EF4-FFF2-40B4-BE49-F238E27FC236}">
                <a16:creationId xmlns:a16="http://schemas.microsoft.com/office/drawing/2014/main" id="{427140C0-418B-5EE1-D1DD-C4376327B625}"/>
              </a:ext>
            </a:extLst>
          </p:cNvPr>
          <p:cNvSpPr>
            <a:spLocks noGrp="1"/>
          </p:cNvSpPr>
          <p:nvPr>
            <p:ph type="pic" sz="quarter" idx="13" hasCustomPrompt="1"/>
          </p:nvPr>
        </p:nvSpPr>
        <p:spPr>
          <a:xfrm>
            <a:off x="7318670" y="1"/>
            <a:ext cx="4873330"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1AE37B30-2226-E266-EDF0-0997DD9C64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flipV="1">
            <a:off x="541655" y="0"/>
            <a:ext cx="12192000" cy="6858000"/>
          </a:xfrm>
          <a:prstGeom prst="rect">
            <a:avLst/>
          </a:prstGeom>
        </p:spPr>
      </p:pic>
      <p:sp>
        <p:nvSpPr>
          <p:cNvPr id="3" name="Title 1">
            <a:extLst>
              <a:ext uri="{FF2B5EF4-FFF2-40B4-BE49-F238E27FC236}">
                <a16:creationId xmlns:a16="http://schemas.microsoft.com/office/drawing/2014/main" id="{C3A838ED-37B0-8E30-A2EE-19E5E46405F3}"/>
              </a:ext>
            </a:extLst>
          </p:cNvPr>
          <p:cNvSpPr>
            <a:spLocks noGrp="1"/>
          </p:cNvSpPr>
          <p:nvPr>
            <p:ph type="title" hasCustomPrompt="1"/>
          </p:nvPr>
        </p:nvSpPr>
        <p:spPr>
          <a:xfrm>
            <a:off x="1776667" y="811650"/>
            <a:ext cx="4556752" cy="311888"/>
          </a:xfrm>
          <a:prstGeom prst="rect">
            <a:avLst/>
          </a:prstGeom>
        </p:spPr>
        <p:txBody>
          <a:bodyPr>
            <a:noAutofit/>
          </a:bodyPr>
          <a:lstStyle>
            <a:lvl1pPr>
              <a:defRPr sz="2400"/>
            </a:lvl1pPr>
          </a:lstStyle>
          <a:p>
            <a:r>
              <a:rPr lang="en-US" dirty="0"/>
              <a:t>CLICK TO EDIT RESEARCH HEADLINE</a:t>
            </a:r>
          </a:p>
        </p:txBody>
      </p:sp>
      <p:sp>
        <p:nvSpPr>
          <p:cNvPr id="4" name="Text Placeholder 17">
            <a:extLst>
              <a:ext uri="{FF2B5EF4-FFF2-40B4-BE49-F238E27FC236}">
                <a16:creationId xmlns:a16="http://schemas.microsoft.com/office/drawing/2014/main" id="{25288FEF-0C1D-48B5-82B2-33C78896D1D1}"/>
              </a:ext>
            </a:extLst>
          </p:cNvPr>
          <p:cNvSpPr>
            <a:spLocks noGrp="1"/>
          </p:cNvSpPr>
          <p:nvPr>
            <p:ph type="body" sz="quarter" idx="10" hasCustomPrompt="1"/>
          </p:nvPr>
        </p:nvSpPr>
        <p:spPr>
          <a:xfrm>
            <a:off x="874175" y="4776009"/>
            <a:ext cx="4660243" cy="941397"/>
          </a:xfrm>
          <a:prstGeom prst="rect">
            <a:avLst/>
          </a:prstGeom>
        </p:spPr>
        <p:txBody>
          <a:bodyPr>
            <a:noAutofit/>
          </a:bodyPr>
          <a:lstStyle>
            <a:lvl1pPr marL="0" indent="0">
              <a:lnSpc>
                <a:spcPct val="110000"/>
              </a:lnSpc>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9" name="Text Placeholder 19">
            <a:extLst>
              <a:ext uri="{FF2B5EF4-FFF2-40B4-BE49-F238E27FC236}">
                <a16:creationId xmlns:a16="http://schemas.microsoft.com/office/drawing/2014/main" id="{902FEC70-B411-1E72-0494-002D3CE31CB7}"/>
              </a:ext>
            </a:extLst>
          </p:cNvPr>
          <p:cNvSpPr>
            <a:spLocks noGrp="1"/>
          </p:cNvSpPr>
          <p:nvPr>
            <p:ph type="body" sz="quarter" idx="11" hasCustomPrompt="1"/>
          </p:nvPr>
        </p:nvSpPr>
        <p:spPr>
          <a:xfrm>
            <a:off x="874192" y="2304303"/>
            <a:ext cx="4660900" cy="2241193"/>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0" name="Text Placeholder 21">
            <a:extLst>
              <a:ext uri="{FF2B5EF4-FFF2-40B4-BE49-F238E27FC236}">
                <a16:creationId xmlns:a16="http://schemas.microsoft.com/office/drawing/2014/main" id="{4A574DE6-D597-F184-09F0-9333B6EBFBA4}"/>
              </a:ext>
            </a:extLst>
          </p:cNvPr>
          <p:cNvSpPr>
            <a:spLocks noGrp="1"/>
          </p:cNvSpPr>
          <p:nvPr>
            <p:ph type="body" sz="quarter" idx="12" hasCustomPrompt="1"/>
          </p:nvPr>
        </p:nvSpPr>
        <p:spPr>
          <a:xfrm>
            <a:off x="874174" y="1864058"/>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grpSp>
        <p:nvGrpSpPr>
          <p:cNvPr id="14" name="Group 13" descr="a microscope ">
            <a:extLst>
              <a:ext uri="{FF2B5EF4-FFF2-40B4-BE49-F238E27FC236}">
                <a16:creationId xmlns:a16="http://schemas.microsoft.com/office/drawing/2014/main" id="{59B85B8C-5D04-C917-FF6A-1E94423A2E75}"/>
              </a:ext>
            </a:extLst>
          </p:cNvPr>
          <p:cNvGrpSpPr/>
          <p:nvPr userDrawn="1"/>
        </p:nvGrpSpPr>
        <p:grpSpPr>
          <a:xfrm>
            <a:off x="874174" y="565001"/>
            <a:ext cx="768706" cy="768706"/>
            <a:chOff x="762784" y="565001"/>
            <a:chExt cx="768706" cy="768706"/>
          </a:xfrm>
        </p:grpSpPr>
        <p:sp>
          <p:nvSpPr>
            <p:cNvPr id="20" name="Oval 19">
              <a:extLst>
                <a:ext uri="{FF2B5EF4-FFF2-40B4-BE49-F238E27FC236}">
                  <a16:creationId xmlns:a16="http://schemas.microsoft.com/office/drawing/2014/main" id="{470F4081-A21E-60CF-E7B2-081B9D2F2B21}"/>
                </a:ext>
              </a:extLst>
            </p:cNvPr>
            <p:cNvSpPr/>
            <p:nvPr userDrawn="1"/>
          </p:nvSpPr>
          <p:spPr>
            <a:xfrm>
              <a:off x="762784" y="565001"/>
              <a:ext cx="768706" cy="768706"/>
            </a:xfrm>
            <a:prstGeom prst="ellipse">
              <a:avLst/>
            </a:prstGeom>
            <a:noFill/>
            <a:ln w="19050">
              <a:solidFill>
                <a:srgbClr val="CBB3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1" name="Picture 20" descr="A black and white image of a microscope&#10;&#10;Description automatically generated">
              <a:extLst>
                <a:ext uri="{FF2B5EF4-FFF2-40B4-BE49-F238E27FC236}">
                  <a16:creationId xmlns:a16="http://schemas.microsoft.com/office/drawing/2014/main" id="{36E7246B-0D4C-7736-312E-944467C088F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6474" y="686185"/>
              <a:ext cx="522194" cy="522194"/>
            </a:xfrm>
            <a:prstGeom prst="rect">
              <a:avLst/>
            </a:prstGeom>
          </p:spPr>
        </p:pic>
      </p:grpSp>
      <p:sp>
        <p:nvSpPr>
          <p:cNvPr id="7" name="Rectangle 6">
            <a:extLst>
              <a:ext uri="{FF2B5EF4-FFF2-40B4-BE49-F238E27FC236}">
                <a16:creationId xmlns:a16="http://schemas.microsoft.com/office/drawing/2014/main" id="{94D6DA47-03AA-997F-D10C-FBB6269B8DBC}"/>
              </a:ext>
            </a:extLst>
          </p:cNvPr>
          <p:cNvSpPr/>
          <p:nvPr userDrawn="1"/>
        </p:nvSpPr>
        <p:spPr>
          <a:xfrm>
            <a:off x="10718800" y="6054291"/>
            <a:ext cx="1337733" cy="5412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6FFB143-5DFD-2591-0186-3AE10C5CCF2B}"/>
              </a:ext>
            </a:extLst>
          </p:cNvPr>
          <p:cNvPicPr>
            <a:picLocks noChangeAspect="1"/>
          </p:cNvPicPr>
          <p:nvPr userDrawn="1"/>
        </p:nvPicPr>
        <p:blipFill>
          <a:blip r:embed="rId4"/>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6467836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esearch Slide">
    <p:spTree>
      <p:nvGrpSpPr>
        <p:cNvPr id="1" name=""/>
        <p:cNvGrpSpPr/>
        <p:nvPr/>
      </p:nvGrpSpPr>
      <p:grpSpPr>
        <a:xfrm>
          <a:off x="0" y="0"/>
          <a:ext cx="0" cy="0"/>
          <a:chOff x="0" y="0"/>
          <a:chExt cx="0" cy="0"/>
        </a:xfrm>
      </p:grpSpPr>
      <p:sp>
        <p:nvSpPr>
          <p:cNvPr id="7" name="Picture Placeholder 15">
            <a:extLst>
              <a:ext uri="{FF2B5EF4-FFF2-40B4-BE49-F238E27FC236}">
                <a16:creationId xmlns:a16="http://schemas.microsoft.com/office/drawing/2014/main" id="{6D6174FA-1749-D5E4-C462-A59BB7D60F82}"/>
              </a:ext>
            </a:extLst>
          </p:cNvPr>
          <p:cNvSpPr>
            <a:spLocks noGrp="1"/>
          </p:cNvSpPr>
          <p:nvPr>
            <p:ph type="pic" sz="quarter" idx="13" hasCustomPrompt="1"/>
          </p:nvPr>
        </p:nvSpPr>
        <p:spPr>
          <a:xfrm>
            <a:off x="7318670" y="1"/>
            <a:ext cx="4873330" cy="6857999"/>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2" name="Title 1">
            <a:extLst>
              <a:ext uri="{FF2B5EF4-FFF2-40B4-BE49-F238E27FC236}">
                <a16:creationId xmlns:a16="http://schemas.microsoft.com/office/drawing/2014/main" id="{17120ABD-B9F2-615C-59B5-37A37AFEF9BD}"/>
              </a:ext>
            </a:extLst>
          </p:cNvPr>
          <p:cNvSpPr>
            <a:spLocks noGrp="1"/>
          </p:cNvSpPr>
          <p:nvPr>
            <p:ph type="title" hasCustomPrompt="1"/>
          </p:nvPr>
        </p:nvSpPr>
        <p:spPr>
          <a:xfrm>
            <a:off x="1776667" y="811650"/>
            <a:ext cx="4556752" cy="311888"/>
          </a:xfrm>
          <a:prstGeom prst="rect">
            <a:avLst/>
          </a:prstGeom>
        </p:spPr>
        <p:txBody>
          <a:bodyPr>
            <a:noAutofit/>
          </a:bodyPr>
          <a:lstStyle>
            <a:lvl1pPr>
              <a:defRPr sz="2400"/>
            </a:lvl1pPr>
          </a:lstStyle>
          <a:p>
            <a:r>
              <a:rPr lang="en-US" dirty="0"/>
              <a:t>CLICK TO EDIT EDUCATION HEADLINE</a:t>
            </a:r>
          </a:p>
        </p:txBody>
      </p:sp>
      <p:sp>
        <p:nvSpPr>
          <p:cNvPr id="3" name="Text Placeholder 17">
            <a:extLst>
              <a:ext uri="{FF2B5EF4-FFF2-40B4-BE49-F238E27FC236}">
                <a16:creationId xmlns:a16="http://schemas.microsoft.com/office/drawing/2014/main" id="{BD633C53-D9DF-76EC-7BA4-C44EF0AB89D4}"/>
              </a:ext>
            </a:extLst>
          </p:cNvPr>
          <p:cNvSpPr>
            <a:spLocks noGrp="1"/>
          </p:cNvSpPr>
          <p:nvPr>
            <p:ph type="body" sz="quarter" idx="10" hasCustomPrompt="1"/>
          </p:nvPr>
        </p:nvSpPr>
        <p:spPr>
          <a:xfrm>
            <a:off x="874175" y="4776009"/>
            <a:ext cx="4660243" cy="941397"/>
          </a:xfrm>
          <a:prstGeom prst="rect">
            <a:avLst/>
          </a:prstGeom>
        </p:spPr>
        <p:txBody>
          <a:bodyPr>
            <a:noAutofit/>
          </a:bodyPr>
          <a:lstStyle>
            <a:lvl1pPr marL="0" indent="0">
              <a:lnSpc>
                <a:spcPct val="110000"/>
              </a:lnSpc>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4" name="Text Placeholder 19">
            <a:extLst>
              <a:ext uri="{FF2B5EF4-FFF2-40B4-BE49-F238E27FC236}">
                <a16:creationId xmlns:a16="http://schemas.microsoft.com/office/drawing/2014/main" id="{02A40816-152C-8B67-933B-D21D37B258B0}"/>
              </a:ext>
            </a:extLst>
          </p:cNvPr>
          <p:cNvSpPr>
            <a:spLocks noGrp="1"/>
          </p:cNvSpPr>
          <p:nvPr>
            <p:ph type="body" sz="quarter" idx="11" hasCustomPrompt="1"/>
          </p:nvPr>
        </p:nvSpPr>
        <p:spPr>
          <a:xfrm>
            <a:off x="874192" y="2304303"/>
            <a:ext cx="4660900" cy="2241193"/>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5" name="Text Placeholder 21">
            <a:extLst>
              <a:ext uri="{FF2B5EF4-FFF2-40B4-BE49-F238E27FC236}">
                <a16:creationId xmlns:a16="http://schemas.microsoft.com/office/drawing/2014/main" id="{0E4EEA5C-CFEF-E025-A2FB-4127F6AD9054}"/>
              </a:ext>
            </a:extLst>
          </p:cNvPr>
          <p:cNvSpPr>
            <a:spLocks noGrp="1"/>
          </p:cNvSpPr>
          <p:nvPr>
            <p:ph type="body" sz="quarter" idx="12" hasCustomPrompt="1"/>
          </p:nvPr>
        </p:nvSpPr>
        <p:spPr>
          <a:xfrm>
            <a:off x="874174" y="1864058"/>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grpSp>
        <p:nvGrpSpPr>
          <p:cNvPr id="14" name="Group 13" descr="a graduation cap with a yellow tassle.">
            <a:extLst>
              <a:ext uri="{FF2B5EF4-FFF2-40B4-BE49-F238E27FC236}">
                <a16:creationId xmlns:a16="http://schemas.microsoft.com/office/drawing/2014/main" id="{CE4BBA21-C98A-E206-0FD4-266B51166ED5}"/>
              </a:ext>
            </a:extLst>
          </p:cNvPr>
          <p:cNvGrpSpPr/>
          <p:nvPr userDrawn="1"/>
        </p:nvGrpSpPr>
        <p:grpSpPr>
          <a:xfrm>
            <a:off x="874174" y="565001"/>
            <a:ext cx="768706" cy="768706"/>
            <a:chOff x="762784" y="565001"/>
            <a:chExt cx="768706" cy="768706"/>
          </a:xfrm>
        </p:grpSpPr>
        <p:sp>
          <p:nvSpPr>
            <p:cNvPr id="20" name="Oval 19">
              <a:extLst>
                <a:ext uri="{FF2B5EF4-FFF2-40B4-BE49-F238E27FC236}">
                  <a16:creationId xmlns:a16="http://schemas.microsoft.com/office/drawing/2014/main" id="{7752F6CA-60B5-B636-E27B-F74B6095CEAE}"/>
                </a:ext>
              </a:extLst>
            </p:cNvPr>
            <p:cNvSpPr/>
            <p:nvPr userDrawn="1"/>
          </p:nvSpPr>
          <p:spPr>
            <a:xfrm>
              <a:off x="762784" y="565001"/>
              <a:ext cx="768706" cy="768706"/>
            </a:xfrm>
            <a:prstGeom prst="ellipse">
              <a:avLst/>
            </a:prstGeom>
            <a:noFill/>
            <a:ln w="19050">
              <a:solidFill>
                <a:srgbClr val="CBB3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1" name="Picture 20">
              <a:extLst>
                <a:ext uri="{FF2B5EF4-FFF2-40B4-BE49-F238E27FC236}">
                  <a16:creationId xmlns:a16="http://schemas.microsoft.com/office/drawing/2014/main" id="{75968DD4-C720-8E5D-394A-12FF6EB5D2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3589" y="665628"/>
              <a:ext cx="550550" cy="550550"/>
            </a:xfrm>
            <a:prstGeom prst="rect">
              <a:avLst/>
            </a:prstGeom>
          </p:spPr>
        </p:pic>
      </p:grpSp>
      <p:sp>
        <p:nvSpPr>
          <p:cNvPr id="9" name="Rectangle 8">
            <a:extLst>
              <a:ext uri="{FF2B5EF4-FFF2-40B4-BE49-F238E27FC236}">
                <a16:creationId xmlns:a16="http://schemas.microsoft.com/office/drawing/2014/main" id="{F56C0019-68A5-5D91-357A-F9FF4ADF3170}"/>
              </a:ext>
            </a:extLst>
          </p:cNvPr>
          <p:cNvSpPr/>
          <p:nvPr userDrawn="1"/>
        </p:nvSpPr>
        <p:spPr>
          <a:xfrm>
            <a:off x="10795000" y="6192372"/>
            <a:ext cx="1075267" cy="3376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D3E29C1-071E-A405-FB3E-2BFB1E7803D5}"/>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8978683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20D915-2D62-4421-9DFF-63E028BF61CB}" type="datetimeFigureOut">
              <a:rPr lang="en-US" smtClean="0"/>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42FF6-0C16-4747-BCA9-64CFB36C03E0}" type="slidenum">
              <a:rPr lang="en-US" smtClean="0"/>
              <a:t>‹#›</a:t>
            </a:fld>
            <a:endParaRPr lang="en-US"/>
          </a:p>
        </p:txBody>
      </p:sp>
    </p:spTree>
    <p:extLst>
      <p:ext uri="{BB962C8B-B14F-4D97-AF65-F5344CB8AC3E}">
        <p14:creationId xmlns:p14="http://schemas.microsoft.com/office/powerpoint/2010/main" val="40457317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20D915-2D62-4421-9DFF-63E028BF61CB}" type="datetimeFigureOut">
              <a:rPr lang="en-US" smtClean="0"/>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42FF6-0C16-4747-BCA9-64CFB36C03E0}" type="slidenum">
              <a:rPr lang="en-US" smtClean="0"/>
              <a:t>‹#›</a:t>
            </a:fld>
            <a:endParaRPr lang="en-US"/>
          </a:p>
        </p:txBody>
      </p:sp>
    </p:spTree>
    <p:extLst>
      <p:ext uri="{BB962C8B-B14F-4D97-AF65-F5344CB8AC3E}">
        <p14:creationId xmlns:p14="http://schemas.microsoft.com/office/powerpoint/2010/main" val="1852338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them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0821F8C-1B02-CAC1-E2E1-E8196C3113AF}"/>
              </a:ext>
            </a:extLst>
          </p:cNvPr>
          <p:cNvSpPr>
            <a:spLocks noGrp="1"/>
          </p:cNvSpPr>
          <p:nvPr>
            <p:ph type="subTitle" idx="1" hasCustomPrompt="1"/>
          </p:nvPr>
        </p:nvSpPr>
        <p:spPr>
          <a:xfrm>
            <a:off x="1917989" y="4071504"/>
            <a:ext cx="9144000" cy="505505"/>
          </a:xfrm>
          <a:prstGeom prst="rect">
            <a:avLst/>
          </a:prstGeom>
        </p:spPr>
        <p:txBody>
          <a:bodyPr/>
          <a:lstStyle>
            <a:lvl1pPr marL="0" indent="0" algn="l">
              <a:buNone/>
              <a:defRPr sz="28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2" name="Title 1">
            <a:extLst>
              <a:ext uri="{FF2B5EF4-FFF2-40B4-BE49-F238E27FC236}">
                <a16:creationId xmlns:a16="http://schemas.microsoft.com/office/drawing/2014/main" id="{975220B6-F7F7-8661-8D09-537F52639D51}"/>
              </a:ext>
            </a:extLst>
          </p:cNvPr>
          <p:cNvSpPr>
            <a:spLocks noGrp="1"/>
          </p:cNvSpPr>
          <p:nvPr>
            <p:ph type="ctrTitle" hasCustomPrompt="1"/>
          </p:nvPr>
        </p:nvSpPr>
        <p:spPr>
          <a:xfrm>
            <a:off x="1917989" y="2383541"/>
            <a:ext cx="6621327" cy="1343405"/>
          </a:xfrm>
          <a:prstGeom prst="rect">
            <a:avLst/>
          </a:prstGeom>
        </p:spPr>
        <p:txBody>
          <a:bodyPr anchor="b"/>
          <a:lstStyle>
            <a:lvl1pPr algn="l">
              <a:defRPr sz="4400" b="1" i="0" spc="0">
                <a:latin typeface="Arial Black" panose="020B0604020202020204" pitchFamily="34" charset="0"/>
                <a:cs typeface="Arial Black" panose="020B0604020202020204" pitchFamily="34" charset="0"/>
              </a:defRPr>
            </a:lvl1pPr>
          </a:lstStyle>
          <a:p>
            <a:r>
              <a:rPr lang="en-US" dirty="0"/>
              <a:t>CLICK TO EDIT POWERPOINT TITLE</a:t>
            </a:r>
          </a:p>
        </p:txBody>
      </p:sp>
      <p:pic>
        <p:nvPicPr>
          <p:cNvPr id="7" name="Picture 6">
            <a:extLst>
              <a:ext uri="{FF2B5EF4-FFF2-40B4-BE49-F238E27FC236}">
                <a16:creationId xmlns:a16="http://schemas.microsoft.com/office/drawing/2014/main" id="{AA6BBC53-C36C-CE49-CF73-CDBCF5DD78CC}"/>
              </a:ext>
            </a:extLst>
          </p:cNvPr>
          <p:cNvPicPr>
            <a:picLocks noChangeAspect="1"/>
          </p:cNvPicPr>
          <p:nvPr userDrawn="1"/>
        </p:nvPicPr>
        <p:blipFill>
          <a:blip r:embed="rId3"/>
          <a:stretch>
            <a:fillRect/>
          </a:stretch>
        </p:blipFill>
        <p:spPr>
          <a:xfrm>
            <a:off x="9965933" y="6048870"/>
            <a:ext cx="1752788" cy="460586"/>
          </a:xfrm>
          <a:prstGeom prst="rect">
            <a:avLst/>
          </a:prstGeom>
        </p:spPr>
      </p:pic>
      <p:sp>
        <p:nvSpPr>
          <p:cNvPr id="9" name="Rectangle 8">
            <a:extLst>
              <a:ext uri="{FF2B5EF4-FFF2-40B4-BE49-F238E27FC236}">
                <a16:creationId xmlns:a16="http://schemas.microsoft.com/office/drawing/2014/main" id="{78EFC47C-B236-EAAE-2C07-05868BAAB38E}"/>
              </a:ext>
            </a:extLst>
          </p:cNvPr>
          <p:cNvSpPr/>
          <p:nvPr userDrawn="1"/>
        </p:nvSpPr>
        <p:spPr>
          <a:xfrm>
            <a:off x="1917989" y="1674683"/>
            <a:ext cx="2798743" cy="403015"/>
          </a:xfrm>
          <a:prstGeom prst="rect">
            <a:avLst/>
          </a:prstGeom>
          <a:solidFill>
            <a:srgbClr val="CBB3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spc="100" baseline="0" dirty="0">
              <a:solidFill>
                <a:schemeClr val="tx1"/>
              </a:solidFill>
            </a:endParaRPr>
          </a:p>
        </p:txBody>
      </p:sp>
    </p:spTree>
    <p:extLst>
      <p:ext uri="{BB962C8B-B14F-4D97-AF65-F5344CB8AC3E}">
        <p14:creationId xmlns:p14="http://schemas.microsoft.com/office/powerpoint/2010/main" val="21764527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20D915-2D62-4421-9DFF-63E028BF61CB}" type="datetimeFigureOut">
              <a:rPr lang="en-US" smtClean="0"/>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42FF6-0C16-4747-BCA9-64CFB36C03E0}" type="slidenum">
              <a:rPr lang="en-US" smtClean="0"/>
              <a:t>‹#›</a:t>
            </a:fld>
            <a:endParaRPr lang="en-US"/>
          </a:p>
        </p:txBody>
      </p:sp>
    </p:spTree>
    <p:extLst>
      <p:ext uri="{BB962C8B-B14F-4D97-AF65-F5344CB8AC3E}">
        <p14:creationId xmlns:p14="http://schemas.microsoft.com/office/powerpoint/2010/main" val="2995991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slide (1)">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DA370E-2F44-8C57-A273-31211E71BE90}"/>
              </a:ext>
            </a:extLst>
          </p:cNvPr>
          <p:cNvSpPr>
            <a:spLocks noGrp="1"/>
          </p:cNvSpPr>
          <p:nvPr>
            <p:ph type="title" hasCustomPrompt="1"/>
          </p:nvPr>
        </p:nvSpPr>
        <p:spPr>
          <a:xfrm>
            <a:off x="762784" y="620441"/>
            <a:ext cx="9143215" cy="643338"/>
          </a:xfrm>
          <a:prstGeom prst="rect">
            <a:avLst/>
          </a:prstGeom>
        </p:spPr>
        <p:txBody>
          <a:bodyPr/>
          <a:lstStyle/>
          <a:p>
            <a:r>
              <a:rPr lang="en-US" dirty="0"/>
              <a:t>CLICK TO EDIT HEADING TEXT</a:t>
            </a:r>
          </a:p>
        </p:txBody>
      </p:sp>
      <p:sp>
        <p:nvSpPr>
          <p:cNvPr id="7" name="Text Placeholder 19">
            <a:extLst>
              <a:ext uri="{FF2B5EF4-FFF2-40B4-BE49-F238E27FC236}">
                <a16:creationId xmlns:a16="http://schemas.microsoft.com/office/drawing/2014/main" id="{A8F2A87B-0709-4C6C-FFFB-D967EDE102FA}"/>
              </a:ext>
            </a:extLst>
          </p:cNvPr>
          <p:cNvSpPr>
            <a:spLocks noGrp="1"/>
          </p:cNvSpPr>
          <p:nvPr>
            <p:ph type="body" sz="quarter" idx="11" hasCustomPrompt="1"/>
          </p:nvPr>
        </p:nvSpPr>
        <p:spPr>
          <a:xfrm>
            <a:off x="762801" y="2347844"/>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sp>
        <p:nvSpPr>
          <p:cNvPr id="8" name="Text Placeholder 21">
            <a:extLst>
              <a:ext uri="{FF2B5EF4-FFF2-40B4-BE49-F238E27FC236}">
                <a16:creationId xmlns:a16="http://schemas.microsoft.com/office/drawing/2014/main" id="{9E7873E6-231A-E641-FC01-F143579D9371}"/>
              </a:ext>
            </a:extLst>
          </p:cNvPr>
          <p:cNvSpPr>
            <a:spLocks noGrp="1"/>
          </p:cNvSpPr>
          <p:nvPr>
            <p:ph type="body" sz="quarter" idx="12" hasCustomPrompt="1"/>
          </p:nvPr>
        </p:nvSpPr>
        <p:spPr>
          <a:xfrm>
            <a:off x="762783" y="1864057"/>
            <a:ext cx="4909147" cy="483787"/>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graphicFrame>
        <p:nvGraphicFramePr>
          <p:cNvPr id="10" name="Table 9">
            <a:extLst>
              <a:ext uri="{FF2B5EF4-FFF2-40B4-BE49-F238E27FC236}">
                <a16:creationId xmlns:a16="http://schemas.microsoft.com/office/drawing/2014/main" id="{717180A1-BBAA-C8BE-57A9-FF8C452B27EA}"/>
              </a:ext>
            </a:extLst>
          </p:cNvPr>
          <p:cNvGraphicFramePr>
            <a:graphicFrameLocks noGrp="1"/>
          </p:cNvGraphicFramePr>
          <p:nvPr userDrawn="1">
            <p:extLst>
              <p:ext uri="{D42A27DB-BD31-4B8C-83A1-F6EECF244321}">
                <p14:modId xmlns:p14="http://schemas.microsoft.com/office/powerpoint/2010/main" val="3934664630"/>
              </p:ext>
            </p:extLst>
          </p:nvPr>
        </p:nvGraphicFramePr>
        <p:xfrm>
          <a:off x="6096000" y="1864057"/>
          <a:ext cx="5333199" cy="3688507"/>
        </p:xfrm>
        <a:graphic>
          <a:graphicData uri="http://schemas.openxmlformats.org/drawingml/2006/table">
            <a:tbl>
              <a:tblPr/>
              <a:tblGrid>
                <a:gridCol w="1431236">
                  <a:extLst>
                    <a:ext uri="{9D8B030D-6E8A-4147-A177-3AD203B41FA5}">
                      <a16:colId xmlns:a16="http://schemas.microsoft.com/office/drawing/2014/main" val="3710254370"/>
                    </a:ext>
                  </a:extLst>
                </a:gridCol>
                <a:gridCol w="1005203">
                  <a:extLst>
                    <a:ext uri="{9D8B030D-6E8A-4147-A177-3AD203B41FA5}">
                      <a16:colId xmlns:a16="http://schemas.microsoft.com/office/drawing/2014/main" val="1619688752"/>
                    </a:ext>
                  </a:extLst>
                </a:gridCol>
                <a:gridCol w="1143085">
                  <a:extLst>
                    <a:ext uri="{9D8B030D-6E8A-4147-A177-3AD203B41FA5}">
                      <a16:colId xmlns:a16="http://schemas.microsoft.com/office/drawing/2014/main" val="2939634979"/>
                    </a:ext>
                  </a:extLst>
                </a:gridCol>
                <a:gridCol w="750572">
                  <a:extLst>
                    <a:ext uri="{9D8B030D-6E8A-4147-A177-3AD203B41FA5}">
                      <a16:colId xmlns:a16="http://schemas.microsoft.com/office/drawing/2014/main" val="2199317431"/>
                    </a:ext>
                  </a:extLst>
                </a:gridCol>
                <a:gridCol w="1003103">
                  <a:extLst>
                    <a:ext uri="{9D8B030D-6E8A-4147-A177-3AD203B41FA5}">
                      <a16:colId xmlns:a16="http://schemas.microsoft.com/office/drawing/2014/main" val="1460978572"/>
                    </a:ext>
                  </a:extLst>
                </a:gridCol>
              </a:tblGrid>
              <a:tr h="0">
                <a:tc>
                  <a:txBody>
                    <a:bodyPr/>
                    <a:lstStyle/>
                    <a:p>
                      <a:pPr algn="l"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extLst>
                  <a:ext uri="{0D108BD9-81ED-4DB2-BD59-A6C34878D82A}">
                    <a16:rowId xmlns:a16="http://schemas.microsoft.com/office/drawing/2014/main" val="2009512804"/>
                  </a:ext>
                </a:extLst>
              </a:tr>
              <a:tr h="430336">
                <a:tc>
                  <a:txBody>
                    <a:bodyPr/>
                    <a:lstStyle/>
                    <a:p>
                      <a:pPr algn="l" rtl="0" fontAlgn="ctr"/>
                      <a:r>
                        <a:rPr lang="en-US" sz="1100" b="0" i="0" u="none" strike="noStrike" dirty="0">
                          <a:solidFill>
                            <a:srgbClr val="000000"/>
                          </a:solidFill>
                          <a:effectLst/>
                          <a:latin typeface="Helvetica" pitchFamily="2" charset="0"/>
                        </a:rPr>
                        <a:t>  MDs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10,730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13,246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252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155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458697054"/>
                  </a:ext>
                </a:extLst>
              </a:tr>
              <a:tr h="336624">
                <a:tc>
                  <a:txBody>
                    <a:bodyPr/>
                    <a:lstStyle/>
                    <a:p>
                      <a:pPr algn="l" rtl="0" fontAlgn="ctr"/>
                      <a:r>
                        <a:rPr lang="en-US" sz="1100" b="0" i="0" u="none" strike="noStrike" dirty="0">
                          <a:solidFill>
                            <a:srgbClr val="000000"/>
                          </a:solidFill>
                          <a:effectLst/>
                          <a:latin typeface="Helvetica" pitchFamily="2" charset="0"/>
                        </a:rPr>
                        <a:t>  Nurse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53,232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71,361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1,813</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447</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556181741"/>
                  </a:ext>
                </a:extLst>
              </a:tr>
              <a:tr h="324385">
                <a:tc>
                  <a:txBody>
                    <a:bodyPr/>
                    <a:lstStyle/>
                    <a:p>
                      <a:pPr algn="l" rtl="0" fontAlgn="ctr"/>
                      <a:r>
                        <a:rPr lang="en-US" sz="1100" b="0" i="0" u="none" strike="noStrike" dirty="0">
                          <a:solidFill>
                            <a:srgbClr val="000000"/>
                          </a:solidFill>
                          <a:effectLst/>
                          <a:latin typeface="Helvetica" pitchFamily="2" charset="0"/>
                        </a:rPr>
                        <a:t>  Dentists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2,668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3,374</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476334846"/>
                  </a:ext>
                </a:extLst>
              </a:tr>
              <a:tr h="289134">
                <a:tc>
                  <a:txBody>
                    <a:bodyPr/>
                    <a:lstStyle/>
                    <a:p>
                      <a:pPr algn="l" rtl="0" fontAlgn="ctr"/>
                      <a:r>
                        <a:rPr lang="en-US" sz="1100" b="0" i="0" u="none" strike="noStrike" dirty="0">
                          <a:solidFill>
                            <a:srgbClr val="000000"/>
                          </a:solidFill>
                          <a:effectLst/>
                          <a:latin typeface="Helvetica" pitchFamily="2" charset="0"/>
                        </a:rPr>
                        <a:t>  Pharmacists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5,654</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6,750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191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611616413"/>
                  </a:ext>
                </a:extLst>
              </a:tr>
              <a:tr h="289134">
                <a:tc>
                  <a:txBody>
                    <a:bodyPr/>
                    <a:lstStyle/>
                    <a:p>
                      <a:pPr algn="l" rtl="0" fontAlgn="ctr"/>
                      <a:r>
                        <a:rPr lang="en-US" sz="1100" b="0" i="0" u="none" strike="noStrike" dirty="0">
                          <a:solidFill>
                            <a:srgbClr val="000000"/>
                          </a:solidFill>
                          <a:effectLst/>
                          <a:latin typeface="Helvetica" pitchFamily="2" charset="0"/>
                        </a:rPr>
                        <a:t>  Physician Assistants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3,016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4,608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159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6490138"/>
                  </a:ext>
                </a:extLst>
              </a:tr>
              <a:tr h="289134">
                <a:tc>
                  <a:txBody>
                    <a:bodyPr/>
                    <a:lstStyle/>
                    <a:p>
                      <a:pPr algn="l" rtl="0" fontAlgn="ctr"/>
                      <a:r>
                        <a:rPr lang="en-US" sz="1100" b="0" i="0" u="none" strike="noStrike" dirty="0">
                          <a:solidFill>
                            <a:srgbClr val="000000"/>
                          </a:solidFill>
                          <a:effectLst/>
                          <a:latin typeface="Helvetica" pitchFamily="2" charset="0"/>
                        </a:rPr>
                        <a:t>  Physical Therapists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5,377</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7,625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225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678602690"/>
                  </a:ext>
                </a:extLst>
              </a:tr>
              <a:tr h="404000">
                <a:tc>
                  <a:txBody>
                    <a:bodyPr/>
                    <a:lstStyle/>
                    <a:p>
                      <a:pPr algn="l" rtl="0" fontAlgn="ctr"/>
                      <a:r>
                        <a:rPr lang="en-US" sz="1100" b="0" i="0" u="none" strike="noStrike" dirty="0">
                          <a:solidFill>
                            <a:srgbClr val="000000"/>
                          </a:solidFill>
                          <a:effectLst/>
                          <a:latin typeface="Helvetica" pitchFamily="2" charset="0"/>
                        </a:rPr>
                        <a:t>  Public Health </a:t>
                      </a:r>
                    </a:p>
                    <a:p>
                      <a:pPr algn="l" rtl="0" fontAlgn="ctr"/>
                      <a:r>
                        <a:rPr lang="en-US" sz="1100" b="0" i="0" u="none" strike="noStrike" dirty="0">
                          <a:solidFill>
                            <a:srgbClr val="000000"/>
                          </a:solidFill>
                          <a:effectLst/>
                          <a:latin typeface="Helvetica" pitchFamily="2" charset="0"/>
                        </a:rPr>
                        <a:t>  Practitioners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5,015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6,230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122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t"/>
                      <a:r>
                        <a:rPr lang="en-US" sz="1100" b="0" i="0" u="none" strike="noStrike" dirty="0">
                          <a:solidFill>
                            <a:srgbClr val="000000"/>
                          </a:solidFill>
                          <a:effectLst/>
                          <a:latin typeface="Helvetica" pitchFamily="2" charset="0"/>
                        </a:rPr>
                        <a:t>231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845163751"/>
                  </a:ext>
                </a:extLst>
              </a:tr>
              <a:tr h="552239">
                <a:tc>
                  <a:txBody>
                    <a:bodyPr/>
                    <a:lstStyle/>
                    <a:p>
                      <a:pPr algn="l" rtl="0" fontAlgn="ctr"/>
                      <a:r>
                        <a:rPr lang="en-US" sz="1100" b="0" i="0" u="none" strike="noStrike" dirty="0">
                          <a:solidFill>
                            <a:srgbClr val="000000"/>
                          </a:solidFill>
                          <a:effectLst/>
                          <a:latin typeface="Helvetica" pitchFamily="2" charset="0"/>
                        </a:rPr>
                        <a:t>  Other Medical Science   </a:t>
                      </a:r>
                    </a:p>
                    <a:p>
                      <a:pPr algn="l" rtl="0" fontAlgn="ctr"/>
                      <a:r>
                        <a:rPr lang="en-US" sz="1100" b="0" i="0" u="none" strike="noStrike" dirty="0">
                          <a:solidFill>
                            <a:srgbClr val="000000"/>
                          </a:solidFill>
                          <a:effectLst/>
                          <a:latin typeface="Helvetica" pitchFamily="2" charset="0"/>
                        </a:rPr>
                        <a:t>  Professionals*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1,188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1,476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169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4049048619"/>
                  </a:ext>
                </a:extLst>
              </a:tr>
              <a:tr h="430336">
                <a:tc>
                  <a:txBody>
                    <a:bodyPr/>
                    <a:lstStyle/>
                    <a:p>
                      <a:pPr algn="l" rtl="0" fontAlgn="ctr"/>
                      <a:r>
                        <a:rPr lang="en-US" sz="1100" b="1" i="0" u="none" strike="noStrike" dirty="0">
                          <a:solidFill>
                            <a:srgbClr val="000000"/>
                          </a:solidFill>
                          <a:effectLst/>
                          <a:latin typeface="Helvetica" pitchFamily="2" charset="0"/>
                        </a:rPr>
                        <a:t>  TOTAL</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86,880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114,670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2,779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1,418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360743652"/>
                  </a:ext>
                </a:extLst>
              </a:tr>
            </a:tbl>
          </a:graphicData>
        </a:graphic>
      </p:graphicFrame>
      <p:sp>
        <p:nvSpPr>
          <p:cNvPr id="9" name="Rectangle 8">
            <a:extLst>
              <a:ext uri="{FF2B5EF4-FFF2-40B4-BE49-F238E27FC236}">
                <a16:creationId xmlns:a16="http://schemas.microsoft.com/office/drawing/2014/main" id="{2C7ABF5B-2E1A-A12E-D8B5-4B0425DBE49A}"/>
              </a:ext>
            </a:extLst>
          </p:cNvPr>
          <p:cNvSpPr/>
          <p:nvPr userDrawn="1"/>
        </p:nvSpPr>
        <p:spPr>
          <a:xfrm>
            <a:off x="894945" y="5982511"/>
            <a:ext cx="2850204" cy="632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6003FBF-0B4E-EC63-6C0F-74354C92B33F}"/>
              </a:ext>
            </a:extLst>
          </p:cNvPr>
          <p:cNvPicPr>
            <a:picLocks noChangeAspect="1"/>
          </p:cNvPicPr>
          <p:nvPr userDrawn="1"/>
        </p:nvPicPr>
        <p:blipFill>
          <a:blip r:embed="rId2"/>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15370905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slide (2)">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DA370E-2F44-8C57-A273-31211E71BE90}"/>
              </a:ext>
            </a:extLst>
          </p:cNvPr>
          <p:cNvSpPr>
            <a:spLocks noGrp="1"/>
          </p:cNvSpPr>
          <p:nvPr>
            <p:ph type="title" hasCustomPrompt="1"/>
          </p:nvPr>
        </p:nvSpPr>
        <p:spPr>
          <a:xfrm>
            <a:off x="762784" y="620441"/>
            <a:ext cx="9143215" cy="643338"/>
          </a:xfrm>
          <a:prstGeom prst="rect">
            <a:avLst/>
          </a:prstGeom>
        </p:spPr>
        <p:txBody>
          <a:bodyPr/>
          <a:lstStyle/>
          <a:p>
            <a:r>
              <a:rPr lang="en-US" dirty="0"/>
              <a:t>CLICK TO EDIT HEADING TEXT</a:t>
            </a:r>
          </a:p>
        </p:txBody>
      </p:sp>
      <p:graphicFrame>
        <p:nvGraphicFramePr>
          <p:cNvPr id="10" name="Table 9">
            <a:extLst>
              <a:ext uri="{FF2B5EF4-FFF2-40B4-BE49-F238E27FC236}">
                <a16:creationId xmlns:a16="http://schemas.microsoft.com/office/drawing/2014/main" id="{717180A1-BBAA-C8BE-57A9-FF8C452B27EA}"/>
              </a:ext>
            </a:extLst>
          </p:cNvPr>
          <p:cNvGraphicFramePr>
            <a:graphicFrameLocks noGrp="1"/>
          </p:cNvGraphicFramePr>
          <p:nvPr userDrawn="1">
            <p:extLst>
              <p:ext uri="{D42A27DB-BD31-4B8C-83A1-F6EECF244321}">
                <p14:modId xmlns:p14="http://schemas.microsoft.com/office/powerpoint/2010/main" val="3934664630"/>
              </p:ext>
            </p:extLst>
          </p:nvPr>
        </p:nvGraphicFramePr>
        <p:xfrm>
          <a:off x="6096000" y="1864057"/>
          <a:ext cx="5333199" cy="3688507"/>
        </p:xfrm>
        <a:graphic>
          <a:graphicData uri="http://schemas.openxmlformats.org/drawingml/2006/table">
            <a:tbl>
              <a:tblPr/>
              <a:tblGrid>
                <a:gridCol w="1431236">
                  <a:extLst>
                    <a:ext uri="{9D8B030D-6E8A-4147-A177-3AD203B41FA5}">
                      <a16:colId xmlns:a16="http://schemas.microsoft.com/office/drawing/2014/main" val="3710254370"/>
                    </a:ext>
                  </a:extLst>
                </a:gridCol>
                <a:gridCol w="1005203">
                  <a:extLst>
                    <a:ext uri="{9D8B030D-6E8A-4147-A177-3AD203B41FA5}">
                      <a16:colId xmlns:a16="http://schemas.microsoft.com/office/drawing/2014/main" val="1619688752"/>
                    </a:ext>
                  </a:extLst>
                </a:gridCol>
                <a:gridCol w="1143085">
                  <a:extLst>
                    <a:ext uri="{9D8B030D-6E8A-4147-A177-3AD203B41FA5}">
                      <a16:colId xmlns:a16="http://schemas.microsoft.com/office/drawing/2014/main" val="2939634979"/>
                    </a:ext>
                  </a:extLst>
                </a:gridCol>
                <a:gridCol w="750572">
                  <a:extLst>
                    <a:ext uri="{9D8B030D-6E8A-4147-A177-3AD203B41FA5}">
                      <a16:colId xmlns:a16="http://schemas.microsoft.com/office/drawing/2014/main" val="2199317431"/>
                    </a:ext>
                  </a:extLst>
                </a:gridCol>
                <a:gridCol w="1003103">
                  <a:extLst>
                    <a:ext uri="{9D8B030D-6E8A-4147-A177-3AD203B41FA5}">
                      <a16:colId xmlns:a16="http://schemas.microsoft.com/office/drawing/2014/main" val="1460978572"/>
                    </a:ext>
                  </a:extLst>
                </a:gridCol>
              </a:tblGrid>
              <a:tr h="0">
                <a:tc>
                  <a:txBody>
                    <a:bodyPr/>
                    <a:lstStyle/>
                    <a:p>
                      <a:pPr algn="l"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extLst>
                  <a:ext uri="{0D108BD9-81ED-4DB2-BD59-A6C34878D82A}">
                    <a16:rowId xmlns:a16="http://schemas.microsoft.com/office/drawing/2014/main" val="2009512804"/>
                  </a:ext>
                </a:extLst>
              </a:tr>
              <a:tr h="430336">
                <a:tc>
                  <a:txBody>
                    <a:bodyPr/>
                    <a:lstStyle/>
                    <a:p>
                      <a:pPr algn="l" rtl="0" fontAlgn="ctr"/>
                      <a:r>
                        <a:rPr lang="en-US" sz="1100" b="0" i="0" u="none" strike="noStrike" dirty="0">
                          <a:solidFill>
                            <a:srgbClr val="000000"/>
                          </a:solidFill>
                          <a:effectLst/>
                          <a:latin typeface="Helvetica" pitchFamily="2" charset="0"/>
                        </a:rPr>
                        <a:t>  MDs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10,730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13,246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252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155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458697054"/>
                  </a:ext>
                </a:extLst>
              </a:tr>
              <a:tr h="336624">
                <a:tc>
                  <a:txBody>
                    <a:bodyPr/>
                    <a:lstStyle/>
                    <a:p>
                      <a:pPr algn="l" rtl="0" fontAlgn="ctr"/>
                      <a:r>
                        <a:rPr lang="en-US" sz="1100" b="0" i="0" u="none" strike="noStrike" dirty="0">
                          <a:solidFill>
                            <a:srgbClr val="000000"/>
                          </a:solidFill>
                          <a:effectLst/>
                          <a:latin typeface="Helvetica" pitchFamily="2" charset="0"/>
                        </a:rPr>
                        <a:t>  Nurse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53,232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71,361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1,813</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447</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556181741"/>
                  </a:ext>
                </a:extLst>
              </a:tr>
              <a:tr h="324385">
                <a:tc>
                  <a:txBody>
                    <a:bodyPr/>
                    <a:lstStyle/>
                    <a:p>
                      <a:pPr algn="l" rtl="0" fontAlgn="ctr"/>
                      <a:r>
                        <a:rPr lang="en-US" sz="1100" b="0" i="0" u="none" strike="noStrike" dirty="0">
                          <a:solidFill>
                            <a:srgbClr val="000000"/>
                          </a:solidFill>
                          <a:effectLst/>
                          <a:latin typeface="Helvetica" pitchFamily="2" charset="0"/>
                        </a:rPr>
                        <a:t>  Dentists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2,668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3,374</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476334846"/>
                  </a:ext>
                </a:extLst>
              </a:tr>
              <a:tr h="289134">
                <a:tc>
                  <a:txBody>
                    <a:bodyPr/>
                    <a:lstStyle/>
                    <a:p>
                      <a:pPr algn="l" rtl="0" fontAlgn="ctr"/>
                      <a:r>
                        <a:rPr lang="en-US" sz="1100" b="0" i="0" u="none" strike="noStrike" dirty="0">
                          <a:solidFill>
                            <a:srgbClr val="000000"/>
                          </a:solidFill>
                          <a:effectLst/>
                          <a:latin typeface="Helvetica" pitchFamily="2" charset="0"/>
                        </a:rPr>
                        <a:t>  Pharmacists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5,654</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6,750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191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611616413"/>
                  </a:ext>
                </a:extLst>
              </a:tr>
              <a:tr h="289134">
                <a:tc>
                  <a:txBody>
                    <a:bodyPr/>
                    <a:lstStyle/>
                    <a:p>
                      <a:pPr algn="l" rtl="0" fontAlgn="ctr"/>
                      <a:r>
                        <a:rPr lang="en-US" sz="1100" b="0" i="0" u="none" strike="noStrike" dirty="0">
                          <a:solidFill>
                            <a:srgbClr val="000000"/>
                          </a:solidFill>
                          <a:effectLst/>
                          <a:latin typeface="Helvetica" pitchFamily="2" charset="0"/>
                        </a:rPr>
                        <a:t>  Physician Assistants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3,016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4,608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159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6490138"/>
                  </a:ext>
                </a:extLst>
              </a:tr>
              <a:tr h="289134">
                <a:tc>
                  <a:txBody>
                    <a:bodyPr/>
                    <a:lstStyle/>
                    <a:p>
                      <a:pPr algn="l" rtl="0" fontAlgn="ctr"/>
                      <a:r>
                        <a:rPr lang="en-US" sz="1100" b="0" i="0" u="none" strike="noStrike" dirty="0">
                          <a:solidFill>
                            <a:srgbClr val="000000"/>
                          </a:solidFill>
                          <a:effectLst/>
                          <a:latin typeface="Helvetica" pitchFamily="2" charset="0"/>
                        </a:rPr>
                        <a:t>  Physical Therapists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5,377</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7,625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225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678602690"/>
                  </a:ext>
                </a:extLst>
              </a:tr>
              <a:tr h="404000">
                <a:tc>
                  <a:txBody>
                    <a:bodyPr/>
                    <a:lstStyle/>
                    <a:p>
                      <a:pPr algn="l" rtl="0" fontAlgn="ctr"/>
                      <a:r>
                        <a:rPr lang="en-US" sz="1100" b="0" i="0" u="none" strike="noStrike" dirty="0">
                          <a:solidFill>
                            <a:srgbClr val="000000"/>
                          </a:solidFill>
                          <a:effectLst/>
                          <a:latin typeface="Helvetica" pitchFamily="2" charset="0"/>
                        </a:rPr>
                        <a:t>  Public Health </a:t>
                      </a:r>
                    </a:p>
                    <a:p>
                      <a:pPr algn="l" rtl="0" fontAlgn="ctr"/>
                      <a:r>
                        <a:rPr lang="en-US" sz="1100" b="0" i="0" u="none" strike="noStrike" dirty="0">
                          <a:solidFill>
                            <a:srgbClr val="000000"/>
                          </a:solidFill>
                          <a:effectLst/>
                          <a:latin typeface="Helvetica" pitchFamily="2" charset="0"/>
                        </a:rPr>
                        <a:t>  Practitioners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5,015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6,230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122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t"/>
                      <a:r>
                        <a:rPr lang="en-US" sz="1100" b="0" i="0" u="none" strike="noStrike" dirty="0">
                          <a:solidFill>
                            <a:srgbClr val="000000"/>
                          </a:solidFill>
                          <a:effectLst/>
                          <a:latin typeface="Helvetica" pitchFamily="2" charset="0"/>
                        </a:rPr>
                        <a:t>231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845163751"/>
                  </a:ext>
                </a:extLst>
              </a:tr>
              <a:tr h="552239">
                <a:tc>
                  <a:txBody>
                    <a:bodyPr/>
                    <a:lstStyle/>
                    <a:p>
                      <a:pPr algn="l" rtl="0" fontAlgn="ctr"/>
                      <a:r>
                        <a:rPr lang="en-US" sz="1100" b="0" i="0" u="none" strike="noStrike" dirty="0">
                          <a:solidFill>
                            <a:srgbClr val="000000"/>
                          </a:solidFill>
                          <a:effectLst/>
                          <a:latin typeface="Helvetica" pitchFamily="2" charset="0"/>
                        </a:rPr>
                        <a:t>  Other Medical Science   </a:t>
                      </a:r>
                    </a:p>
                    <a:p>
                      <a:pPr algn="l" rtl="0" fontAlgn="ctr"/>
                      <a:r>
                        <a:rPr lang="en-US" sz="1100" b="0" i="0" u="none" strike="noStrike" dirty="0">
                          <a:solidFill>
                            <a:srgbClr val="000000"/>
                          </a:solidFill>
                          <a:effectLst/>
                          <a:latin typeface="Helvetica" pitchFamily="2" charset="0"/>
                        </a:rPr>
                        <a:t>  Professionals*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1,188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1,476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169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4049048619"/>
                  </a:ext>
                </a:extLst>
              </a:tr>
              <a:tr h="430336">
                <a:tc>
                  <a:txBody>
                    <a:bodyPr/>
                    <a:lstStyle/>
                    <a:p>
                      <a:pPr algn="l" rtl="0" fontAlgn="ctr"/>
                      <a:r>
                        <a:rPr lang="en-US" sz="1100" b="1" i="0" u="none" strike="noStrike" dirty="0">
                          <a:solidFill>
                            <a:srgbClr val="000000"/>
                          </a:solidFill>
                          <a:effectLst/>
                          <a:latin typeface="Helvetica" pitchFamily="2" charset="0"/>
                        </a:rPr>
                        <a:t>  TOTAL</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86,880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114,670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2,779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1,418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360743652"/>
                  </a:ext>
                </a:extLst>
              </a:tr>
            </a:tbl>
          </a:graphicData>
        </a:graphic>
      </p:graphicFrame>
      <p:sp>
        <p:nvSpPr>
          <p:cNvPr id="5" name="Text Placeholder 17">
            <a:extLst>
              <a:ext uri="{FF2B5EF4-FFF2-40B4-BE49-F238E27FC236}">
                <a16:creationId xmlns:a16="http://schemas.microsoft.com/office/drawing/2014/main" id="{8A14B9C0-A3E8-0E35-FB83-1590E52511BB}"/>
              </a:ext>
            </a:extLst>
          </p:cNvPr>
          <p:cNvSpPr>
            <a:spLocks noGrp="1"/>
          </p:cNvSpPr>
          <p:nvPr>
            <p:ph type="body" sz="quarter" idx="10" hasCustomPrompt="1"/>
          </p:nvPr>
        </p:nvSpPr>
        <p:spPr>
          <a:xfrm>
            <a:off x="762785" y="4776009"/>
            <a:ext cx="4660243" cy="830997"/>
          </a:xfrm>
          <a:prstGeom prst="rect">
            <a:avLst/>
          </a:prstGeom>
        </p:spPr>
        <p:txBody>
          <a:bodyPr>
            <a:noAutofit/>
          </a:bodyPr>
          <a:lstStyle>
            <a:lvl1pPr marL="0" indent="0">
              <a:buNone/>
              <a:defRPr sz="1800" b="0" i="1">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9" name="Text Placeholder 19">
            <a:extLst>
              <a:ext uri="{FF2B5EF4-FFF2-40B4-BE49-F238E27FC236}">
                <a16:creationId xmlns:a16="http://schemas.microsoft.com/office/drawing/2014/main" id="{006D8592-E87F-9CC2-06D6-60C79076AB15}"/>
              </a:ext>
            </a:extLst>
          </p:cNvPr>
          <p:cNvSpPr>
            <a:spLocks noGrp="1"/>
          </p:cNvSpPr>
          <p:nvPr>
            <p:ph type="body" sz="quarter" idx="11" hasCustomPrompt="1"/>
          </p:nvPr>
        </p:nvSpPr>
        <p:spPr>
          <a:xfrm>
            <a:off x="762802" y="2304303"/>
            <a:ext cx="4660900" cy="2318497"/>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1" name="Text Placeholder 21">
            <a:extLst>
              <a:ext uri="{FF2B5EF4-FFF2-40B4-BE49-F238E27FC236}">
                <a16:creationId xmlns:a16="http://schemas.microsoft.com/office/drawing/2014/main" id="{C148AA9D-BF7B-8654-C06F-330073E0CF62}"/>
              </a:ext>
            </a:extLst>
          </p:cNvPr>
          <p:cNvSpPr>
            <a:spLocks noGrp="1"/>
          </p:cNvSpPr>
          <p:nvPr>
            <p:ph type="body" sz="quarter" idx="12" hasCustomPrompt="1"/>
          </p:nvPr>
        </p:nvSpPr>
        <p:spPr>
          <a:xfrm>
            <a:off x="762784" y="1864058"/>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2" name="Rectangle 1">
            <a:extLst>
              <a:ext uri="{FF2B5EF4-FFF2-40B4-BE49-F238E27FC236}">
                <a16:creationId xmlns:a16="http://schemas.microsoft.com/office/drawing/2014/main" id="{7167C9BA-AF1E-367C-589D-35A103E85AF4}"/>
              </a:ext>
            </a:extLst>
          </p:cNvPr>
          <p:cNvSpPr/>
          <p:nvPr userDrawn="1"/>
        </p:nvSpPr>
        <p:spPr>
          <a:xfrm>
            <a:off x="894945" y="5982511"/>
            <a:ext cx="2850204" cy="632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643095D-F387-11D8-B3E4-9F3CC327FF0C}"/>
              </a:ext>
            </a:extLst>
          </p:cNvPr>
          <p:cNvPicPr>
            <a:picLocks noChangeAspect="1"/>
          </p:cNvPicPr>
          <p:nvPr userDrawn="1"/>
        </p:nvPicPr>
        <p:blipFill>
          <a:blip r:embed="rId2"/>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8467509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slide (3)">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DA370E-2F44-8C57-A273-31211E71BE90}"/>
              </a:ext>
            </a:extLst>
          </p:cNvPr>
          <p:cNvSpPr>
            <a:spLocks noGrp="1"/>
          </p:cNvSpPr>
          <p:nvPr>
            <p:ph type="title" hasCustomPrompt="1"/>
          </p:nvPr>
        </p:nvSpPr>
        <p:spPr>
          <a:xfrm>
            <a:off x="762784" y="620441"/>
            <a:ext cx="9143215" cy="643338"/>
          </a:xfrm>
          <a:prstGeom prst="rect">
            <a:avLst/>
          </a:prstGeom>
        </p:spPr>
        <p:txBody>
          <a:bodyPr/>
          <a:lstStyle/>
          <a:p>
            <a:r>
              <a:rPr lang="en-US" dirty="0"/>
              <a:t>CLICK TO EDIT HEADING TEXT</a:t>
            </a:r>
          </a:p>
        </p:txBody>
      </p:sp>
      <p:graphicFrame>
        <p:nvGraphicFramePr>
          <p:cNvPr id="10" name="Table 9">
            <a:extLst>
              <a:ext uri="{FF2B5EF4-FFF2-40B4-BE49-F238E27FC236}">
                <a16:creationId xmlns:a16="http://schemas.microsoft.com/office/drawing/2014/main" id="{717180A1-BBAA-C8BE-57A9-FF8C452B27EA}"/>
              </a:ext>
            </a:extLst>
          </p:cNvPr>
          <p:cNvGraphicFramePr>
            <a:graphicFrameLocks noGrp="1"/>
          </p:cNvGraphicFramePr>
          <p:nvPr userDrawn="1">
            <p:extLst>
              <p:ext uri="{D42A27DB-BD31-4B8C-83A1-F6EECF244321}">
                <p14:modId xmlns:p14="http://schemas.microsoft.com/office/powerpoint/2010/main" val="3308588642"/>
              </p:ext>
            </p:extLst>
          </p:nvPr>
        </p:nvGraphicFramePr>
        <p:xfrm>
          <a:off x="861391" y="1864057"/>
          <a:ext cx="5333199" cy="3688507"/>
        </p:xfrm>
        <a:graphic>
          <a:graphicData uri="http://schemas.openxmlformats.org/drawingml/2006/table">
            <a:tbl>
              <a:tblPr/>
              <a:tblGrid>
                <a:gridCol w="1431236">
                  <a:extLst>
                    <a:ext uri="{9D8B030D-6E8A-4147-A177-3AD203B41FA5}">
                      <a16:colId xmlns:a16="http://schemas.microsoft.com/office/drawing/2014/main" val="3710254370"/>
                    </a:ext>
                  </a:extLst>
                </a:gridCol>
                <a:gridCol w="1005203">
                  <a:extLst>
                    <a:ext uri="{9D8B030D-6E8A-4147-A177-3AD203B41FA5}">
                      <a16:colId xmlns:a16="http://schemas.microsoft.com/office/drawing/2014/main" val="1619688752"/>
                    </a:ext>
                  </a:extLst>
                </a:gridCol>
                <a:gridCol w="1143085">
                  <a:extLst>
                    <a:ext uri="{9D8B030D-6E8A-4147-A177-3AD203B41FA5}">
                      <a16:colId xmlns:a16="http://schemas.microsoft.com/office/drawing/2014/main" val="2939634979"/>
                    </a:ext>
                  </a:extLst>
                </a:gridCol>
                <a:gridCol w="750572">
                  <a:extLst>
                    <a:ext uri="{9D8B030D-6E8A-4147-A177-3AD203B41FA5}">
                      <a16:colId xmlns:a16="http://schemas.microsoft.com/office/drawing/2014/main" val="2199317431"/>
                    </a:ext>
                  </a:extLst>
                </a:gridCol>
                <a:gridCol w="1003103">
                  <a:extLst>
                    <a:ext uri="{9D8B030D-6E8A-4147-A177-3AD203B41FA5}">
                      <a16:colId xmlns:a16="http://schemas.microsoft.com/office/drawing/2014/main" val="1460978572"/>
                    </a:ext>
                  </a:extLst>
                </a:gridCol>
              </a:tblGrid>
              <a:tr h="0">
                <a:tc>
                  <a:txBody>
                    <a:bodyPr/>
                    <a:lstStyle/>
                    <a:p>
                      <a:pPr algn="l"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tc>
                  <a:txBody>
                    <a:bodyPr/>
                    <a:lstStyle/>
                    <a:p>
                      <a:pPr algn="ctr" rtl="0" fontAlgn="ctr"/>
                      <a:r>
                        <a:rPr lang="en-US" sz="1100" b="1" i="0" u="none" strike="noStrike" dirty="0">
                          <a:solidFill>
                            <a:srgbClr val="000000"/>
                          </a:solidFill>
                          <a:effectLst/>
                          <a:latin typeface="Helvetica" pitchFamily="2" charset="0"/>
                        </a:rPr>
                        <a:t> Sample Table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FB87C">
                        <a:alpha val="85000"/>
                      </a:srgbClr>
                    </a:solidFill>
                  </a:tcPr>
                </a:tc>
                <a:extLst>
                  <a:ext uri="{0D108BD9-81ED-4DB2-BD59-A6C34878D82A}">
                    <a16:rowId xmlns:a16="http://schemas.microsoft.com/office/drawing/2014/main" val="2009512804"/>
                  </a:ext>
                </a:extLst>
              </a:tr>
              <a:tr h="430336">
                <a:tc>
                  <a:txBody>
                    <a:bodyPr/>
                    <a:lstStyle/>
                    <a:p>
                      <a:pPr algn="l" rtl="0" fontAlgn="ctr"/>
                      <a:r>
                        <a:rPr lang="en-US" sz="1100" b="0" i="0" u="none" strike="noStrike" dirty="0">
                          <a:solidFill>
                            <a:srgbClr val="000000"/>
                          </a:solidFill>
                          <a:effectLst/>
                          <a:latin typeface="Helvetica" pitchFamily="2" charset="0"/>
                        </a:rPr>
                        <a:t>  MDs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10,730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13,246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252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155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458697054"/>
                  </a:ext>
                </a:extLst>
              </a:tr>
              <a:tr h="336624">
                <a:tc>
                  <a:txBody>
                    <a:bodyPr/>
                    <a:lstStyle/>
                    <a:p>
                      <a:pPr algn="l" rtl="0" fontAlgn="ctr"/>
                      <a:r>
                        <a:rPr lang="en-US" sz="1100" b="0" i="0" u="none" strike="noStrike" dirty="0">
                          <a:solidFill>
                            <a:srgbClr val="000000"/>
                          </a:solidFill>
                          <a:effectLst/>
                          <a:latin typeface="Helvetica" pitchFamily="2" charset="0"/>
                        </a:rPr>
                        <a:t>  Nurse</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53,232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71,361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1,813</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447</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556181741"/>
                  </a:ext>
                </a:extLst>
              </a:tr>
              <a:tr h="324385">
                <a:tc>
                  <a:txBody>
                    <a:bodyPr/>
                    <a:lstStyle/>
                    <a:p>
                      <a:pPr algn="l" rtl="0" fontAlgn="ctr"/>
                      <a:r>
                        <a:rPr lang="en-US" sz="1100" b="0" i="0" u="none" strike="noStrike" dirty="0">
                          <a:solidFill>
                            <a:srgbClr val="000000"/>
                          </a:solidFill>
                          <a:effectLst/>
                          <a:latin typeface="Helvetica" pitchFamily="2" charset="0"/>
                        </a:rPr>
                        <a:t>  Dentists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2,668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3,374</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476334846"/>
                  </a:ext>
                </a:extLst>
              </a:tr>
              <a:tr h="289134">
                <a:tc>
                  <a:txBody>
                    <a:bodyPr/>
                    <a:lstStyle/>
                    <a:p>
                      <a:pPr algn="l" rtl="0" fontAlgn="ctr"/>
                      <a:r>
                        <a:rPr lang="en-US" sz="1100" b="0" i="0" u="none" strike="noStrike" dirty="0">
                          <a:solidFill>
                            <a:srgbClr val="000000"/>
                          </a:solidFill>
                          <a:effectLst/>
                          <a:latin typeface="Helvetica" pitchFamily="2" charset="0"/>
                        </a:rPr>
                        <a:t>  Pharmacists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5,654</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6,750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191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611616413"/>
                  </a:ext>
                </a:extLst>
              </a:tr>
              <a:tr h="289134">
                <a:tc>
                  <a:txBody>
                    <a:bodyPr/>
                    <a:lstStyle/>
                    <a:p>
                      <a:pPr algn="l" rtl="0" fontAlgn="ctr"/>
                      <a:r>
                        <a:rPr lang="en-US" sz="1100" b="0" i="0" u="none" strike="noStrike" dirty="0">
                          <a:solidFill>
                            <a:srgbClr val="000000"/>
                          </a:solidFill>
                          <a:effectLst/>
                          <a:latin typeface="Helvetica" pitchFamily="2" charset="0"/>
                        </a:rPr>
                        <a:t>  Physician Assistants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3,016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4,608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159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42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26490138"/>
                  </a:ext>
                </a:extLst>
              </a:tr>
              <a:tr h="289134">
                <a:tc>
                  <a:txBody>
                    <a:bodyPr/>
                    <a:lstStyle/>
                    <a:p>
                      <a:pPr algn="l" rtl="0" fontAlgn="ctr"/>
                      <a:r>
                        <a:rPr lang="en-US" sz="1100" b="0" i="0" u="none" strike="noStrike" dirty="0">
                          <a:solidFill>
                            <a:srgbClr val="000000"/>
                          </a:solidFill>
                          <a:effectLst/>
                          <a:latin typeface="Helvetica" pitchFamily="2" charset="0"/>
                        </a:rPr>
                        <a:t>  Physical Therapists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5,377</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7,625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225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678602690"/>
                  </a:ext>
                </a:extLst>
              </a:tr>
              <a:tr h="404000">
                <a:tc>
                  <a:txBody>
                    <a:bodyPr/>
                    <a:lstStyle/>
                    <a:p>
                      <a:pPr algn="l" rtl="0" fontAlgn="ctr"/>
                      <a:r>
                        <a:rPr lang="en-US" sz="1100" b="0" i="0" u="none" strike="noStrike" dirty="0">
                          <a:solidFill>
                            <a:srgbClr val="000000"/>
                          </a:solidFill>
                          <a:effectLst/>
                          <a:latin typeface="Helvetica" pitchFamily="2" charset="0"/>
                        </a:rPr>
                        <a:t>  Public Health </a:t>
                      </a:r>
                    </a:p>
                    <a:p>
                      <a:pPr algn="l" rtl="0" fontAlgn="ctr"/>
                      <a:r>
                        <a:rPr lang="en-US" sz="1100" b="0" i="0" u="none" strike="noStrike" dirty="0">
                          <a:solidFill>
                            <a:srgbClr val="000000"/>
                          </a:solidFill>
                          <a:effectLst/>
                          <a:latin typeface="Helvetica" pitchFamily="2" charset="0"/>
                        </a:rPr>
                        <a:t>  Practitioners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5,015</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6,230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122</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t"/>
                      <a:r>
                        <a:rPr lang="en-US" sz="1100" b="0" i="0" u="none" strike="noStrike" dirty="0">
                          <a:solidFill>
                            <a:srgbClr val="000000"/>
                          </a:solidFill>
                          <a:effectLst/>
                          <a:latin typeface="Helvetica" pitchFamily="2" charset="0"/>
                        </a:rPr>
                        <a:t>231</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845163751"/>
                  </a:ext>
                </a:extLst>
              </a:tr>
              <a:tr h="552239">
                <a:tc>
                  <a:txBody>
                    <a:bodyPr/>
                    <a:lstStyle/>
                    <a:p>
                      <a:pPr algn="l" rtl="0" fontAlgn="ctr"/>
                      <a:r>
                        <a:rPr lang="en-US" sz="1100" b="0" i="0" u="none" strike="noStrike" dirty="0">
                          <a:solidFill>
                            <a:srgbClr val="000000"/>
                          </a:solidFill>
                          <a:effectLst/>
                          <a:latin typeface="Helvetica" pitchFamily="2" charset="0"/>
                        </a:rPr>
                        <a:t>  Other Medical Science   </a:t>
                      </a:r>
                    </a:p>
                    <a:p>
                      <a:pPr algn="l" rtl="0" fontAlgn="ctr"/>
                      <a:r>
                        <a:rPr lang="en-US" sz="1100" b="0" i="0" u="none" strike="noStrike" dirty="0">
                          <a:solidFill>
                            <a:srgbClr val="000000"/>
                          </a:solidFill>
                          <a:effectLst/>
                          <a:latin typeface="Helvetica" pitchFamily="2" charset="0"/>
                        </a:rPr>
                        <a:t>  Professionals*</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1,188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1,476</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29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0" i="0" u="none" strike="noStrike" dirty="0">
                          <a:solidFill>
                            <a:srgbClr val="000000"/>
                          </a:solidFill>
                          <a:effectLst/>
                          <a:latin typeface="Helvetica" pitchFamily="2" charset="0"/>
                        </a:rPr>
                        <a:t>169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4049048619"/>
                  </a:ext>
                </a:extLst>
              </a:tr>
              <a:tr h="430336">
                <a:tc>
                  <a:txBody>
                    <a:bodyPr/>
                    <a:lstStyle/>
                    <a:p>
                      <a:pPr algn="l" rtl="0" fontAlgn="ctr"/>
                      <a:r>
                        <a:rPr lang="en-US" sz="1100" b="1" i="0" u="none" strike="noStrike" dirty="0">
                          <a:solidFill>
                            <a:srgbClr val="000000"/>
                          </a:solidFill>
                          <a:effectLst/>
                          <a:latin typeface="Helvetica" pitchFamily="2" charset="0"/>
                        </a:rPr>
                        <a:t>  TOTAL</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86,880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114,670</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2,779</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tc>
                  <a:txBody>
                    <a:bodyPr/>
                    <a:lstStyle/>
                    <a:p>
                      <a:pPr algn="ctr" rtl="0" fontAlgn="ctr"/>
                      <a:r>
                        <a:rPr lang="en-US" sz="1100" b="1" i="0" u="none" strike="noStrike" dirty="0">
                          <a:solidFill>
                            <a:srgbClr val="000000"/>
                          </a:solidFill>
                          <a:effectLst/>
                          <a:latin typeface="Helvetica" pitchFamily="2" charset="0"/>
                        </a:rPr>
                        <a:t>1,418</a:t>
                      </a:r>
                    </a:p>
                  </a:txBody>
                  <a:tcPr marL="7905" marR="7905" marT="790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85000"/>
                      </a:schemeClr>
                    </a:solidFill>
                  </a:tcPr>
                </a:tc>
                <a:extLst>
                  <a:ext uri="{0D108BD9-81ED-4DB2-BD59-A6C34878D82A}">
                    <a16:rowId xmlns:a16="http://schemas.microsoft.com/office/drawing/2014/main" val="1360743652"/>
                  </a:ext>
                </a:extLst>
              </a:tr>
            </a:tbl>
          </a:graphicData>
        </a:graphic>
      </p:graphicFrame>
      <p:sp>
        <p:nvSpPr>
          <p:cNvPr id="2" name="Text Placeholder 19">
            <a:extLst>
              <a:ext uri="{FF2B5EF4-FFF2-40B4-BE49-F238E27FC236}">
                <a16:creationId xmlns:a16="http://schemas.microsoft.com/office/drawing/2014/main" id="{50D01191-55AD-78E4-2509-7FE9D354B7A2}"/>
              </a:ext>
            </a:extLst>
          </p:cNvPr>
          <p:cNvSpPr>
            <a:spLocks noGrp="1"/>
          </p:cNvSpPr>
          <p:nvPr>
            <p:ph type="body" sz="quarter" idx="11" hasCustomPrompt="1"/>
          </p:nvPr>
        </p:nvSpPr>
        <p:spPr>
          <a:xfrm>
            <a:off x="6788252" y="2436888"/>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Pct val="110000"/>
              <a:buFontTx/>
              <a:buNone/>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a:p>
            <a:pPr lvl="0"/>
            <a:endParaRPr lang="en-US" dirty="0"/>
          </a:p>
        </p:txBody>
      </p:sp>
      <p:sp>
        <p:nvSpPr>
          <p:cNvPr id="3" name="Text Placeholder 21">
            <a:extLst>
              <a:ext uri="{FF2B5EF4-FFF2-40B4-BE49-F238E27FC236}">
                <a16:creationId xmlns:a16="http://schemas.microsoft.com/office/drawing/2014/main" id="{A3357F88-C702-0392-49B6-4B6782289A8B}"/>
              </a:ext>
            </a:extLst>
          </p:cNvPr>
          <p:cNvSpPr>
            <a:spLocks noGrp="1"/>
          </p:cNvSpPr>
          <p:nvPr>
            <p:ph type="body" sz="quarter" idx="12" hasCustomPrompt="1"/>
          </p:nvPr>
        </p:nvSpPr>
        <p:spPr>
          <a:xfrm>
            <a:off x="6788234" y="1906996"/>
            <a:ext cx="4847174" cy="398882"/>
          </a:xfrm>
          <a:prstGeom prst="rect">
            <a:avLst/>
          </a:prstGeom>
        </p:spPr>
        <p:txBody>
          <a:bodyPr>
            <a:noAutofit/>
          </a:bodyPr>
          <a:lstStyle>
            <a:lvl1pPr marL="0" indent="0">
              <a:buNone/>
              <a:defRPr sz="21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4" name="Rectangle 3">
            <a:extLst>
              <a:ext uri="{FF2B5EF4-FFF2-40B4-BE49-F238E27FC236}">
                <a16:creationId xmlns:a16="http://schemas.microsoft.com/office/drawing/2014/main" id="{2DE62906-F92E-2D97-B608-3622B21928B8}"/>
              </a:ext>
            </a:extLst>
          </p:cNvPr>
          <p:cNvSpPr/>
          <p:nvPr userDrawn="1"/>
        </p:nvSpPr>
        <p:spPr>
          <a:xfrm>
            <a:off x="894945" y="5982511"/>
            <a:ext cx="2850204" cy="632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21827FB-028B-43B0-7E71-AF706C19D166}"/>
              </a:ext>
            </a:extLst>
          </p:cNvPr>
          <p:cNvPicPr>
            <a:picLocks noChangeAspect="1"/>
          </p:cNvPicPr>
          <p:nvPr userDrawn="1"/>
        </p:nvPicPr>
        <p:blipFill>
          <a:blip r:embed="rId2"/>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6896356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 slide (1)">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DA370E-2F44-8C57-A273-31211E71BE90}"/>
              </a:ext>
            </a:extLst>
          </p:cNvPr>
          <p:cNvSpPr>
            <a:spLocks noGrp="1"/>
          </p:cNvSpPr>
          <p:nvPr>
            <p:ph type="title" hasCustomPrompt="1"/>
          </p:nvPr>
        </p:nvSpPr>
        <p:spPr>
          <a:xfrm>
            <a:off x="762784" y="620441"/>
            <a:ext cx="9143215" cy="643338"/>
          </a:xfrm>
          <a:prstGeom prst="rect">
            <a:avLst/>
          </a:prstGeom>
        </p:spPr>
        <p:txBody>
          <a:bodyPr/>
          <a:lstStyle/>
          <a:p>
            <a:r>
              <a:rPr lang="en-US" dirty="0"/>
              <a:t>CLICK TO EDIT HEADING TEXT</a:t>
            </a:r>
          </a:p>
        </p:txBody>
      </p:sp>
      <p:sp>
        <p:nvSpPr>
          <p:cNvPr id="7" name="Text Placeholder 19">
            <a:extLst>
              <a:ext uri="{FF2B5EF4-FFF2-40B4-BE49-F238E27FC236}">
                <a16:creationId xmlns:a16="http://schemas.microsoft.com/office/drawing/2014/main" id="{A8F2A87B-0709-4C6C-FFFB-D967EDE102FA}"/>
              </a:ext>
            </a:extLst>
          </p:cNvPr>
          <p:cNvSpPr>
            <a:spLocks noGrp="1"/>
          </p:cNvSpPr>
          <p:nvPr>
            <p:ph type="body" sz="quarter" idx="11" hasCustomPrompt="1"/>
          </p:nvPr>
        </p:nvSpPr>
        <p:spPr>
          <a:xfrm>
            <a:off x="762801" y="2347844"/>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sp>
        <p:nvSpPr>
          <p:cNvPr id="8" name="Text Placeholder 21">
            <a:extLst>
              <a:ext uri="{FF2B5EF4-FFF2-40B4-BE49-F238E27FC236}">
                <a16:creationId xmlns:a16="http://schemas.microsoft.com/office/drawing/2014/main" id="{9E7873E6-231A-E641-FC01-F143579D9371}"/>
              </a:ext>
            </a:extLst>
          </p:cNvPr>
          <p:cNvSpPr>
            <a:spLocks noGrp="1"/>
          </p:cNvSpPr>
          <p:nvPr>
            <p:ph type="body" sz="quarter" idx="12" hasCustomPrompt="1"/>
          </p:nvPr>
        </p:nvSpPr>
        <p:spPr>
          <a:xfrm>
            <a:off x="762783" y="1864057"/>
            <a:ext cx="4909147" cy="483787"/>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3" name="Rectangle 2">
            <a:extLst>
              <a:ext uri="{FF2B5EF4-FFF2-40B4-BE49-F238E27FC236}">
                <a16:creationId xmlns:a16="http://schemas.microsoft.com/office/drawing/2014/main" id="{6D74A373-27DC-DAE1-283A-39DDED25A876}"/>
              </a:ext>
            </a:extLst>
          </p:cNvPr>
          <p:cNvSpPr/>
          <p:nvPr userDrawn="1"/>
        </p:nvSpPr>
        <p:spPr>
          <a:xfrm>
            <a:off x="894945" y="5982511"/>
            <a:ext cx="2850204" cy="632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F3BBF69-FAE4-D990-C2B9-2BEFB6F5C881}"/>
              </a:ext>
            </a:extLst>
          </p:cNvPr>
          <p:cNvPicPr>
            <a:picLocks noChangeAspect="1"/>
          </p:cNvPicPr>
          <p:nvPr userDrawn="1"/>
        </p:nvPicPr>
        <p:blipFill>
          <a:blip r:embed="rId2"/>
          <a:stretch>
            <a:fillRect/>
          </a:stretch>
        </p:blipFill>
        <p:spPr>
          <a:xfrm>
            <a:off x="9965933" y="6048870"/>
            <a:ext cx="1752788" cy="460586"/>
          </a:xfrm>
          <a:prstGeom prst="rect">
            <a:avLst/>
          </a:prstGeom>
        </p:spPr>
      </p:pic>
      <p:graphicFrame>
        <p:nvGraphicFramePr>
          <p:cNvPr id="10" name="Chart 9">
            <a:extLst>
              <a:ext uri="{FF2B5EF4-FFF2-40B4-BE49-F238E27FC236}">
                <a16:creationId xmlns:a16="http://schemas.microsoft.com/office/drawing/2014/main" id="{333796E2-F5F0-8DD7-EDFB-CD424CF7F979}"/>
              </a:ext>
            </a:extLst>
          </p:cNvPr>
          <p:cNvGraphicFramePr>
            <a:graphicFrameLocks/>
          </p:cNvGraphicFramePr>
          <p:nvPr userDrawn="1">
            <p:extLst>
              <p:ext uri="{D42A27DB-BD31-4B8C-83A1-F6EECF244321}">
                <p14:modId xmlns:p14="http://schemas.microsoft.com/office/powerpoint/2010/main" val="10322974"/>
              </p:ext>
            </p:extLst>
          </p:nvPr>
        </p:nvGraphicFramePr>
        <p:xfrm>
          <a:off x="6471826" y="1360836"/>
          <a:ext cx="4873331" cy="43310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153191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aph slide (2)">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DA370E-2F44-8C57-A273-31211E71BE90}"/>
              </a:ext>
            </a:extLst>
          </p:cNvPr>
          <p:cNvSpPr>
            <a:spLocks noGrp="1"/>
          </p:cNvSpPr>
          <p:nvPr>
            <p:ph type="title" hasCustomPrompt="1"/>
          </p:nvPr>
        </p:nvSpPr>
        <p:spPr>
          <a:xfrm>
            <a:off x="762784" y="620441"/>
            <a:ext cx="9143215" cy="643338"/>
          </a:xfrm>
          <a:prstGeom prst="rect">
            <a:avLst/>
          </a:prstGeom>
        </p:spPr>
        <p:txBody>
          <a:bodyPr/>
          <a:lstStyle/>
          <a:p>
            <a:r>
              <a:rPr lang="en-US" dirty="0"/>
              <a:t>CLICK TO EDIT HEADING TEXT</a:t>
            </a:r>
          </a:p>
        </p:txBody>
      </p:sp>
      <p:graphicFrame>
        <p:nvGraphicFramePr>
          <p:cNvPr id="7" name="Chart 6">
            <a:extLst>
              <a:ext uri="{FF2B5EF4-FFF2-40B4-BE49-F238E27FC236}">
                <a16:creationId xmlns:a16="http://schemas.microsoft.com/office/drawing/2014/main" id="{6FEACE92-D1EB-C3B1-01D5-92C6DB52A88E}"/>
              </a:ext>
            </a:extLst>
          </p:cNvPr>
          <p:cNvGraphicFramePr>
            <a:graphicFrameLocks/>
          </p:cNvGraphicFramePr>
          <p:nvPr userDrawn="1">
            <p:extLst>
              <p:ext uri="{D42A27DB-BD31-4B8C-83A1-F6EECF244321}">
                <p14:modId xmlns:p14="http://schemas.microsoft.com/office/powerpoint/2010/main" val="1932932739"/>
              </p:ext>
            </p:extLst>
          </p:nvPr>
        </p:nvGraphicFramePr>
        <p:xfrm>
          <a:off x="6471826" y="1360836"/>
          <a:ext cx="4873331" cy="4331047"/>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17">
            <a:extLst>
              <a:ext uri="{FF2B5EF4-FFF2-40B4-BE49-F238E27FC236}">
                <a16:creationId xmlns:a16="http://schemas.microsoft.com/office/drawing/2014/main" id="{225087DD-B130-EBC8-84E7-85A2DBBE92D6}"/>
              </a:ext>
            </a:extLst>
          </p:cNvPr>
          <p:cNvSpPr>
            <a:spLocks noGrp="1"/>
          </p:cNvSpPr>
          <p:nvPr>
            <p:ph type="body" sz="quarter" idx="10" hasCustomPrompt="1"/>
          </p:nvPr>
        </p:nvSpPr>
        <p:spPr>
          <a:xfrm>
            <a:off x="762785" y="4776009"/>
            <a:ext cx="4660243" cy="830997"/>
          </a:xfrm>
          <a:prstGeom prst="rect">
            <a:avLst/>
          </a:prstGeom>
        </p:spPr>
        <p:txBody>
          <a:bodyPr>
            <a:noAutofit/>
          </a:bodyPr>
          <a:lstStyle>
            <a:lvl1pPr marL="0" indent="0">
              <a:buNone/>
              <a:defRPr sz="1800" b="0" i="1">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9" name="Text Placeholder 19">
            <a:extLst>
              <a:ext uri="{FF2B5EF4-FFF2-40B4-BE49-F238E27FC236}">
                <a16:creationId xmlns:a16="http://schemas.microsoft.com/office/drawing/2014/main" id="{BC96CA8B-C2E6-C8B6-738F-EFA09AD4B789}"/>
              </a:ext>
            </a:extLst>
          </p:cNvPr>
          <p:cNvSpPr>
            <a:spLocks noGrp="1"/>
          </p:cNvSpPr>
          <p:nvPr>
            <p:ph type="body" sz="quarter" idx="11" hasCustomPrompt="1"/>
          </p:nvPr>
        </p:nvSpPr>
        <p:spPr>
          <a:xfrm>
            <a:off x="762802" y="2304304"/>
            <a:ext cx="4660900" cy="2335430"/>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11" name="Text Placeholder 21">
            <a:extLst>
              <a:ext uri="{FF2B5EF4-FFF2-40B4-BE49-F238E27FC236}">
                <a16:creationId xmlns:a16="http://schemas.microsoft.com/office/drawing/2014/main" id="{73D4E2EC-3E2C-80E1-4B22-54929991ACF3}"/>
              </a:ext>
            </a:extLst>
          </p:cNvPr>
          <p:cNvSpPr>
            <a:spLocks noGrp="1"/>
          </p:cNvSpPr>
          <p:nvPr>
            <p:ph type="body" sz="quarter" idx="12" hasCustomPrompt="1"/>
          </p:nvPr>
        </p:nvSpPr>
        <p:spPr>
          <a:xfrm>
            <a:off x="762784" y="1864058"/>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2" name="Rectangle 1">
            <a:extLst>
              <a:ext uri="{FF2B5EF4-FFF2-40B4-BE49-F238E27FC236}">
                <a16:creationId xmlns:a16="http://schemas.microsoft.com/office/drawing/2014/main" id="{913A99FE-D18B-C2B4-9112-AAABD4966D99}"/>
              </a:ext>
            </a:extLst>
          </p:cNvPr>
          <p:cNvSpPr/>
          <p:nvPr userDrawn="1"/>
        </p:nvSpPr>
        <p:spPr>
          <a:xfrm>
            <a:off x="894945" y="5982511"/>
            <a:ext cx="2850204" cy="632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443EE14-CD20-0259-2E8B-3AEA9B940067}"/>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22774620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aph slide (3)">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EDA370E-2F44-8C57-A273-31211E71BE90}"/>
              </a:ext>
            </a:extLst>
          </p:cNvPr>
          <p:cNvSpPr>
            <a:spLocks noGrp="1"/>
          </p:cNvSpPr>
          <p:nvPr>
            <p:ph type="title" hasCustomPrompt="1"/>
          </p:nvPr>
        </p:nvSpPr>
        <p:spPr>
          <a:xfrm>
            <a:off x="762784" y="620441"/>
            <a:ext cx="9143215" cy="643338"/>
          </a:xfrm>
          <a:prstGeom prst="rect">
            <a:avLst/>
          </a:prstGeom>
        </p:spPr>
        <p:txBody>
          <a:bodyPr/>
          <a:lstStyle/>
          <a:p>
            <a:r>
              <a:rPr lang="en-US" dirty="0"/>
              <a:t>CLICK TO EDIT HEADING TEXT</a:t>
            </a:r>
          </a:p>
        </p:txBody>
      </p:sp>
      <p:sp>
        <p:nvSpPr>
          <p:cNvPr id="2" name="Text Placeholder 19">
            <a:extLst>
              <a:ext uri="{FF2B5EF4-FFF2-40B4-BE49-F238E27FC236}">
                <a16:creationId xmlns:a16="http://schemas.microsoft.com/office/drawing/2014/main" id="{50D01191-55AD-78E4-2509-7FE9D354B7A2}"/>
              </a:ext>
            </a:extLst>
          </p:cNvPr>
          <p:cNvSpPr>
            <a:spLocks noGrp="1"/>
          </p:cNvSpPr>
          <p:nvPr>
            <p:ph type="body" sz="quarter" idx="11" hasCustomPrompt="1"/>
          </p:nvPr>
        </p:nvSpPr>
        <p:spPr>
          <a:xfrm>
            <a:off x="6788252" y="2436888"/>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Pct val="110000"/>
              <a:buFontTx/>
              <a:buNone/>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a:p>
            <a:pPr lvl="0"/>
            <a:endParaRPr lang="en-US" dirty="0"/>
          </a:p>
        </p:txBody>
      </p:sp>
      <p:sp>
        <p:nvSpPr>
          <p:cNvPr id="3" name="Text Placeholder 21">
            <a:extLst>
              <a:ext uri="{FF2B5EF4-FFF2-40B4-BE49-F238E27FC236}">
                <a16:creationId xmlns:a16="http://schemas.microsoft.com/office/drawing/2014/main" id="{A3357F88-C702-0392-49B6-4B6782289A8B}"/>
              </a:ext>
            </a:extLst>
          </p:cNvPr>
          <p:cNvSpPr>
            <a:spLocks noGrp="1"/>
          </p:cNvSpPr>
          <p:nvPr>
            <p:ph type="body" sz="quarter" idx="12" hasCustomPrompt="1"/>
          </p:nvPr>
        </p:nvSpPr>
        <p:spPr>
          <a:xfrm>
            <a:off x="6788234" y="1906996"/>
            <a:ext cx="4847174" cy="398882"/>
          </a:xfrm>
          <a:prstGeom prst="rect">
            <a:avLst/>
          </a:prstGeom>
        </p:spPr>
        <p:txBody>
          <a:bodyPr>
            <a:noAutofit/>
          </a:bodyPr>
          <a:lstStyle>
            <a:lvl1pPr marL="0" indent="0">
              <a:buNone/>
              <a:defRPr sz="21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graphicFrame>
        <p:nvGraphicFramePr>
          <p:cNvPr id="4" name="Chart 3">
            <a:extLst>
              <a:ext uri="{FF2B5EF4-FFF2-40B4-BE49-F238E27FC236}">
                <a16:creationId xmlns:a16="http://schemas.microsoft.com/office/drawing/2014/main" id="{2709550B-4F32-C4B0-2042-CB268B11F68B}"/>
              </a:ext>
            </a:extLst>
          </p:cNvPr>
          <p:cNvGraphicFramePr>
            <a:graphicFrameLocks/>
          </p:cNvGraphicFramePr>
          <p:nvPr userDrawn="1">
            <p:extLst>
              <p:ext uri="{D42A27DB-BD31-4B8C-83A1-F6EECF244321}">
                <p14:modId xmlns:p14="http://schemas.microsoft.com/office/powerpoint/2010/main" val="2239988957"/>
              </p:ext>
            </p:extLst>
          </p:nvPr>
        </p:nvGraphicFramePr>
        <p:xfrm>
          <a:off x="871922" y="1368132"/>
          <a:ext cx="5131879" cy="455559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D94057A1-4690-DE92-E331-E40E32FDD50A}"/>
              </a:ext>
            </a:extLst>
          </p:cNvPr>
          <p:cNvSpPr/>
          <p:nvPr userDrawn="1"/>
        </p:nvSpPr>
        <p:spPr>
          <a:xfrm>
            <a:off x="894945" y="5982511"/>
            <a:ext cx="2850204" cy="632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2784847-3AFB-9910-3B53-AA20EEDFF48F}"/>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19120823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thank you slide (them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37BCFD8-2E40-7276-B27E-ACE385AFDC8C}"/>
              </a:ext>
              <a:ext uri="{C183D7F6-B498-43B3-948B-1728B52AA6E4}">
                <adec:decorative xmlns:adec="http://schemas.microsoft.com/office/drawing/2017/decorative" val="0"/>
              </a:ext>
            </a:extLst>
          </p:cNvPr>
          <p:cNvSpPr>
            <a:spLocks noGrp="1"/>
          </p:cNvSpPr>
          <p:nvPr>
            <p:ph type="ctrTitle" hasCustomPrompt="1"/>
          </p:nvPr>
        </p:nvSpPr>
        <p:spPr>
          <a:xfrm>
            <a:off x="1002294" y="1220393"/>
            <a:ext cx="6183509" cy="932783"/>
          </a:xfrm>
          <a:prstGeom prst="rect">
            <a:avLst/>
          </a:prstGeom>
        </p:spPr>
        <p:txBody>
          <a:bodyPr anchor="b"/>
          <a:lstStyle>
            <a:lvl1pPr algn="l">
              <a:defRPr sz="5500" b="1" i="0" spc="0">
                <a:latin typeface="Arial Black" panose="020B0604020202020204" pitchFamily="34" charset="0"/>
                <a:cs typeface="Arial Black" panose="020B0604020202020204" pitchFamily="34" charset="0"/>
              </a:defRPr>
            </a:lvl1pPr>
          </a:lstStyle>
          <a:p>
            <a:r>
              <a:rPr lang="en-US" dirty="0"/>
              <a:t>THANK YOU!</a:t>
            </a:r>
          </a:p>
        </p:txBody>
      </p:sp>
      <p:sp>
        <p:nvSpPr>
          <p:cNvPr id="6" name="Subtitle 2">
            <a:extLst>
              <a:ext uri="{FF2B5EF4-FFF2-40B4-BE49-F238E27FC236}">
                <a16:creationId xmlns:a16="http://schemas.microsoft.com/office/drawing/2014/main" id="{B09D3394-6E59-D6FB-DCAE-7DC1FA955D51}"/>
              </a:ext>
              <a:ext uri="{C183D7F6-B498-43B3-948B-1728B52AA6E4}">
                <adec:decorative xmlns:adec="http://schemas.microsoft.com/office/drawing/2017/decorative" val="0"/>
              </a:ext>
            </a:extLst>
          </p:cNvPr>
          <p:cNvSpPr>
            <a:spLocks noGrp="1"/>
          </p:cNvSpPr>
          <p:nvPr>
            <p:ph type="subTitle" idx="1" hasCustomPrompt="1"/>
          </p:nvPr>
        </p:nvSpPr>
        <p:spPr>
          <a:xfrm>
            <a:off x="1002293" y="2290205"/>
            <a:ext cx="4582077" cy="820028"/>
          </a:xfrm>
          <a:prstGeom prst="rect">
            <a:avLst/>
          </a:prstGeom>
        </p:spPr>
        <p:txBody>
          <a:bodyPr/>
          <a:lstStyle>
            <a:lvl1pPr marL="0" indent="0" algn="l">
              <a:buNone/>
              <a:defRPr sz="24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or delete subtitle</a:t>
            </a:r>
          </a:p>
        </p:txBody>
      </p:sp>
      <p:pic>
        <p:nvPicPr>
          <p:cNvPr id="7" name="Picture 6" descr="CU Anschutz black and gold logo&#10;">
            <a:extLst>
              <a:ext uri="{FF2B5EF4-FFF2-40B4-BE49-F238E27FC236}">
                <a16:creationId xmlns:a16="http://schemas.microsoft.com/office/drawing/2014/main" id="{1D5355E9-2C1B-54DD-ED3E-1FA96530E31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2294" y="5289973"/>
            <a:ext cx="2199496" cy="567361"/>
          </a:xfrm>
          <a:prstGeom prst="rect">
            <a:avLst/>
          </a:prstGeom>
        </p:spPr>
      </p:pic>
    </p:spTree>
    <p:extLst>
      <p:ext uri="{BB962C8B-B14F-4D97-AF65-F5344CB8AC3E}">
        <p14:creationId xmlns:p14="http://schemas.microsoft.com/office/powerpoint/2010/main" val="37716732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Thank you Slide (them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AB716B-9961-9041-4542-B24BCD7FF7D6}"/>
              </a:ext>
            </a:extLst>
          </p:cNvPr>
          <p:cNvSpPr>
            <a:spLocks noGrp="1"/>
          </p:cNvSpPr>
          <p:nvPr>
            <p:ph type="ctrTitle" hasCustomPrompt="1"/>
          </p:nvPr>
        </p:nvSpPr>
        <p:spPr>
          <a:xfrm>
            <a:off x="2901775" y="2338774"/>
            <a:ext cx="8134855" cy="962096"/>
          </a:xfrm>
          <a:prstGeom prst="rect">
            <a:avLst/>
          </a:prstGeom>
        </p:spPr>
        <p:txBody>
          <a:bodyPr anchor="b"/>
          <a:lstStyle>
            <a:lvl1pPr algn="l">
              <a:defRPr sz="5500" b="1" i="0" spc="0">
                <a:latin typeface="Arial Black" panose="020B0604020202020204" pitchFamily="34" charset="0"/>
                <a:cs typeface="Arial Black" panose="020B0604020202020204" pitchFamily="34" charset="0"/>
              </a:defRPr>
            </a:lvl1pPr>
          </a:lstStyle>
          <a:p>
            <a:r>
              <a:rPr lang="en-US" dirty="0"/>
              <a:t>THANK YOU!</a:t>
            </a:r>
          </a:p>
        </p:txBody>
      </p:sp>
      <p:sp>
        <p:nvSpPr>
          <p:cNvPr id="6" name="Subtitle 2">
            <a:extLst>
              <a:ext uri="{FF2B5EF4-FFF2-40B4-BE49-F238E27FC236}">
                <a16:creationId xmlns:a16="http://schemas.microsoft.com/office/drawing/2014/main" id="{42AC4898-D972-3652-67A9-17FAF132D952}"/>
              </a:ext>
            </a:extLst>
          </p:cNvPr>
          <p:cNvSpPr>
            <a:spLocks noGrp="1"/>
          </p:cNvSpPr>
          <p:nvPr>
            <p:ph type="subTitle" idx="1" hasCustomPrompt="1"/>
          </p:nvPr>
        </p:nvSpPr>
        <p:spPr>
          <a:xfrm>
            <a:off x="2901775" y="3762424"/>
            <a:ext cx="8134855" cy="505505"/>
          </a:xfrm>
          <a:prstGeom prst="rect">
            <a:avLst/>
          </a:prstGeom>
        </p:spPr>
        <p:txBody>
          <a:bodyPr/>
          <a:lstStyle>
            <a:lvl1pPr marL="0" indent="0" algn="l">
              <a:buNone/>
              <a:defRPr sz="2800" b="1" i="0">
                <a:solidFill>
                  <a:schemeClr val="tx1">
                    <a:lumMod val="50000"/>
                    <a:lumOff val="50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or delete subtitle</a:t>
            </a:r>
          </a:p>
        </p:txBody>
      </p:sp>
      <p:cxnSp>
        <p:nvCxnSpPr>
          <p:cNvPr id="8" name="Straight Connector 7">
            <a:extLst>
              <a:ext uri="{FF2B5EF4-FFF2-40B4-BE49-F238E27FC236}">
                <a16:creationId xmlns:a16="http://schemas.microsoft.com/office/drawing/2014/main" id="{39166A4F-C57F-9CC8-4A06-33D431AF1991}"/>
              </a:ext>
            </a:extLst>
          </p:cNvPr>
          <p:cNvCxnSpPr/>
          <p:nvPr userDrawn="1"/>
        </p:nvCxnSpPr>
        <p:spPr>
          <a:xfrm>
            <a:off x="2901775" y="3494699"/>
            <a:ext cx="8134855" cy="0"/>
          </a:xfrm>
          <a:prstGeom prst="line">
            <a:avLst/>
          </a:prstGeom>
          <a:ln>
            <a:solidFill>
              <a:srgbClr val="CBB379"/>
            </a:solidFill>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D359E612-B15E-A31A-5D82-8BA6BA094EBB}"/>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23112651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thank you slide (them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233460F6-55F4-4C33-F3A3-0A68F9F5B25D}"/>
              </a:ext>
            </a:extLst>
          </p:cNvPr>
          <p:cNvSpPr>
            <a:spLocks noGrp="1"/>
          </p:cNvSpPr>
          <p:nvPr>
            <p:ph type="subTitle" idx="1" hasCustomPrompt="1"/>
          </p:nvPr>
        </p:nvSpPr>
        <p:spPr>
          <a:xfrm>
            <a:off x="1917989" y="3773558"/>
            <a:ext cx="9144000" cy="505505"/>
          </a:xfrm>
          <a:prstGeom prst="rect">
            <a:avLst/>
          </a:prstGeom>
        </p:spPr>
        <p:txBody>
          <a:bodyPr/>
          <a:lstStyle>
            <a:lvl1pPr marL="0" indent="0" algn="l">
              <a:buNone/>
              <a:defRPr sz="2800" b="0" i="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6" name="Title 1">
            <a:extLst>
              <a:ext uri="{FF2B5EF4-FFF2-40B4-BE49-F238E27FC236}">
                <a16:creationId xmlns:a16="http://schemas.microsoft.com/office/drawing/2014/main" id="{97CD977D-38F5-3053-0533-0B224CC1F448}"/>
              </a:ext>
            </a:extLst>
          </p:cNvPr>
          <p:cNvSpPr>
            <a:spLocks noGrp="1"/>
          </p:cNvSpPr>
          <p:nvPr>
            <p:ph type="ctrTitle" hasCustomPrompt="1"/>
          </p:nvPr>
        </p:nvSpPr>
        <p:spPr>
          <a:xfrm>
            <a:off x="1917989" y="2442949"/>
            <a:ext cx="6621327" cy="986051"/>
          </a:xfrm>
          <a:prstGeom prst="rect">
            <a:avLst/>
          </a:prstGeom>
        </p:spPr>
        <p:txBody>
          <a:bodyPr anchor="b"/>
          <a:lstStyle>
            <a:lvl1pPr algn="l">
              <a:defRPr sz="5500" b="1" i="0" spc="0">
                <a:latin typeface="Arial Black" panose="020B0604020202020204" pitchFamily="34" charset="0"/>
                <a:cs typeface="Arial Black" panose="020B0604020202020204" pitchFamily="34" charset="0"/>
              </a:defRPr>
            </a:lvl1pPr>
          </a:lstStyle>
          <a:p>
            <a:r>
              <a:rPr lang="en-US" dirty="0"/>
              <a:t>THANK YOU!</a:t>
            </a:r>
          </a:p>
        </p:txBody>
      </p:sp>
      <p:pic>
        <p:nvPicPr>
          <p:cNvPr id="2" name="Picture 1">
            <a:extLst>
              <a:ext uri="{FF2B5EF4-FFF2-40B4-BE49-F238E27FC236}">
                <a16:creationId xmlns:a16="http://schemas.microsoft.com/office/drawing/2014/main" id="{E7E6BA4E-92AE-0634-0523-3CADE2D7104B}"/>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3007403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ansition/Break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ext Placeholder 12">
            <a:extLst>
              <a:ext uri="{FF2B5EF4-FFF2-40B4-BE49-F238E27FC236}">
                <a16:creationId xmlns:a16="http://schemas.microsoft.com/office/drawing/2014/main" id="{61209DC4-2E36-7146-9313-FC96B03FA9CB}"/>
              </a:ext>
            </a:extLst>
          </p:cNvPr>
          <p:cNvSpPr>
            <a:spLocks noGrp="1"/>
          </p:cNvSpPr>
          <p:nvPr>
            <p:ph type="body" sz="quarter" idx="10" hasCustomPrompt="1"/>
          </p:nvPr>
        </p:nvSpPr>
        <p:spPr>
          <a:xfrm>
            <a:off x="2594934" y="2165042"/>
            <a:ext cx="7002131" cy="1601741"/>
          </a:xfrm>
          <a:prstGeom prst="rect">
            <a:avLst/>
          </a:prstGeom>
        </p:spPr>
        <p:txBody>
          <a:bodyPr>
            <a:noAutofit/>
          </a:bodyPr>
          <a:lstStyle>
            <a:lvl1pPr marL="0" indent="0" algn="ctr">
              <a:buNone/>
              <a:defRPr sz="5500" b="1" i="0">
                <a:solidFill>
                  <a:schemeClr val="tx1"/>
                </a:solidFill>
                <a:latin typeface="Arial Black" panose="020B0604020202020204" pitchFamily="34" charset="0"/>
                <a:cs typeface="Arial Black" panose="020B0604020202020204" pitchFamily="34" charset="0"/>
              </a:defRPr>
            </a:lvl1pPr>
          </a:lstStyle>
          <a:p>
            <a:pPr lvl="0"/>
            <a:r>
              <a:rPr lang="en-US" dirty="0"/>
              <a:t>CLICK TO EDIT SECTION TITLE</a:t>
            </a:r>
          </a:p>
        </p:txBody>
      </p:sp>
      <p:pic>
        <p:nvPicPr>
          <p:cNvPr id="4" name="Picture 3">
            <a:extLst>
              <a:ext uri="{FF2B5EF4-FFF2-40B4-BE49-F238E27FC236}">
                <a16:creationId xmlns:a16="http://schemas.microsoft.com/office/drawing/2014/main" id="{4AA578EC-48D9-45CE-B24E-31341DA61179}"/>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206021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ransition/Break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12">
            <a:extLst>
              <a:ext uri="{FF2B5EF4-FFF2-40B4-BE49-F238E27FC236}">
                <a16:creationId xmlns:a16="http://schemas.microsoft.com/office/drawing/2014/main" id="{374B0AEE-7C70-22BF-C681-C6BE1FBFB94C}"/>
              </a:ext>
            </a:extLst>
          </p:cNvPr>
          <p:cNvSpPr>
            <a:spLocks noGrp="1"/>
          </p:cNvSpPr>
          <p:nvPr>
            <p:ph type="body" sz="quarter" idx="10" hasCustomPrompt="1"/>
          </p:nvPr>
        </p:nvSpPr>
        <p:spPr>
          <a:xfrm>
            <a:off x="2594934" y="3816421"/>
            <a:ext cx="7002131" cy="1601741"/>
          </a:xfrm>
          <a:prstGeom prst="rect">
            <a:avLst/>
          </a:prstGeom>
        </p:spPr>
        <p:txBody>
          <a:bodyPr>
            <a:noAutofit/>
          </a:bodyPr>
          <a:lstStyle>
            <a:lvl1pPr marL="0" indent="0" algn="ctr">
              <a:buNone/>
              <a:defRPr sz="5500" b="1" i="0">
                <a:solidFill>
                  <a:schemeClr val="tx1"/>
                </a:solidFill>
                <a:latin typeface="Arial Black" panose="020B0604020202020204" pitchFamily="34" charset="0"/>
                <a:cs typeface="Arial Black" panose="020B0604020202020204" pitchFamily="34" charset="0"/>
              </a:defRPr>
            </a:lvl1pPr>
          </a:lstStyle>
          <a:p>
            <a:pPr lvl="0"/>
            <a:r>
              <a:rPr lang="en-US" dirty="0"/>
              <a:t>CLICK TO EDIT SECTION TITLE</a:t>
            </a:r>
          </a:p>
        </p:txBody>
      </p:sp>
      <p:pic>
        <p:nvPicPr>
          <p:cNvPr id="6" name="Picture 5">
            <a:extLst>
              <a:ext uri="{FF2B5EF4-FFF2-40B4-BE49-F238E27FC236}">
                <a16:creationId xmlns:a16="http://schemas.microsoft.com/office/drawing/2014/main" id="{13F1BE3C-4789-04B0-A89C-5E072764C732}"/>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470120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ransition/Break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7C08698A-43DD-2B26-B2E6-D3A623102D6D}"/>
              </a:ext>
            </a:extLst>
          </p:cNvPr>
          <p:cNvSpPr>
            <a:spLocks noGrp="1"/>
          </p:cNvSpPr>
          <p:nvPr>
            <p:ph type="body" sz="quarter" idx="10" hasCustomPrompt="1"/>
          </p:nvPr>
        </p:nvSpPr>
        <p:spPr>
          <a:xfrm>
            <a:off x="2594934" y="2315167"/>
            <a:ext cx="7002131" cy="1601741"/>
          </a:xfrm>
          <a:prstGeom prst="rect">
            <a:avLst/>
          </a:prstGeom>
        </p:spPr>
        <p:txBody>
          <a:bodyPr>
            <a:noAutofit/>
          </a:bodyPr>
          <a:lstStyle>
            <a:lvl1pPr marL="0" indent="0" algn="ctr">
              <a:buNone/>
              <a:defRPr sz="5500" b="1" i="0">
                <a:solidFill>
                  <a:srgbClr val="CBB379"/>
                </a:solidFill>
                <a:latin typeface="Arial Black" panose="020B0604020202020204" pitchFamily="34" charset="0"/>
                <a:cs typeface="Arial Black" panose="020B0604020202020204" pitchFamily="34" charset="0"/>
              </a:defRPr>
            </a:lvl1pPr>
          </a:lstStyle>
          <a:p>
            <a:pPr lvl="0"/>
            <a:r>
              <a:rPr lang="en-US" dirty="0"/>
              <a:t>CLICK TO EDIT SECTION TITLE</a:t>
            </a:r>
          </a:p>
        </p:txBody>
      </p:sp>
      <p:sp>
        <p:nvSpPr>
          <p:cNvPr id="4" name="Rectangle 3">
            <a:extLst>
              <a:ext uri="{FF2B5EF4-FFF2-40B4-BE49-F238E27FC236}">
                <a16:creationId xmlns:a16="http://schemas.microsoft.com/office/drawing/2014/main" id="{6B154BDD-F162-0833-744C-1DD7FB289528}"/>
              </a:ext>
            </a:extLst>
          </p:cNvPr>
          <p:cNvSpPr/>
          <p:nvPr userDrawn="1"/>
        </p:nvSpPr>
        <p:spPr>
          <a:xfrm>
            <a:off x="9503357" y="5708195"/>
            <a:ext cx="2690827" cy="113015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background with white text&#10;&#10;AI-generated content may be incorrect.">
            <a:extLst>
              <a:ext uri="{FF2B5EF4-FFF2-40B4-BE49-F238E27FC236}">
                <a16:creationId xmlns:a16="http://schemas.microsoft.com/office/drawing/2014/main" id="{97B4319E-A2DE-A886-851B-4ABDDCBFCCC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8821" y="6048870"/>
            <a:ext cx="1739900" cy="448808"/>
          </a:xfrm>
          <a:prstGeom prst="rect">
            <a:avLst/>
          </a:prstGeom>
        </p:spPr>
      </p:pic>
    </p:spTree>
    <p:extLst>
      <p:ext uri="{BB962C8B-B14F-4D97-AF65-F5344CB8AC3E}">
        <p14:creationId xmlns:p14="http://schemas.microsoft.com/office/powerpoint/2010/main" val="3945980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ransition/Break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ECAF303-12D4-C831-9BF1-A89C378DC647}"/>
              </a:ext>
              <a:ext uri="{C183D7F6-B498-43B3-948B-1728B52AA6E4}">
                <adec:decorative xmlns:adec="http://schemas.microsoft.com/office/drawing/2017/decorative" val="1"/>
              </a:ext>
            </a:extLst>
          </p:cNvPr>
          <p:cNvSpPr/>
          <p:nvPr userDrawn="1"/>
        </p:nvSpPr>
        <p:spPr>
          <a:xfrm>
            <a:off x="-1" y="498104"/>
            <a:ext cx="6324600" cy="140208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 Placeholder 12">
            <a:extLst>
              <a:ext uri="{FF2B5EF4-FFF2-40B4-BE49-F238E27FC236}">
                <a16:creationId xmlns:a16="http://schemas.microsoft.com/office/drawing/2014/main" id="{329B9651-FD6A-D230-B0BC-91698A70715A}"/>
              </a:ext>
            </a:extLst>
          </p:cNvPr>
          <p:cNvSpPr>
            <a:spLocks noGrp="1"/>
          </p:cNvSpPr>
          <p:nvPr>
            <p:ph type="body" sz="quarter" idx="11" hasCustomPrompt="1"/>
          </p:nvPr>
        </p:nvSpPr>
        <p:spPr>
          <a:xfrm>
            <a:off x="327024" y="665127"/>
            <a:ext cx="5997575" cy="1236663"/>
          </a:xfrm>
          <a:prstGeom prst="rect">
            <a:avLst/>
          </a:prstGeom>
        </p:spPr>
        <p:txBody>
          <a:bodyPr/>
          <a:lstStyle>
            <a:lvl1pPr marL="0" indent="0" algn="l">
              <a:buNone/>
              <a:defRPr sz="4000" b="1" i="0">
                <a:solidFill>
                  <a:schemeClr val="tx1"/>
                </a:solidFill>
                <a:latin typeface="Arial Black" panose="020B0604020202020204" pitchFamily="34" charset="0"/>
                <a:cs typeface="Arial Black" panose="020B0604020202020204" pitchFamily="34" charset="0"/>
              </a:defRPr>
            </a:lvl1pPr>
          </a:lstStyle>
          <a:p>
            <a:pPr lvl="0"/>
            <a:r>
              <a:rPr lang="en-US" dirty="0"/>
              <a:t>SECTION BREAK/ TRANSITION SLIDE</a:t>
            </a:r>
          </a:p>
        </p:txBody>
      </p:sp>
      <p:pic>
        <p:nvPicPr>
          <p:cNvPr id="3" name="Picture 2" descr="A black background with white text&#10;&#10;AI-generated content may be incorrect.">
            <a:extLst>
              <a:ext uri="{FF2B5EF4-FFF2-40B4-BE49-F238E27FC236}">
                <a16:creationId xmlns:a16="http://schemas.microsoft.com/office/drawing/2014/main" id="{C92AEC77-B691-E12E-EF80-22B22AF4F7C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5933" y="6060648"/>
            <a:ext cx="1739900" cy="448808"/>
          </a:xfrm>
          <a:prstGeom prst="rect">
            <a:avLst/>
          </a:prstGeom>
        </p:spPr>
      </p:pic>
    </p:spTree>
    <p:extLst>
      <p:ext uri="{BB962C8B-B14F-4D97-AF65-F5344CB8AC3E}">
        <p14:creationId xmlns:p14="http://schemas.microsoft.com/office/powerpoint/2010/main" val="1907983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Break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BC19DED-F515-5621-140F-0F680BFD674D}"/>
              </a:ext>
              <a:ext uri="{C183D7F6-B498-43B3-948B-1728B52AA6E4}">
                <adec:decorative xmlns:adec="http://schemas.microsoft.com/office/drawing/2017/decorative" val="1"/>
              </a:ext>
            </a:extLst>
          </p:cNvPr>
          <p:cNvSpPr/>
          <p:nvPr userDrawn="1"/>
        </p:nvSpPr>
        <p:spPr>
          <a:xfrm>
            <a:off x="-228600" y="613410"/>
            <a:ext cx="6324600" cy="140208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dirty="0">
              <a:solidFill>
                <a:schemeClr val="tx1"/>
              </a:solidFill>
            </a:endParaRPr>
          </a:p>
        </p:txBody>
      </p:sp>
      <p:sp>
        <p:nvSpPr>
          <p:cNvPr id="11" name="Text Placeholder 12">
            <a:extLst>
              <a:ext uri="{FF2B5EF4-FFF2-40B4-BE49-F238E27FC236}">
                <a16:creationId xmlns:a16="http://schemas.microsoft.com/office/drawing/2014/main" id="{774890DB-DBAA-6D0A-7257-73E061DDFAAC}"/>
              </a:ext>
            </a:extLst>
          </p:cNvPr>
          <p:cNvSpPr>
            <a:spLocks noGrp="1"/>
          </p:cNvSpPr>
          <p:nvPr>
            <p:ph type="body" sz="quarter" idx="11" hasCustomPrompt="1"/>
          </p:nvPr>
        </p:nvSpPr>
        <p:spPr>
          <a:xfrm>
            <a:off x="402273" y="800599"/>
            <a:ext cx="5997575" cy="1236663"/>
          </a:xfrm>
          <a:prstGeom prst="rect">
            <a:avLst/>
          </a:prstGeom>
        </p:spPr>
        <p:txBody>
          <a:bodyPr>
            <a:normAutofit/>
          </a:bodyPr>
          <a:lstStyle>
            <a:lvl1pPr marL="0" indent="0" algn="l">
              <a:buNone/>
              <a:defRPr sz="3600" b="1" i="0">
                <a:solidFill>
                  <a:srgbClr val="CBB379"/>
                </a:solidFill>
                <a:latin typeface="Arial Black" panose="020B0604020202020204" pitchFamily="34" charset="0"/>
                <a:cs typeface="Arial Black" panose="020B0604020202020204" pitchFamily="34" charset="0"/>
              </a:defRPr>
            </a:lvl1pPr>
          </a:lstStyle>
          <a:p>
            <a:pPr lvl="0"/>
            <a:r>
              <a:rPr lang="en-US" dirty="0"/>
              <a:t>SECTION BREAK/ TRANSITION SLIDE</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F1A6E593-1E53-03A0-6E93-F8AC9AD9B5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923542" y="1032113"/>
            <a:ext cx="7546051" cy="5198804"/>
          </a:xfrm>
          <a:prstGeom prst="rect">
            <a:avLst/>
          </a:prstGeom>
        </p:spPr>
      </p:pic>
      <p:pic>
        <p:nvPicPr>
          <p:cNvPr id="4" name="Picture 3" descr="A black background with white text&#10;&#10;AI-generated content may be incorrect.">
            <a:extLst>
              <a:ext uri="{FF2B5EF4-FFF2-40B4-BE49-F238E27FC236}">
                <a16:creationId xmlns:a16="http://schemas.microsoft.com/office/drawing/2014/main" id="{45EB4B55-4746-4707-B3A7-B00BABD498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65933" y="6054759"/>
            <a:ext cx="1739900" cy="448808"/>
          </a:xfrm>
          <a:prstGeom prst="rect">
            <a:avLst/>
          </a:prstGeom>
        </p:spPr>
      </p:pic>
    </p:spTree>
    <p:extLst>
      <p:ext uri="{BB962C8B-B14F-4D97-AF65-F5344CB8AC3E}">
        <p14:creationId xmlns:p14="http://schemas.microsoft.com/office/powerpoint/2010/main" val="1440400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ansition/Break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C59F6BA-97D7-E05F-FD78-D9B80974E54D}"/>
              </a:ext>
              <a:ext uri="{C183D7F6-B498-43B3-948B-1728B52AA6E4}">
                <adec:decorative xmlns:adec="http://schemas.microsoft.com/office/drawing/2017/decorative" val="1"/>
              </a:ext>
            </a:extLst>
          </p:cNvPr>
          <p:cNvSpPr/>
          <p:nvPr userDrawn="1"/>
        </p:nvSpPr>
        <p:spPr>
          <a:xfrm>
            <a:off x="-1" y="498104"/>
            <a:ext cx="6324600" cy="1402080"/>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 Placeholder 12">
            <a:extLst>
              <a:ext uri="{FF2B5EF4-FFF2-40B4-BE49-F238E27FC236}">
                <a16:creationId xmlns:a16="http://schemas.microsoft.com/office/drawing/2014/main" id="{014C7961-C403-D210-9E42-C76D936E90EA}"/>
              </a:ext>
            </a:extLst>
          </p:cNvPr>
          <p:cNvSpPr>
            <a:spLocks noGrp="1"/>
          </p:cNvSpPr>
          <p:nvPr>
            <p:ph type="body" sz="quarter" idx="11" hasCustomPrompt="1"/>
          </p:nvPr>
        </p:nvSpPr>
        <p:spPr>
          <a:xfrm>
            <a:off x="327024" y="665127"/>
            <a:ext cx="5997575" cy="1236663"/>
          </a:xfrm>
          <a:prstGeom prst="rect">
            <a:avLst/>
          </a:prstGeom>
        </p:spPr>
        <p:txBody>
          <a:bodyPr/>
          <a:lstStyle>
            <a:lvl1pPr marL="0" indent="0" algn="l">
              <a:buNone/>
              <a:defRPr sz="4000" b="1" i="0">
                <a:solidFill>
                  <a:schemeClr val="tx1"/>
                </a:solidFill>
                <a:latin typeface="Arial Black" panose="020B0604020202020204" pitchFamily="34" charset="0"/>
                <a:cs typeface="Arial Black" panose="020B0604020202020204" pitchFamily="34" charset="0"/>
              </a:defRPr>
            </a:lvl1pPr>
          </a:lstStyle>
          <a:p>
            <a:pPr lvl="0"/>
            <a:r>
              <a:rPr lang="en-US" dirty="0"/>
              <a:t>SECTION BREAK/ TRANSITION SLIDE</a:t>
            </a:r>
          </a:p>
        </p:txBody>
      </p:sp>
      <p:pic>
        <p:nvPicPr>
          <p:cNvPr id="2" name="Picture 1" descr="A black background with white text&#10;&#10;AI-generated content may be incorrect.">
            <a:extLst>
              <a:ext uri="{FF2B5EF4-FFF2-40B4-BE49-F238E27FC236}">
                <a16:creationId xmlns:a16="http://schemas.microsoft.com/office/drawing/2014/main" id="{FCE09075-50B6-C453-1F39-22BF163A6B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65933" y="6054759"/>
            <a:ext cx="1739900" cy="448808"/>
          </a:xfrm>
          <a:prstGeom prst="rect">
            <a:avLst/>
          </a:prstGeom>
        </p:spPr>
      </p:pic>
    </p:spTree>
    <p:extLst>
      <p:ext uri="{BB962C8B-B14F-4D97-AF65-F5344CB8AC3E}">
        <p14:creationId xmlns:p14="http://schemas.microsoft.com/office/powerpoint/2010/main" val="1070043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33.xml"/><Relationship Id="rId7"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28.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160567"/>
      </p:ext>
    </p:extLst>
  </p:cSld>
  <p:clrMap bg1="lt1" tx1="dk1" bg2="lt2" tx2="dk2" accent1="accent1" accent2="accent2" accent3="accent3" accent4="accent4" accent5="accent5" accent6="accent6" hlink="hlink" folHlink="folHlink"/>
  <p:sldLayoutIdLst>
    <p:sldLayoutId id="2147483706" r:id="rId1"/>
    <p:sldLayoutId id="2147483731" r:id="rId2"/>
    <p:sldLayoutId id="214748373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48E79CD2-DCB2-15C5-BDD9-58FCBF612E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5" name="Text Placeholder 2">
            <a:extLst>
              <a:ext uri="{FF2B5EF4-FFF2-40B4-BE49-F238E27FC236}">
                <a16:creationId xmlns:a16="http://schemas.microsoft.com/office/drawing/2014/main" id="{DB9EAE09-0DC9-B607-C282-A5E0DB955D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1826457"/>
      </p:ext>
    </p:extLst>
  </p:cSld>
  <p:clrMap bg1="lt1" tx1="dk1" bg2="lt2" tx2="dk2" accent1="accent1" accent2="accent2" accent3="accent3" accent4="accent4" accent5="accent5" accent6="accent6" hlink="hlink" folHlink="folHlink"/>
  <p:sldLayoutIdLst>
    <p:sldLayoutId id="2147483723" r:id="rId1"/>
    <p:sldLayoutId id="2147483745" r:id="rId2"/>
    <p:sldLayoutId id="2147483744" r:id="rId3"/>
    <p:sldLayoutId id="2147483746" r:id="rId4"/>
    <p:sldLayoutId id="2147483725" r:id="rId5"/>
    <p:sldLayoutId id="2147483727" r:id="rId6"/>
    <p:sldLayoutId id="2147483728" r:id="rId7"/>
    <p:sldLayoutId id="2147483747" r:id="rId8"/>
  </p:sldLayoutIdLst>
  <p:txStyles>
    <p:titleStyle>
      <a:lvl1pPr algn="l" defTabSz="914400" rtl="0" eaLnBrk="1" latinLnBrk="0" hangingPunct="1">
        <a:lnSpc>
          <a:spcPct val="90000"/>
        </a:lnSpc>
        <a:spcBef>
          <a:spcPct val="0"/>
        </a:spcBef>
        <a:buNone/>
        <a:defRPr sz="4000" b="1"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48E79CD2-DCB2-15C5-BDD9-58FCBF612E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5" name="Text Placeholder 2">
            <a:extLst>
              <a:ext uri="{FF2B5EF4-FFF2-40B4-BE49-F238E27FC236}">
                <a16:creationId xmlns:a16="http://schemas.microsoft.com/office/drawing/2014/main" id="{DB9EAE09-0DC9-B607-C282-A5E0DB955D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1212120"/>
      </p:ext>
    </p:extLst>
  </p:cSld>
  <p:clrMap bg1="lt1" tx1="dk1" bg2="lt2" tx2="dk2" accent1="accent1" accent2="accent2" accent3="accent3" accent4="accent4" accent5="accent5" accent6="accent6" hlink="hlink" folHlink="folHlink"/>
  <p:sldLayoutIdLst>
    <p:sldLayoutId id="2147483691" r:id="rId1"/>
    <p:sldLayoutId id="2147483748" r:id="rId2"/>
    <p:sldLayoutId id="2147483749" r:id="rId3"/>
    <p:sldLayoutId id="2147483698" r:id="rId4"/>
    <p:sldLayoutId id="2147483689" r:id="rId5"/>
    <p:sldLayoutId id="2147483709" r:id="rId6"/>
    <p:sldLayoutId id="2147483710" r:id="rId7"/>
    <p:sldLayoutId id="2147483686" r:id="rId8"/>
    <p:sldLayoutId id="2147483735" r:id="rId9"/>
    <p:sldLayoutId id="2147483750" r:id="rId10"/>
    <p:sldLayoutId id="2147483741" r:id="rId11"/>
    <p:sldLayoutId id="2147483751" r:id="rId12"/>
    <p:sldLayoutId id="2147483688" r:id="rId13"/>
    <p:sldLayoutId id="2147483752" r:id="rId14"/>
    <p:sldLayoutId id="2147483696" r:id="rId15"/>
    <p:sldLayoutId id="2147483697" r:id="rId16"/>
    <p:sldLayoutId id="2147483754" r:id="rId17"/>
    <p:sldLayoutId id="2147483756" r:id="rId18"/>
    <p:sldLayoutId id="2147483757" r:id="rId19"/>
  </p:sldLayoutIdLst>
  <p:txStyles>
    <p:titleStyle>
      <a:lvl1pPr algn="l" defTabSz="914400" rtl="0" eaLnBrk="1" latinLnBrk="0" hangingPunct="1">
        <a:lnSpc>
          <a:spcPct val="90000"/>
        </a:lnSpc>
        <a:spcBef>
          <a:spcPct val="0"/>
        </a:spcBef>
        <a:buNone/>
        <a:defRPr sz="4000" b="1"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889B16-B69F-144B-9575-31ACC7D7EEBD}"/>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923927" y="6054291"/>
            <a:ext cx="2613718" cy="475768"/>
          </a:xfrm>
          <a:prstGeom prst="rect">
            <a:avLst/>
          </a:prstGeom>
        </p:spPr>
      </p:pic>
      <p:sp>
        <p:nvSpPr>
          <p:cNvPr id="10" name="Rectangle 9">
            <a:extLst>
              <a:ext uri="{FF2B5EF4-FFF2-40B4-BE49-F238E27FC236}">
                <a16:creationId xmlns:a16="http://schemas.microsoft.com/office/drawing/2014/main" id="{9D1A38E3-D28F-1C42-BDF8-EC581A238458}"/>
              </a:ext>
            </a:extLst>
          </p:cNvPr>
          <p:cNvSpPr/>
          <p:nvPr userDrawn="1"/>
        </p:nvSpPr>
        <p:spPr>
          <a:xfrm>
            <a:off x="-10758" y="-32274"/>
            <a:ext cx="296214" cy="6933304"/>
          </a:xfrm>
          <a:prstGeom prst="rect">
            <a:avLst/>
          </a:prstGeom>
          <a:solidFill>
            <a:srgbClr val="CBB3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Placeholder 1">
            <a:extLst>
              <a:ext uri="{FF2B5EF4-FFF2-40B4-BE49-F238E27FC236}">
                <a16:creationId xmlns:a16="http://schemas.microsoft.com/office/drawing/2014/main" id="{48E79CD2-DCB2-15C5-BDD9-58FCBF612E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5" name="Text Placeholder 2">
            <a:extLst>
              <a:ext uri="{FF2B5EF4-FFF2-40B4-BE49-F238E27FC236}">
                <a16:creationId xmlns:a16="http://schemas.microsoft.com/office/drawing/2014/main" id="{DB9EAE09-0DC9-B607-C282-A5E0DB955D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63344975"/>
      </p:ext>
    </p:extLst>
  </p:cSld>
  <p:clrMap bg1="lt1" tx1="dk1" bg2="lt2" tx2="dk2" accent1="accent1" accent2="accent2" accent3="accent3" accent4="accent4" accent5="accent5" accent6="accent6" hlink="hlink" folHlink="folHlink"/>
  <p:sldLayoutIdLst>
    <p:sldLayoutId id="2147483734" r:id="rId1"/>
    <p:sldLayoutId id="2147483737" r:id="rId2"/>
    <p:sldLayoutId id="2147483736" r:id="rId3"/>
    <p:sldLayoutId id="2147483738" r:id="rId4"/>
    <p:sldLayoutId id="2147483739" r:id="rId5"/>
    <p:sldLayoutId id="2147483740" r:id="rId6"/>
  </p:sldLayoutIdLst>
  <p:txStyles>
    <p:titleStyle>
      <a:lvl1pPr algn="l" defTabSz="914400" rtl="0" eaLnBrk="1" latinLnBrk="0" hangingPunct="1">
        <a:lnSpc>
          <a:spcPct val="90000"/>
        </a:lnSpc>
        <a:spcBef>
          <a:spcPct val="0"/>
        </a:spcBef>
        <a:buNone/>
        <a:defRPr sz="4000" b="1" i="0" kern="1200">
          <a:solidFill>
            <a:schemeClr val="tx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023293"/>
      </p:ext>
    </p:extLst>
  </p:cSld>
  <p:clrMap bg1="lt1" tx1="dk1" bg2="lt2" tx2="dk2" accent1="accent1" accent2="accent2" accent3="accent3" accent4="accent4" accent5="accent5" accent6="accent6" hlink="hlink" folHlink="folHlink"/>
  <p:sldLayoutIdLst>
    <p:sldLayoutId id="2147483708" r:id="rId1"/>
    <p:sldLayoutId id="2147483742" r:id="rId2"/>
    <p:sldLayoutId id="214748374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41.emf"/></Relationships>
</file>

<file path=ppt/slides/_rels/slide15.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oleObject" Target="../embeddings/oleObject2.bin"/><Relationship Id="rId1" Type="http://schemas.openxmlformats.org/officeDocument/2006/relationships/slideLayout" Target="../slideLayouts/slideLayout28.xml"/><Relationship Id="rId5" Type="http://schemas.openxmlformats.org/officeDocument/2006/relationships/image" Target="../media/image49.emf"/><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79409A-5C68-43D0-284C-D14F66F38261}"/>
              </a:ext>
            </a:extLst>
          </p:cNvPr>
          <p:cNvSpPr>
            <a:spLocks noGrp="1"/>
          </p:cNvSpPr>
          <p:nvPr>
            <p:ph type="ctrTitle"/>
          </p:nvPr>
        </p:nvSpPr>
        <p:spPr>
          <a:xfrm>
            <a:off x="1002294" y="1052422"/>
            <a:ext cx="6183509" cy="1285811"/>
          </a:xfrm>
          <a:prstGeom prst="rect">
            <a:avLst/>
          </a:prstGeom>
        </p:spPr>
        <p:txBody>
          <a:bodyPr/>
          <a:lstStyle/>
          <a:p>
            <a:r>
              <a:rPr lang="en-US" dirty="0"/>
              <a:t>Effects of Alcohol and Cannabis on Brain Function</a:t>
            </a:r>
          </a:p>
        </p:txBody>
      </p:sp>
      <p:sp>
        <p:nvSpPr>
          <p:cNvPr id="5" name="Subtitle 4">
            <a:extLst>
              <a:ext uri="{FF2B5EF4-FFF2-40B4-BE49-F238E27FC236}">
                <a16:creationId xmlns:a16="http://schemas.microsoft.com/office/drawing/2014/main" id="{4C3B4EEF-5BC6-24B4-D2BA-3A25C9BC7E91}"/>
              </a:ext>
            </a:extLst>
          </p:cNvPr>
          <p:cNvSpPr>
            <a:spLocks noGrp="1"/>
          </p:cNvSpPr>
          <p:nvPr>
            <p:ph type="subTitle" idx="4294967295"/>
          </p:nvPr>
        </p:nvSpPr>
        <p:spPr>
          <a:xfrm>
            <a:off x="1002294" y="2475262"/>
            <a:ext cx="4156302" cy="820028"/>
          </a:xfrm>
          <a:prstGeom prst="rect">
            <a:avLst/>
          </a:prstGeom>
        </p:spPr>
        <p:txBody>
          <a:bodyPr/>
          <a:lstStyle/>
          <a:p>
            <a:pPr marL="0" indent="0">
              <a:buNone/>
            </a:pPr>
            <a:r>
              <a:rPr lang="en-US" dirty="0"/>
              <a:t>Joshua Gowin, PhD</a:t>
            </a:r>
          </a:p>
          <a:p>
            <a:pPr marL="0" indent="0">
              <a:buNone/>
            </a:pPr>
            <a:r>
              <a:rPr lang="en-US" dirty="0"/>
              <a:t>Department of Radiology</a:t>
            </a:r>
          </a:p>
          <a:p>
            <a:pPr marL="0" indent="0">
              <a:buNone/>
            </a:pPr>
            <a:r>
              <a:rPr lang="en-US" dirty="0"/>
              <a:t>August 13, 2026</a:t>
            </a:r>
          </a:p>
          <a:p>
            <a:endParaRPr lang="en-US" dirty="0"/>
          </a:p>
        </p:txBody>
      </p:sp>
    </p:spTree>
    <p:extLst>
      <p:ext uri="{BB962C8B-B14F-4D97-AF65-F5344CB8AC3E}">
        <p14:creationId xmlns:p14="http://schemas.microsoft.com/office/powerpoint/2010/main" val="197618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tasks were significant in training, only 2 in test</a:t>
            </a:r>
          </a:p>
        </p:txBody>
      </p:sp>
      <p:pic>
        <p:nvPicPr>
          <p:cNvPr id="3" name="Picture 2"/>
          <p:cNvPicPr>
            <a:picLocks noChangeAspect="1"/>
          </p:cNvPicPr>
          <p:nvPr/>
        </p:nvPicPr>
        <p:blipFill rotWithShape="1">
          <a:blip r:embed="rId2"/>
          <a:srcRect t="61975"/>
          <a:stretch/>
        </p:blipFill>
        <p:spPr>
          <a:xfrm>
            <a:off x="2135747" y="1986741"/>
            <a:ext cx="7216071" cy="4197928"/>
          </a:xfrm>
          <a:prstGeom prst="rect">
            <a:avLst/>
          </a:prstGeom>
        </p:spPr>
      </p:pic>
    </p:spTree>
    <p:extLst>
      <p:ext uri="{BB962C8B-B14F-4D97-AF65-F5344CB8AC3E}">
        <p14:creationId xmlns:p14="http://schemas.microsoft.com/office/powerpoint/2010/main" val="1744302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DAC0C-2C6E-4A18-BEF3-C6344B246585}"/>
              </a:ext>
            </a:extLst>
          </p:cNvPr>
          <p:cNvSpPr>
            <a:spLocks noGrp="1"/>
          </p:cNvSpPr>
          <p:nvPr>
            <p:ph type="title"/>
          </p:nvPr>
        </p:nvSpPr>
        <p:spPr>
          <a:xfrm>
            <a:off x="2186830" y="0"/>
            <a:ext cx="7818340" cy="1325563"/>
          </a:xfrm>
        </p:spPr>
        <p:txBody>
          <a:bodyPr>
            <a:normAutofit/>
          </a:bodyPr>
          <a:lstStyle/>
          <a:p>
            <a:r>
              <a:rPr lang="en-US" sz="4000" dirty="0"/>
              <a:t>Weights from machine learning</a:t>
            </a:r>
          </a:p>
        </p:txBody>
      </p:sp>
      <p:pic>
        <p:nvPicPr>
          <p:cNvPr id="4" name="Picture 3"/>
          <p:cNvPicPr>
            <a:picLocks noChangeAspect="1"/>
          </p:cNvPicPr>
          <p:nvPr/>
        </p:nvPicPr>
        <p:blipFill>
          <a:blip r:embed="rId2"/>
          <a:stretch>
            <a:fillRect/>
          </a:stretch>
        </p:blipFill>
        <p:spPr>
          <a:xfrm>
            <a:off x="1823933" y="1216198"/>
            <a:ext cx="7557895" cy="5351210"/>
          </a:xfrm>
          <a:prstGeom prst="rect">
            <a:avLst/>
          </a:prstGeom>
        </p:spPr>
      </p:pic>
    </p:spTree>
    <p:extLst>
      <p:ext uri="{BB962C8B-B14F-4D97-AF65-F5344CB8AC3E}">
        <p14:creationId xmlns:p14="http://schemas.microsoft.com/office/powerpoint/2010/main" val="349029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4EA12-EEF3-1544-E007-175A56B8ECD3}"/>
              </a:ext>
            </a:extLst>
          </p:cNvPr>
          <p:cNvSpPr>
            <a:spLocks noGrp="1"/>
          </p:cNvSpPr>
          <p:nvPr>
            <p:ph type="title"/>
          </p:nvPr>
        </p:nvSpPr>
        <p:spPr/>
        <p:txBody>
          <a:bodyPr/>
          <a:lstStyle/>
          <a:p>
            <a:r>
              <a:rPr lang="en-US" dirty="0"/>
              <a:t>We can identify aspects of alcohol use</a:t>
            </a:r>
          </a:p>
        </p:txBody>
      </p:sp>
      <p:sp>
        <p:nvSpPr>
          <p:cNvPr id="3" name="Content Placeholder 2">
            <a:extLst>
              <a:ext uri="{FF2B5EF4-FFF2-40B4-BE49-F238E27FC236}">
                <a16:creationId xmlns:a16="http://schemas.microsoft.com/office/drawing/2014/main" id="{D0341F30-63C2-B38D-E163-279C0914F1D5}"/>
              </a:ext>
            </a:extLst>
          </p:cNvPr>
          <p:cNvSpPr>
            <a:spLocks noGrp="1"/>
          </p:cNvSpPr>
          <p:nvPr>
            <p:ph idx="1"/>
          </p:nvPr>
        </p:nvSpPr>
        <p:spPr/>
        <p:txBody>
          <a:bodyPr/>
          <a:lstStyle/>
          <a:p>
            <a:r>
              <a:rPr lang="en-US" dirty="0"/>
              <a:t>Does it recover?</a:t>
            </a:r>
          </a:p>
        </p:txBody>
      </p:sp>
    </p:spTree>
    <p:extLst>
      <p:ext uri="{BB962C8B-B14F-4D97-AF65-F5344CB8AC3E}">
        <p14:creationId xmlns:p14="http://schemas.microsoft.com/office/powerpoint/2010/main" val="1286952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8A302-AF45-B80D-CCF7-784B0538D4FE}"/>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D7CC0611-74C5-2FF9-D4F8-B1936D50EBF8}"/>
              </a:ext>
            </a:extLst>
          </p:cNvPr>
          <p:cNvPicPr>
            <a:picLocks noChangeAspect="1"/>
          </p:cNvPicPr>
          <p:nvPr/>
        </p:nvPicPr>
        <p:blipFill>
          <a:blip r:embed="rId2"/>
          <a:stretch>
            <a:fillRect/>
          </a:stretch>
        </p:blipFill>
        <p:spPr>
          <a:xfrm>
            <a:off x="458842" y="180975"/>
            <a:ext cx="6838950" cy="4057650"/>
          </a:xfrm>
          <a:prstGeom prst="rect">
            <a:avLst/>
          </a:prstGeom>
        </p:spPr>
      </p:pic>
      <p:pic>
        <p:nvPicPr>
          <p:cNvPr id="6" name="Picture 5">
            <a:extLst>
              <a:ext uri="{FF2B5EF4-FFF2-40B4-BE49-F238E27FC236}">
                <a16:creationId xmlns:a16="http://schemas.microsoft.com/office/drawing/2014/main" id="{CA12F8FA-C705-5602-3EE5-109B30C9EF7E}"/>
              </a:ext>
            </a:extLst>
          </p:cNvPr>
          <p:cNvPicPr>
            <a:picLocks noChangeAspect="1"/>
          </p:cNvPicPr>
          <p:nvPr/>
        </p:nvPicPr>
        <p:blipFill>
          <a:blip r:embed="rId3"/>
          <a:stretch>
            <a:fillRect/>
          </a:stretch>
        </p:blipFill>
        <p:spPr>
          <a:xfrm>
            <a:off x="5958216" y="3758105"/>
            <a:ext cx="5972175" cy="3028950"/>
          </a:xfrm>
          <a:prstGeom prst="rect">
            <a:avLst/>
          </a:prstGeom>
        </p:spPr>
      </p:pic>
    </p:spTree>
    <p:extLst>
      <p:ext uri="{BB962C8B-B14F-4D97-AF65-F5344CB8AC3E}">
        <p14:creationId xmlns:p14="http://schemas.microsoft.com/office/powerpoint/2010/main" val="988331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871CB-FAE8-43B3-B339-044003610E1A}"/>
              </a:ext>
            </a:extLst>
          </p:cNvPr>
          <p:cNvSpPr>
            <a:spLocks noGrp="1"/>
          </p:cNvSpPr>
          <p:nvPr>
            <p:ph type="title"/>
          </p:nvPr>
        </p:nvSpPr>
        <p:spPr/>
        <p:txBody>
          <a:bodyPr/>
          <a:lstStyle/>
          <a:p>
            <a:r>
              <a:rPr lang="en-US" dirty="0"/>
              <a:t>Self reported urge to consume alcohol</a:t>
            </a:r>
          </a:p>
        </p:txBody>
      </p:sp>
      <p:graphicFrame>
        <p:nvGraphicFramePr>
          <p:cNvPr id="9" name="Content Placeholder 8">
            <a:extLst>
              <a:ext uri="{FF2B5EF4-FFF2-40B4-BE49-F238E27FC236}">
                <a16:creationId xmlns:a16="http://schemas.microsoft.com/office/drawing/2014/main" id="{19BC6B80-C6F5-6F3B-F819-F2158FB6A4E2}"/>
              </a:ext>
            </a:extLst>
          </p:cNvPr>
          <p:cNvGraphicFramePr>
            <a:graphicFrameLocks noGrp="1" noChangeAspect="1"/>
          </p:cNvGraphicFramePr>
          <p:nvPr>
            <p:ph idx="1"/>
            <p:extLst>
              <p:ext uri="{D42A27DB-BD31-4B8C-83A1-F6EECF244321}">
                <p14:modId xmlns:p14="http://schemas.microsoft.com/office/powerpoint/2010/main" val="3001412892"/>
              </p:ext>
            </p:extLst>
          </p:nvPr>
        </p:nvGraphicFramePr>
        <p:xfrm>
          <a:off x="2192502" y="1701198"/>
          <a:ext cx="7569200" cy="4802187"/>
        </p:xfrm>
        <a:graphic>
          <a:graphicData uri="http://schemas.openxmlformats.org/presentationml/2006/ole">
            <mc:AlternateContent xmlns:mc="http://schemas.openxmlformats.org/markup-compatibility/2006">
              <mc:Choice xmlns:v="urn:schemas-microsoft-com:vml" Requires="v">
                <p:oleObj name="Prism" r:id="rId3" imgW="5239554" imgH="3323822" progId="Prism10.Document">
                  <p:embed/>
                </p:oleObj>
              </mc:Choice>
              <mc:Fallback>
                <p:oleObj name="Prism" r:id="rId3" imgW="5239554" imgH="3323822" progId="Prism10.Document">
                  <p:embed/>
                  <p:pic>
                    <p:nvPicPr>
                      <p:cNvPr id="9" name="Content Placeholder 8">
                        <a:extLst>
                          <a:ext uri="{FF2B5EF4-FFF2-40B4-BE49-F238E27FC236}">
                            <a16:creationId xmlns:a16="http://schemas.microsoft.com/office/drawing/2014/main" id="{19BC6B80-C6F5-6F3B-F819-F2158FB6A4E2}"/>
                          </a:ext>
                        </a:extLst>
                      </p:cNvPr>
                      <p:cNvPicPr/>
                      <p:nvPr/>
                    </p:nvPicPr>
                    <p:blipFill>
                      <a:blip r:embed="rId4"/>
                      <a:stretch>
                        <a:fillRect/>
                      </a:stretch>
                    </p:blipFill>
                    <p:spPr>
                      <a:xfrm>
                        <a:off x="2192502" y="1701198"/>
                        <a:ext cx="7569200" cy="4802187"/>
                      </a:xfrm>
                      <a:prstGeom prst="rect">
                        <a:avLst/>
                      </a:prstGeom>
                    </p:spPr>
                  </p:pic>
                </p:oleObj>
              </mc:Fallback>
            </mc:AlternateContent>
          </a:graphicData>
        </a:graphic>
      </p:graphicFrame>
    </p:spTree>
    <p:extLst>
      <p:ext uri="{BB962C8B-B14F-4D97-AF65-F5344CB8AC3E}">
        <p14:creationId xmlns:p14="http://schemas.microsoft.com/office/powerpoint/2010/main" val="842587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0EB7F-94A3-3F0C-4B3F-07E61683AC19}"/>
              </a:ext>
            </a:extLst>
          </p:cNvPr>
          <p:cNvSpPr>
            <a:spLocks noGrp="1"/>
          </p:cNvSpPr>
          <p:nvPr>
            <p:ph type="title"/>
          </p:nvPr>
        </p:nvSpPr>
        <p:spPr/>
        <p:txBody>
          <a:bodyPr/>
          <a:lstStyle/>
          <a:p>
            <a:r>
              <a:rPr lang="en-US" dirty="0"/>
              <a:t>Brain regions responsive to alcohol</a:t>
            </a:r>
          </a:p>
        </p:txBody>
      </p:sp>
      <p:pic>
        <p:nvPicPr>
          <p:cNvPr id="4" name="Picture 3">
            <a:extLst>
              <a:ext uri="{FF2B5EF4-FFF2-40B4-BE49-F238E27FC236}">
                <a16:creationId xmlns:a16="http://schemas.microsoft.com/office/drawing/2014/main" id="{764727ED-DEC3-0B02-95DF-2F1F1DADEBAC}"/>
              </a:ext>
            </a:extLst>
          </p:cNvPr>
          <p:cNvPicPr>
            <a:picLocks noChangeAspect="1"/>
          </p:cNvPicPr>
          <p:nvPr/>
        </p:nvPicPr>
        <p:blipFill>
          <a:blip r:embed="rId3"/>
          <a:stretch>
            <a:fillRect/>
          </a:stretch>
        </p:blipFill>
        <p:spPr>
          <a:xfrm>
            <a:off x="849023" y="1830965"/>
            <a:ext cx="2181225" cy="1838325"/>
          </a:xfrm>
          <a:prstGeom prst="rect">
            <a:avLst/>
          </a:prstGeom>
        </p:spPr>
      </p:pic>
      <p:pic>
        <p:nvPicPr>
          <p:cNvPr id="6" name="Picture 5">
            <a:extLst>
              <a:ext uri="{FF2B5EF4-FFF2-40B4-BE49-F238E27FC236}">
                <a16:creationId xmlns:a16="http://schemas.microsoft.com/office/drawing/2014/main" id="{419AEF26-A866-5BD6-0DCC-AE6D8FE9440A}"/>
              </a:ext>
            </a:extLst>
          </p:cNvPr>
          <p:cNvPicPr>
            <a:picLocks noChangeAspect="1"/>
          </p:cNvPicPr>
          <p:nvPr/>
        </p:nvPicPr>
        <p:blipFill>
          <a:blip r:embed="rId4"/>
          <a:stretch>
            <a:fillRect/>
          </a:stretch>
        </p:blipFill>
        <p:spPr>
          <a:xfrm>
            <a:off x="3050067" y="1704706"/>
            <a:ext cx="2181225" cy="1838325"/>
          </a:xfrm>
          <a:prstGeom prst="rect">
            <a:avLst/>
          </a:prstGeom>
        </p:spPr>
      </p:pic>
      <p:sp>
        <p:nvSpPr>
          <p:cNvPr id="7" name="TextBox 6">
            <a:extLst>
              <a:ext uri="{FF2B5EF4-FFF2-40B4-BE49-F238E27FC236}">
                <a16:creationId xmlns:a16="http://schemas.microsoft.com/office/drawing/2014/main" id="{2F113259-D2CA-761B-F96D-5823DE1E674C}"/>
              </a:ext>
            </a:extLst>
          </p:cNvPr>
          <p:cNvSpPr txBox="1"/>
          <p:nvPr/>
        </p:nvSpPr>
        <p:spPr>
          <a:xfrm>
            <a:off x="1240971" y="3519577"/>
            <a:ext cx="7024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z:-12</a:t>
            </a:r>
          </a:p>
        </p:txBody>
      </p:sp>
      <p:sp>
        <p:nvSpPr>
          <p:cNvPr id="8" name="TextBox 7">
            <a:extLst>
              <a:ext uri="{FF2B5EF4-FFF2-40B4-BE49-F238E27FC236}">
                <a16:creationId xmlns:a16="http://schemas.microsoft.com/office/drawing/2014/main" id="{7F4D1BBF-9D9A-D033-AB0B-A6F480937DD5}"/>
              </a:ext>
            </a:extLst>
          </p:cNvPr>
          <p:cNvSpPr txBox="1"/>
          <p:nvPr/>
        </p:nvSpPr>
        <p:spPr>
          <a:xfrm>
            <a:off x="3891633" y="3526373"/>
            <a:ext cx="7024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z:-7</a:t>
            </a:r>
          </a:p>
        </p:txBody>
      </p:sp>
      <p:pic>
        <p:nvPicPr>
          <p:cNvPr id="9" name="Picture 8">
            <a:extLst>
              <a:ext uri="{FF2B5EF4-FFF2-40B4-BE49-F238E27FC236}">
                <a16:creationId xmlns:a16="http://schemas.microsoft.com/office/drawing/2014/main" id="{77D549A5-9822-6A29-BD19-FA23F29B9D9F}"/>
              </a:ext>
            </a:extLst>
          </p:cNvPr>
          <p:cNvPicPr>
            <a:picLocks noChangeAspect="1"/>
          </p:cNvPicPr>
          <p:nvPr/>
        </p:nvPicPr>
        <p:blipFill>
          <a:blip r:embed="rId5"/>
          <a:stretch>
            <a:fillRect/>
          </a:stretch>
        </p:blipFill>
        <p:spPr>
          <a:xfrm>
            <a:off x="8150368" y="1664711"/>
            <a:ext cx="2181225" cy="1838325"/>
          </a:xfrm>
          <a:prstGeom prst="rect">
            <a:avLst/>
          </a:prstGeom>
        </p:spPr>
      </p:pic>
      <p:sp>
        <p:nvSpPr>
          <p:cNvPr id="10" name="TextBox 9">
            <a:extLst>
              <a:ext uri="{FF2B5EF4-FFF2-40B4-BE49-F238E27FC236}">
                <a16:creationId xmlns:a16="http://schemas.microsoft.com/office/drawing/2014/main" id="{534084E0-3BFB-9F5A-137A-A8E6FFEA075E}"/>
              </a:ext>
            </a:extLst>
          </p:cNvPr>
          <p:cNvSpPr txBox="1"/>
          <p:nvPr/>
        </p:nvSpPr>
        <p:spPr>
          <a:xfrm>
            <a:off x="8893124" y="3470955"/>
            <a:ext cx="7024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z:3</a:t>
            </a:r>
          </a:p>
        </p:txBody>
      </p:sp>
      <p:pic>
        <p:nvPicPr>
          <p:cNvPr id="11" name="Picture 10">
            <a:extLst>
              <a:ext uri="{FF2B5EF4-FFF2-40B4-BE49-F238E27FC236}">
                <a16:creationId xmlns:a16="http://schemas.microsoft.com/office/drawing/2014/main" id="{46626E6B-89D2-C9B7-3215-F2AFB4BAEDCA}"/>
              </a:ext>
            </a:extLst>
          </p:cNvPr>
          <p:cNvPicPr>
            <a:picLocks noChangeAspect="1"/>
          </p:cNvPicPr>
          <p:nvPr/>
        </p:nvPicPr>
        <p:blipFill>
          <a:blip r:embed="rId6"/>
          <a:stretch>
            <a:fillRect/>
          </a:stretch>
        </p:blipFill>
        <p:spPr>
          <a:xfrm>
            <a:off x="5573423" y="1720129"/>
            <a:ext cx="2181225" cy="1838325"/>
          </a:xfrm>
          <a:prstGeom prst="rect">
            <a:avLst/>
          </a:prstGeom>
        </p:spPr>
      </p:pic>
      <p:sp>
        <p:nvSpPr>
          <p:cNvPr id="12" name="TextBox 11">
            <a:extLst>
              <a:ext uri="{FF2B5EF4-FFF2-40B4-BE49-F238E27FC236}">
                <a16:creationId xmlns:a16="http://schemas.microsoft.com/office/drawing/2014/main" id="{88740C80-77FF-9E1A-6D5E-86E8AD5718A5}"/>
              </a:ext>
            </a:extLst>
          </p:cNvPr>
          <p:cNvSpPr txBox="1"/>
          <p:nvPr/>
        </p:nvSpPr>
        <p:spPr>
          <a:xfrm>
            <a:off x="6316178" y="3651064"/>
            <a:ext cx="7024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z:-5</a:t>
            </a:r>
          </a:p>
        </p:txBody>
      </p:sp>
      <p:pic>
        <p:nvPicPr>
          <p:cNvPr id="13" name="Picture 12">
            <a:extLst>
              <a:ext uri="{FF2B5EF4-FFF2-40B4-BE49-F238E27FC236}">
                <a16:creationId xmlns:a16="http://schemas.microsoft.com/office/drawing/2014/main" id="{B32118CF-E95D-81E5-D52C-539FE2B8DCB3}"/>
              </a:ext>
            </a:extLst>
          </p:cNvPr>
          <p:cNvPicPr>
            <a:picLocks noChangeAspect="1"/>
          </p:cNvPicPr>
          <p:nvPr/>
        </p:nvPicPr>
        <p:blipFill>
          <a:blip r:embed="rId7"/>
          <a:stretch>
            <a:fillRect/>
          </a:stretch>
        </p:blipFill>
        <p:spPr>
          <a:xfrm>
            <a:off x="1020474" y="3895293"/>
            <a:ext cx="1838325" cy="1838325"/>
          </a:xfrm>
          <a:prstGeom prst="rect">
            <a:avLst/>
          </a:prstGeom>
        </p:spPr>
      </p:pic>
      <p:pic>
        <p:nvPicPr>
          <p:cNvPr id="14" name="Picture 13">
            <a:extLst>
              <a:ext uri="{FF2B5EF4-FFF2-40B4-BE49-F238E27FC236}">
                <a16:creationId xmlns:a16="http://schemas.microsoft.com/office/drawing/2014/main" id="{05BBFCC6-8AFD-526C-D96C-D085F2D0083A}"/>
              </a:ext>
            </a:extLst>
          </p:cNvPr>
          <p:cNvPicPr>
            <a:picLocks noChangeAspect="1"/>
          </p:cNvPicPr>
          <p:nvPr/>
        </p:nvPicPr>
        <p:blipFill>
          <a:blip r:embed="rId8"/>
          <a:stretch>
            <a:fillRect/>
          </a:stretch>
        </p:blipFill>
        <p:spPr>
          <a:xfrm>
            <a:off x="3749820" y="4006129"/>
            <a:ext cx="1838325" cy="1838325"/>
          </a:xfrm>
          <a:prstGeom prst="rect">
            <a:avLst/>
          </a:prstGeom>
        </p:spPr>
      </p:pic>
      <p:sp>
        <p:nvSpPr>
          <p:cNvPr id="15" name="TextBox 14">
            <a:extLst>
              <a:ext uri="{FF2B5EF4-FFF2-40B4-BE49-F238E27FC236}">
                <a16:creationId xmlns:a16="http://schemas.microsoft.com/office/drawing/2014/main" id="{B5293C4E-80A8-254B-E1D0-731D4C623845}"/>
              </a:ext>
            </a:extLst>
          </p:cNvPr>
          <p:cNvSpPr txBox="1"/>
          <p:nvPr/>
        </p:nvSpPr>
        <p:spPr>
          <a:xfrm>
            <a:off x="1577923" y="5493718"/>
            <a:ext cx="7024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x:52</a:t>
            </a:r>
          </a:p>
        </p:txBody>
      </p:sp>
      <p:sp>
        <p:nvSpPr>
          <p:cNvPr id="16" name="TextBox 15">
            <a:extLst>
              <a:ext uri="{FF2B5EF4-FFF2-40B4-BE49-F238E27FC236}">
                <a16:creationId xmlns:a16="http://schemas.microsoft.com/office/drawing/2014/main" id="{4D24ECEC-17DF-DA00-950B-24A56BA25964}"/>
              </a:ext>
            </a:extLst>
          </p:cNvPr>
          <p:cNvSpPr txBox="1"/>
          <p:nvPr/>
        </p:nvSpPr>
        <p:spPr>
          <a:xfrm>
            <a:off x="4404250" y="5493717"/>
            <a:ext cx="7024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x:45</a:t>
            </a:r>
          </a:p>
        </p:txBody>
      </p:sp>
    </p:spTree>
    <p:extLst>
      <p:ext uri="{BB962C8B-B14F-4D97-AF65-F5344CB8AC3E}">
        <p14:creationId xmlns:p14="http://schemas.microsoft.com/office/powerpoint/2010/main" val="1537363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04AEF-82C3-954E-2492-635A3799F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1D8A4C-A243-69F1-4A7E-622C59469547}"/>
              </a:ext>
            </a:extLst>
          </p:cNvPr>
          <p:cNvSpPr>
            <a:spLocks noGrp="1"/>
          </p:cNvSpPr>
          <p:nvPr>
            <p:ph type="title"/>
          </p:nvPr>
        </p:nvSpPr>
        <p:spPr/>
        <p:txBody>
          <a:bodyPr/>
          <a:lstStyle/>
          <a:p>
            <a:r>
              <a:rPr lang="en-US" dirty="0"/>
              <a:t>Preliminary evidence of change during treatment</a:t>
            </a:r>
          </a:p>
        </p:txBody>
      </p:sp>
      <p:graphicFrame>
        <p:nvGraphicFramePr>
          <p:cNvPr id="5" name="Object 4">
            <a:extLst>
              <a:ext uri="{FF2B5EF4-FFF2-40B4-BE49-F238E27FC236}">
                <a16:creationId xmlns:a16="http://schemas.microsoft.com/office/drawing/2014/main" id="{9B4D9DEA-EF93-3F2A-918A-0E514325A7D8}"/>
              </a:ext>
            </a:extLst>
          </p:cNvPr>
          <p:cNvGraphicFramePr>
            <a:graphicFrameLocks noChangeAspect="1"/>
          </p:cNvGraphicFramePr>
          <p:nvPr/>
        </p:nvGraphicFramePr>
        <p:xfrm>
          <a:off x="527009" y="2837457"/>
          <a:ext cx="5486400" cy="3576637"/>
        </p:xfrm>
        <a:graphic>
          <a:graphicData uri="http://schemas.openxmlformats.org/presentationml/2006/ole">
            <mc:AlternateContent xmlns:mc="http://schemas.openxmlformats.org/markup-compatibility/2006">
              <mc:Choice xmlns:v="urn:schemas-microsoft-com:vml" Requires="v">
                <p:oleObj name="Prism" r:id="rId2" imgW="5486452" imgH="3576897" progId="Prism10.Document">
                  <p:embed/>
                </p:oleObj>
              </mc:Choice>
              <mc:Fallback>
                <p:oleObj name="Prism" r:id="rId2" imgW="5486452" imgH="3576897" progId="Prism10.Document">
                  <p:embed/>
                  <p:pic>
                    <p:nvPicPr>
                      <p:cNvPr id="5" name="Object 4">
                        <a:extLst>
                          <a:ext uri="{FF2B5EF4-FFF2-40B4-BE49-F238E27FC236}">
                            <a16:creationId xmlns:a16="http://schemas.microsoft.com/office/drawing/2014/main" id="{9B4D9DEA-EF93-3F2A-918A-0E514325A7D8}"/>
                          </a:ext>
                        </a:extLst>
                      </p:cNvPr>
                      <p:cNvPicPr/>
                      <p:nvPr/>
                    </p:nvPicPr>
                    <p:blipFill>
                      <a:blip r:embed="rId3"/>
                      <a:stretch>
                        <a:fillRect/>
                      </a:stretch>
                    </p:blipFill>
                    <p:spPr>
                      <a:xfrm>
                        <a:off x="527009" y="2837457"/>
                        <a:ext cx="5486400" cy="3576637"/>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07809136-06D0-4AB6-594A-5D4D466935FF}"/>
              </a:ext>
            </a:extLst>
          </p:cNvPr>
          <p:cNvGraphicFramePr>
            <a:graphicFrameLocks noChangeAspect="1"/>
          </p:cNvGraphicFramePr>
          <p:nvPr/>
        </p:nvGraphicFramePr>
        <p:xfrm>
          <a:off x="6649198" y="2616200"/>
          <a:ext cx="2820987" cy="3695700"/>
        </p:xfrm>
        <a:graphic>
          <a:graphicData uri="http://schemas.openxmlformats.org/presentationml/2006/ole">
            <mc:AlternateContent xmlns:mc="http://schemas.openxmlformats.org/markup-compatibility/2006">
              <mc:Choice xmlns:v="urn:schemas-microsoft-com:vml" Requires="v">
                <p:oleObj name="Prism" r:id="rId4" imgW="2821686" imgH="3695695" progId="Prism10.Document">
                  <p:embed/>
                </p:oleObj>
              </mc:Choice>
              <mc:Fallback>
                <p:oleObj name="Prism" r:id="rId4" imgW="2821686" imgH="3695695" progId="Prism10.Document">
                  <p:embed/>
                  <p:pic>
                    <p:nvPicPr>
                      <p:cNvPr id="4" name="Object 3">
                        <a:extLst>
                          <a:ext uri="{FF2B5EF4-FFF2-40B4-BE49-F238E27FC236}">
                            <a16:creationId xmlns:a16="http://schemas.microsoft.com/office/drawing/2014/main" id="{07809136-06D0-4AB6-594A-5D4D466935FF}"/>
                          </a:ext>
                        </a:extLst>
                      </p:cNvPr>
                      <p:cNvPicPr/>
                      <p:nvPr/>
                    </p:nvPicPr>
                    <p:blipFill>
                      <a:blip r:embed="rId5"/>
                      <a:stretch>
                        <a:fillRect/>
                      </a:stretch>
                    </p:blipFill>
                    <p:spPr>
                      <a:xfrm>
                        <a:off x="6649198" y="2616200"/>
                        <a:ext cx="2820987" cy="3695700"/>
                      </a:xfrm>
                      <a:prstGeom prst="rect">
                        <a:avLst/>
                      </a:prstGeom>
                    </p:spPr>
                  </p:pic>
                </p:oleObj>
              </mc:Fallback>
            </mc:AlternateContent>
          </a:graphicData>
        </a:graphic>
      </p:graphicFrame>
    </p:spTree>
    <p:extLst>
      <p:ext uri="{BB962C8B-B14F-4D97-AF65-F5344CB8AC3E}">
        <p14:creationId xmlns:p14="http://schemas.microsoft.com/office/powerpoint/2010/main" val="3722439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C54F-2187-F31A-F5DA-B1ACA66F30F2}"/>
              </a:ext>
            </a:extLst>
          </p:cNvPr>
          <p:cNvSpPr>
            <a:spLocks noGrp="1"/>
          </p:cNvSpPr>
          <p:nvPr>
            <p:ph type="title"/>
          </p:nvPr>
        </p:nvSpPr>
        <p:spPr>
          <a:xfrm>
            <a:off x="838200" y="365125"/>
            <a:ext cx="10515600" cy="3628806"/>
          </a:xfrm>
        </p:spPr>
        <p:txBody>
          <a:bodyPr/>
          <a:lstStyle/>
          <a:p>
            <a:r>
              <a:rPr lang="en-US" dirty="0"/>
              <a:t>Some evidence of recovery, 1/3 of sample collected</a:t>
            </a:r>
          </a:p>
        </p:txBody>
      </p:sp>
    </p:spTree>
    <p:extLst>
      <p:ext uri="{BB962C8B-B14F-4D97-AF65-F5344CB8AC3E}">
        <p14:creationId xmlns:p14="http://schemas.microsoft.com/office/powerpoint/2010/main" val="655160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0312E-DFA0-FFB7-0765-C7E01F03F80A}"/>
              </a:ext>
            </a:extLst>
          </p:cNvPr>
          <p:cNvSpPr>
            <a:spLocks noGrp="1"/>
          </p:cNvSpPr>
          <p:nvPr>
            <p:ph type="title"/>
          </p:nvPr>
        </p:nvSpPr>
        <p:spPr/>
        <p:txBody>
          <a:bodyPr/>
          <a:lstStyle/>
          <a:p>
            <a:r>
              <a:rPr lang="en-US" dirty="0"/>
              <a:t>Changes in legal status, changes in perception</a:t>
            </a:r>
          </a:p>
        </p:txBody>
      </p:sp>
      <p:pic>
        <p:nvPicPr>
          <p:cNvPr id="4" name="Content Placeholder 3">
            <a:extLst>
              <a:ext uri="{FF2B5EF4-FFF2-40B4-BE49-F238E27FC236}">
                <a16:creationId xmlns:a16="http://schemas.microsoft.com/office/drawing/2014/main" id="{3C58A551-21D7-630D-98A9-7D8D99595928}"/>
              </a:ext>
            </a:extLst>
          </p:cNvPr>
          <p:cNvPicPr>
            <a:picLocks noGrp="1" noChangeAspect="1"/>
          </p:cNvPicPr>
          <p:nvPr>
            <p:ph idx="1"/>
          </p:nvPr>
        </p:nvPicPr>
        <p:blipFill>
          <a:blip r:embed="rId2"/>
          <a:stretch>
            <a:fillRect/>
          </a:stretch>
        </p:blipFill>
        <p:spPr>
          <a:xfrm>
            <a:off x="2936136" y="1690688"/>
            <a:ext cx="5491434" cy="4700487"/>
          </a:xfrm>
          <a:prstGeom prst="rect">
            <a:avLst/>
          </a:prstGeom>
        </p:spPr>
      </p:pic>
    </p:spTree>
    <p:extLst>
      <p:ext uri="{BB962C8B-B14F-4D97-AF65-F5344CB8AC3E}">
        <p14:creationId xmlns:p14="http://schemas.microsoft.com/office/powerpoint/2010/main" val="847085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Legalization has changed use patterns </a:t>
            </a:r>
          </a:p>
        </p:txBody>
      </p:sp>
      <p:pic>
        <p:nvPicPr>
          <p:cNvPr id="4" name="Content Placeholder 3"/>
          <p:cNvPicPr>
            <a:picLocks noGrp="1" noChangeAspect="1"/>
          </p:cNvPicPr>
          <p:nvPr>
            <p:ph idx="1"/>
          </p:nvPr>
        </p:nvPicPr>
        <p:blipFill rotWithShape="1">
          <a:blip r:embed="rId2"/>
          <a:srcRect t="12981" r="80368"/>
          <a:stretch/>
        </p:blipFill>
        <p:spPr>
          <a:xfrm>
            <a:off x="3531065" y="1610686"/>
            <a:ext cx="3582798" cy="5071827"/>
          </a:xfrm>
          <a:prstGeom prst="rect">
            <a:avLst/>
          </a:prstGeom>
        </p:spPr>
      </p:pic>
      <p:pic>
        <p:nvPicPr>
          <p:cNvPr id="5" name="Content Placeholder 3"/>
          <p:cNvPicPr>
            <a:picLocks noChangeAspect="1"/>
          </p:cNvPicPr>
          <p:nvPr/>
        </p:nvPicPr>
        <p:blipFill rotWithShape="1">
          <a:blip r:embed="rId2"/>
          <a:srcRect l="78347" b="88461"/>
          <a:stretch/>
        </p:blipFill>
        <p:spPr>
          <a:xfrm>
            <a:off x="7172586" y="2238239"/>
            <a:ext cx="4692173" cy="798576"/>
          </a:xfrm>
          <a:prstGeom prst="rect">
            <a:avLst/>
          </a:prstGeom>
        </p:spPr>
      </p:pic>
      <p:sp>
        <p:nvSpPr>
          <p:cNvPr id="3" name="TextBox 2"/>
          <p:cNvSpPr txBox="1"/>
          <p:nvPr/>
        </p:nvSpPr>
        <p:spPr>
          <a:xfrm>
            <a:off x="8338657" y="4597167"/>
            <a:ext cx="2491530" cy="646331"/>
          </a:xfrm>
          <a:prstGeom prst="rect">
            <a:avLst/>
          </a:prstGeom>
          <a:noFill/>
        </p:spPr>
        <p:txBody>
          <a:bodyPr wrap="square" rtlCol="0">
            <a:spAutoFit/>
          </a:bodyPr>
          <a:lstStyle/>
          <a:p>
            <a:r>
              <a:rPr lang="en-US" dirty="0" err="1"/>
              <a:t>Mital</a:t>
            </a:r>
            <a:r>
              <a:rPr lang="en-US" dirty="0"/>
              <a:t>, JAMA Network, 2025</a:t>
            </a:r>
          </a:p>
        </p:txBody>
      </p:sp>
      <p:sp>
        <p:nvSpPr>
          <p:cNvPr id="6" name="Rectangle 5">
            <a:extLst>
              <a:ext uri="{FF2B5EF4-FFF2-40B4-BE49-F238E27FC236}">
                <a16:creationId xmlns:a16="http://schemas.microsoft.com/office/drawing/2014/main" id="{6EE13712-79DF-66CE-E13E-B088A808C1CD}"/>
              </a:ext>
            </a:extLst>
          </p:cNvPr>
          <p:cNvSpPr/>
          <p:nvPr/>
        </p:nvSpPr>
        <p:spPr>
          <a:xfrm>
            <a:off x="5650302" y="2238239"/>
            <a:ext cx="1733909" cy="45076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3775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 </a:t>
            </a:r>
          </a:p>
        </p:txBody>
      </p:sp>
      <p:sp>
        <p:nvSpPr>
          <p:cNvPr id="3" name="Content Placeholder 2"/>
          <p:cNvSpPr>
            <a:spLocks noGrp="1"/>
          </p:cNvSpPr>
          <p:nvPr>
            <p:ph idx="1"/>
          </p:nvPr>
        </p:nvSpPr>
        <p:spPr/>
        <p:txBody>
          <a:bodyPr/>
          <a:lstStyle/>
          <a:p>
            <a:r>
              <a:rPr lang="en-US" dirty="0"/>
              <a:t>None</a:t>
            </a:r>
          </a:p>
        </p:txBody>
      </p:sp>
    </p:spTree>
    <p:extLst>
      <p:ext uri="{BB962C8B-B14F-4D97-AF65-F5344CB8AC3E}">
        <p14:creationId xmlns:p14="http://schemas.microsoft.com/office/powerpoint/2010/main" val="1226148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CF849-352F-F92F-76BE-5E3BC3D37734}"/>
              </a:ext>
            </a:extLst>
          </p:cNvPr>
          <p:cNvSpPr>
            <a:spLocks noGrp="1"/>
          </p:cNvSpPr>
          <p:nvPr>
            <p:ph type="title"/>
          </p:nvPr>
        </p:nvSpPr>
        <p:spPr/>
        <p:txBody>
          <a:bodyPr/>
          <a:lstStyle/>
          <a:p>
            <a:r>
              <a:rPr lang="en-US" dirty="0"/>
              <a:t>Cannabis has small, consistent effects on cognition</a:t>
            </a:r>
          </a:p>
        </p:txBody>
      </p:sp>
      <p:pic>
        <p:nvPicPr>
          <p:cNvPr id="4" name="Content Placeholder 3">
            <a:extLst>
              <a:ext uri="{FF2B5EF4-FFF2-40B4-BE49-F238E27FC236}">
                <a16:creationId xmlns:a16="http://schemas.microsoft.com/office/drawing/2014/main" id="{34B1E931-AB24-C0D9-59F0-8E31D7ADE888}"/>
              </a:ext>
            </a:extLst>
          </p:cNvPr>
          <p:cNvPicPr>
            <a:picLocks noGrp="1" noChangeAspect="1"/>
          </p:cNvPicPr>
          <p:nvPr>
            <p:ph idx="1"/>
          </p:nvPr>
        </p:nvPicPr>
        <p:blipFill>
          <a:blip r:embed="rId2"/>
          <a:stretch>
            <a:fillRect/>
          </a:stretch>
        </p:blipFill>
        <p:spPr>
          <a:xfrm>
            <a:off x="2222742" y="1825625"/>
            <a:ext cx="7746516" cy="4351338"/>
          </a:xfrm>
          <a:prstGeom prst="rect">
            <a:avLst/>
          </a:prstGeom>
        </p:spPr>
      </p:pic>
      <p:sp>
        <p:nvSpPr>
          <p:cNvPr id="5" name="TextBox 4">
            <a:extLst>
              <a:ext uri="{FF2B5EF4-FFF2-40B4-BE49-F238E27FC236}">
                <a16:creationId xmlns:a16="http://schemas.microsoft.com/office/drawing/2014/main" id="{3B6F62E1-BDB5-7792-E9B9-DC65EC5F1687}"/>
              </a:ext>
            </a:extLst>
          </p:cNvPr>
          <p:cNvSpPr txBox="1"/>
          <p:nvPr/>
        </p:nvSpPr>
        <p:spPr>
          <a:xfrm>
            <a:off x="8803532" y="6112482"/>
            <a:ext cx="1896893" cy="646331"/>
          </a:xfrm>
          <a:prstGeom prst="rect">
            <a:avLst/>
          </a:prstGeom>
          <a:noFill/>
        </p:spPr>
        <p:txBody>
          <a:bodyPr wrap="square" rtlCol="0">
            <a:spAutoFit/>
          </a:bodyPr>
          <a:lstStyle/>
          <a:p>
            <a:r>
              <a:rPr lang="en-US" dirty="0"/>
              <a:t>Scott, JAMA Psych, 2018</a:t>
            </a:r>
          </a:p>
        </p:txBody>
      </p:sp>
    </p:spTree>
    <p:extLst>
      <p:ext uri="{BB962C8B-B14F-4D97-AF65-F5344CB8AC3E}">
        <p14:creationId xmlns:p14="http://schemas.microsoft.com/office/powerpoint/2010/main" val="2569519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18CBF-FE84-A49E-8B37-DC143452403C}"/>
              </a:ext>
            </a:extLst>
          </p:cNvPr>
          <p:cNvSpPr>
            <a:spLocks noGrp="1"/>
          </p:cNvSpPr>
          <p:nvPr>
            <p:ph type="title"/>
          </p:nvPr>
        </p:nvSpPr>
        <p:spPr/>
        <p:txBody>
          <a:bodyPr/>
          <a:lstStyle/>
          <a:p>
            <a:r>
              <a:rPr lang="en-US" dirty="0"/>
              <a:t>Brain function</a:t>
            </a:r>
          </a:p>
        </p:txBody>
      </p:sp>
      <p:sp>
        <p:nvSpPr>
          <p:cNvPr id="3" name="Content Placeholder 2">
            <a:extLst>
              <a:ext uri="{FF2B5EF4-FFF2-40B4-BE49-F238E27FC236}">
                <a16:creationId xmlns:a16="http://schemas.microsoft.com/office/drawing/2014/main" id="{203A84B5-E445-A1BF-9D00-D50BE2C59CA9}"/>
              </a:ext>
            </a:extLst>
          </p:cNvPr>
          <p:cNvSpPr>
            <a:spLocks noGrp="1"/>
          </p:cNvSpPr>
          <p:nvPr>
            <p:ph idx="1"/>
          </p:nvPr>
        </p:nvSpPr>
        <p:spPr/>
        <p:txBody>
          <a:bodyPr>
            <a:normAutofit/>
          </a:bodyPr>
          <a:lstStyle/>
          <a:p>
            <a:endParaRPr lang="en-US" dirty="0"/>
          </a:p>
          <a:p>
            <a:endParaRPr lang="en-US" dirty="0"/>
          </a:p>
          <a:p>
            <a:endParaRPr lang="en-US" dirty="0"/>
          </a:p>
          <a:p>
            <a:endParaRPr lang="en-US" dirty="0"/>
          </a:p>
          <a:p>
            <a:endParaRPr lang="en-US" dirty="0"/>
          </a:p>
          <a:p>
            <a:endParaRPr lang="en-US" dirty="0"/>
          </a:p>
          <a:p>
            <a:r>
              <a:rPr lang="en-US" dirty="0"/>
              <a:t>Limited evidence, mostly in small samples</a:t>
            </a:r>
          </a:p>
          <a:p>
            <a:endParaRPr lang="en-US" dirty="0"/>
          </a:p>
          <a:p>
            <a:r>
              <a:rPr lang="en-US" dirty="0"/>
              <a:t>Difficult to compare across domains </a:t>
            </a:r>
          </a:p>
        </p:txBody>
      </p:sp>
      <p:pic>
        <p:nvPicPr>
          <p:cNvPr id="4" name="Picture 3">
            <a:extLst>
              <a:ext uri="{FF2B5EF4-FFF2-40B4-BE49-F238E27FC236}">
                <a16:creationId xmlns:a16="http://schemas.microsoft.com/office/drawing/2014/main" id="{ADAF9C8D-DD36-D08D-2A98-23B0FFC06448}"/>
              </a:ext>
            </a:extLst>
          </p:cNvPr>
          <p:cNvPicPr>
            <a:picLocks noChangeAspect="1"/>
          </p:cNvPicPr>
          <p:nvPr/>
        </p:nvPicPr>
        <p:blipFill>
          <a:blip r:embed="rId2"/>
          <a:stretch>
            <a:fillRect/>
          </a:stretch>
        </p:blipFill>
        <p:spPr>
          <a:xfrm>
            <a:off x="1681019" y="1328304"/>
            <a:ext cx="7139710" cy="3123623"/>
          </a:xfrm>
          <a:prstGeom prst="rect">
            <a:avLst/>
          </a:prstGeom>
        </p:spPr>
      </p:pic>
    </p:spTree>
    <p:extLst>
      <p:ext uri="{BB962C8B-B14F-4D97-AF65-F5344CB8AC3E}">
        <p14:creationId xmlns:p14="http://schemas.microsoft.com/office/powerpoint/2010/main" val="1783570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BA741-1192-89BF-34D3-EC44117ED3A9}"/>
              </a:ext>
            </a:extLst>
          </p:cNvPr>
          <p:cNvSpPr>
            <a:spLocks noGrp="1"/>
          </p:cNvSpPr>
          <p:nvPr>
            <p:ph type="title"/>
          </p:nvPr>
        </p:nvSpPr>
        <p:spPr>
          <a:xfrm>
            <a:off x="828040" y="365125"/>
            <a:ext cx="10515600" cy="1325563"/>
          </a:xfrm>
        </p:spPr>
        <p:txBody>
          <a:bodyPr/>
          <a:lstStyle/>
          <a:p>
            <a:r>
              <a:rPr lang="en-US" dirty="0"/>
              <a:t>1,005 participants</a:t>
            </a:r>
          </a:p>
        </p:txBody>
      </p:sp>
      <p:sp>
        <p:nvSpPr>
          <p:cNvPr id="3" name="Content Placeholder 2">
            <a:extLst>
              <a:ext uri="{FF2B5EF4-FFF2-40B4-BE49-F238E27FC236}">
                <a16:creationId xmlns:a16="http://schemas.microsoft.com/office/drawing/2014/main" id="{2C6B6C3E-7C9A-B83B-7DE8-40D0E70109E1}"/>
              </a:ext>
            </a:extLst>
          </p:cNvPr>
          <p:cNvSpPr>
            <a:spLocks noGrp="1"/>
          </p:cNvSpPr>
          <p:nvPr>
            <p:ph idx="1"/>
          </p:nvPr>
        </p:nvSpPr>
        <p:spPr/>
        <p:txBody>
          <a:bodyPr/>
          <a:lstStyle/>
          <a:p>
            <a:pPr marL="0" indent="0">
              <a:buNone/>
            </a:pPr>
            <a:endParaRPr lang="en-US" dirty="0"/>
          </a:p>
          <a:p>
            <a:endParaRPr lang="en-US" dirty="0"/>
          </a:p>
          <a:p>
            <a:endParaRPr lang="en-US" dirty="0"/>
          </a:p>
        </p:txBody>
      </p:sp>
      <p:pic>
        <p:nvPicPr>
          <p:cNvPr id="5" name="Picture 4">
            <a:extLst>
              <a:ext uri="{FF2B5EF4-FFF2-40B4-BE49-F238E27FC236}">
                <a16:creationId xmlns:a16="http://schemas.microsoft.com/office/drawing/2014/main" id="{320EBB29-70B6-201A-CA08-6E70B785D7CA}"/>
              </a:ext>
            </a:extLst>
          </p:cNvPr>
          <p:cNvPicPr>
            <a:picLocks noChangeAspect="1"/>
          </p:cNvPicPr>
          <p:nvPr/>
        </p:nvPicPr>
        <p:blipFill rotWithShape="1">
          <a:blip r:embed="rId2"/>
          <a:srcRect r="21480"/>
          <a:stretch/>
        </p:blipFill>
        <p:spPr>
          <a:xfrm>
            <a:off x="306012" y="1428749"/>
            <a:ext cx="5039071" cy="5285027"/>
          </a:xfrm>
          <a:prstGeom prst="rect">
            <a:avLst/>
          </a:prstGeom>
        </p:spPr>
      </p:pic>
      <p:pic>
        <p:nvPicPr>
          <p:cNvPr id="6" name="Picture 5">
            <a:extLst>
              <a:ext uri="{FF2B5EF4-FFF2-40B4-BE49-F238E27FC236}">
                <a16:creationId xmlns:a16="http://schemas.microsoft.com/office/drawing/2014/main" id="{0AE8F79A-809F-1A7D-6C37-262FC571DC60}"/>
              </a:ext>
            </a:extLst>
          </p:cNvPr>
          <p:cNvPicPr>
            <a:picLocks noChangeAspect="1"/>
          </p:cNvPicPr>
          <p:nvPr/>
        </p:nvPicPr>
        <p:blipFill rotWithShape="1">
          <a:blip r:embed="rId3"/>
          <a:srcRect r="26984" b="7708"/>
          <a:stretch/>
        </p:blipFill>
        <p:spPr>
          <a:xfrm>
            <a:off x="6051549" y="1151854"/>
            <a:ext cx="5162320" cy="5373637"/>
          </a:xfrm>
          <a:prstGeom prst="rect">
            <a:avLst/>
          </a:prstGeom>
        </p:spPr>
      </p:pic>
      <p:sp>
        <p:nvSpPr>
          <p:cNvPr id="4" name="TextBox 3"/>
          <p:cNvSpPr txBox="1"/>
          <p:nvPr/>
        </p:nvSpPr>
        <p:spPr>
          <a:xfrm>
            <a:off x="3175462" y="2593570"/>
            <a:ext cx="1363288" cy="584775"/>
          </a:xfrm>
          <a:prstGeom prst="rect">
            <a:avLst/>
          </a:prstGeom>
          <a:noFill/>
        </p:spPr>
        <p:txBody>
          <a:bodyPr wrap="square" rtlCol="0">
            <a:spAutoFit/>
          </a:bodyPr>
          <a:lstStyle/>
          <a:p>
            <a:r>
              <a:rPr lang="en-US" sz="3200" dirty="0"/>
              <a:t>THC +</a:t>
            </a:r>
          </a:p>
        </p:txBody>
      </p:sp>
      <p:sp>
        <p:nvSpPr>
          <p:cNvPr id="7" name="TextBox 6"/>
          <p:cNvSpPr txBox="1"/>
          <p:nvPr/>
        </p:nvSpPr>
        <p:spPr>
          <a:xfrm>
            <a:off x="8869680" y="2360815"/>
            <a:ext cx="2743200" cy="2554545"/>
          </a:xfrm>
          <a:prstGeom prst="rect">
            <a:avLst/>
          </a:prstGeom>
          <a:noFill/>
        </p:spPr>
        <p:txBody>
          <a:bodyPr wrap="square" rtlCol="0">
            <a:spAutoFit/>
          </a:bodyPr>
          <a:lstStyle/>
          <a:p>
            <a:r>
              <a:rPr lang="en-US" sz="3200" dirty="0"/>
              <a:t>Heavy User</a:t>
            </a:r>
          </a:p>
          <a:p>
            <a:endParaRPr lang="en-US" sz="3200" dirty="0"/>
          </a:p>
          <a:p>
            <a:endParaRPr lang="en-US" sz="3200" dirty="0"/>
          </a:p>
          <a:p>
            <a:endParaRPr lang="en-US" sz="3200" dirty="0"/>
          </a:p>
          <a:p>
            <a:r>
              <a:rPr lang="en-US" sz="3200" dirty="0"/>
              <a:t>Moderate User</a:t>
            </a:r>
          </a:p>
        </p:txBody>
      </p:sp>
    </p:spTree>
    <p:extLst>
      <p:ext uri="{BB962C8B-B14F-4D97-AF65-F5344CB8AC3E}">
        <p14:creationId xmlns:p14="http://schemas.microsoft.com/office/powerpoint/2010/main" val="53285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51372"/>
            <a:ext cx="10515600" cy="1325563"/>
          </a:xfrm>
        </p:spPr>
        <p:txBody>
          <a:bodyPr/>
          <a:lstStyle/>
          <a:p>
            <a:r>
              <a:rPr lang="en-US" dirty="0"/>
              <a:t>What effect does cannabis have on brain function?</a:t>
            </a:r>
          </a:p>
        </p:txBody>
      </p:sp>
    </p:spTree>
    <p:extLst>
      <p:ext uri="{BB962C8B-B14F-4D97-AF65-F5344CB8AC3E}">
        <p14:creationId xmlns:p14="http://schemas.microsoft.com/office/powerpoint/2010/main" val="3827206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For each task, we averaged across the key regions (for parsimony and completeness)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0304" y="2510822"/>
            <a:ext cx="8851392" cy="2980944"/>
          </a:xfrm>
        </p:spPr>
      </p:pic>
      <p:sp>
        <p:nvSpPr>
          <p:cNvPr id="5" name="TextBox 4"/>
          <p:cNvSpPr txBox="1"/>
          <p:nvPr/>
        </p:nvSpPr>
        <p:spPr>
          <a:xfrm>
            <a:off x="7373389" y="5885411"/>
            <a:ext cx="3200400" cy="646331"/>
          </a:xfrm>
          <a:prstGeom prst="rect">
            <a:avLst/>
          </a:prstGeom>
          <a:noFill/>
        </p:spPr>
        <p:txBody>
          <a:bodyPr wrap="square" rtlCol="0">
            <a:spAutoFit/>
          </a:bodyPr>
          <a:lstStyle/>
          <a:p>
            <a:r>
              <a:rPr lang="en-US" dirty="0"/>
              <a:t>Gowin et al., </a:t>
            </a:r>
            <a:r>
              <a:rPr lang="en-US" i="1" dirty="0"/>
              <a:t>JAMA Network Open</a:t>
            </a:r>
            <a:r>
              <a:rPr lang="en-US" dirty="0"/>
              <a:t>, 2024</a:t>
            </a:r>
          </a:p>
        </p:txBody>
      </p:sp>
    </p:spTree>
    <p:extLst>
      <p:ext uri="{BB962C8B-B14F-4D97-AF65-F5344CB8AC3E}">
        <p14:creationId xmlns:p14="http://schemas.microsoft.com/office/powerpoint/2010/main" val="3070839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115741"/>
            <a:ext cx="10515600" cy="1325563"/>
          </a:xfrm>
        </p:spPr>
        <p:txBody>
          <a:bodyPr>
            <a:normAutofit fontScale="90000"/>
          </a:bodyPr>
          <a:lstStyle/>
          <a:p>
            <a:r>
              <a:rPr lang="en-US" dirty="0"/>
              <a:t>Heavy user (N=88) vs Non-User (N = 736) Lower activation during working memory</a:t>
            </a:r>
          </a:p>
        </p:txBody>
      </p:sp>
      <p:pic>
        <p:nvPicPr>
          <p:cNvPr id="5" name="Content Placeholder 4" descr="A graph with black lines and white text&#10;&#10;Description automatically generated">
            <a:extLst>
              <a:ext uri="{FF2B5EF4-FFF2-40B4-BE49-F238E27FC236}">
                <a16:creationId xmlns:a16="http://schemas.microsoft.com/office/drawing/2014/main" id="{E31885AE-EB4D-B589-8A7A-36A95EF69B6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l="17477" t="2951"/>
          <a:stretch/>
        </p:blipFill>
        <p:spPr>
          <a:xfrm>
            <a:off x="2613890" y="1183123"/>
            <a:ext cx="6049817" cy="5640241"/>
          </a:xfrm>
        </p:spPr>
      </p:pic>
      <p:sp>
        <p:nvSpPr>
          <p:cNvPr id="10" name="TextBox 9"/>
          <p:cNvSpPr txBox="1"/>
          <p:nvPr/>
        </p:nvSpPr>
        <p:spPr>
          <a:xfrm>
            <a:off x="9102437" y="5511338"/>
            <a:ext cx="3200400" cy="646331"/>
          </a:xfrm>
          <a:prstGeom prst="rect">
            <a:avLst/>
          </a:prstGeom>
          <a:noFill/>
        </p:spPr>
        <p:txBody>
          <a:bodyPr wrap="square" rtlCol="0">
            <a:spAutoFit/>
          </a:bodyPr>
          <a:lstStyle/>
          <a:p>
            <a:r>
              <a:rPr lang="en-US" dirty="0"/>
              <a:t>Gowin et al., </a:t>
            </a:r>
            <a:r>
              <a:rPr lang="en-US" i="1" dirty="0"/>
              <a:t>JAMA Network Open</a:t>
            </a:r>
            <a:r>
              <a:rPr lang="en-US" dirty="0"/>
              <a:t>, 2024</a:t>
            </a:r>
          </a:p>
        </p:txBody>
      </p:sp>
    </p:spTree>
    <p:extLst>
      <p:ext uri="{BB962C8B-B14F-4D97-AF65-F5344CB8AC3E}">
        <p14:creationId xmlns:p14="http://schemas.microsoft.com/office/powerpoint/2010/main" val="3835381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Recent THC (N=106): lower activation in general, including during working memory</a:t>
            </a:r>
          </a:p>
        </p:txBody>
      </p:sp>
      <p:pic>
        <p:nvPicPr>
          <p:cNvPr id="8" name="Content Placeholder 7" descr="A graph showing the results of a performance&#10;&#10;Description automatically generated with medium confidence">
            <a:extLst>
              <a:ext uri="{FF2B5EF4-FFF2-40B4-BE49-F238E27FC236}">
                <a16:creationId xmlns:a16="http://schemas.microsoft.com/office/drawing/2014/main" id="{183B8123-03D1-461E-B7E5-5C30FAE4539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l="16528" t="4684"/>
          <a:stretch/>
        </p:blipFill>
        <p:spPr>
          <a:xfrm>
            <a:off x="3075710" y="1623797"/>
            <a:ext cx="5764722" cy="5218509"/>
          </a:xfrm>
        </p:spPr>
      </p:pic>
      <p:sp>
        <p:nvSpPr>
          <p:cNvPr id="7" name="TextBox 6"/>
          <p:cNvSpPr txBox="1"/>
          <p:nvPr/>
        </p:nvSpPr>
        <p:spPr>
          <a:xfrm>
            <a:off x="8512232" y="5627717"/>
            <a:ext cx="3200400" cy="646331"/>
          </a:xfrm>
          <a:prstGeom prst="rect">
            <a:avLst/>
          </a:prstGeom>
          <a:noFill/>
        </p:spPr>
        <p:txBody>
          <a:bodyPr wrap="square" rtlCol="0">
            <a:spAutoFit/>
          </a:bodyPr>
          <a:lstStyle/>
          <a:p>
            <a:r>
              <a:rPr lang="en-US" dirty="0"/>
              <a:t>Gowin et al., </a:t>
            </a:r>
            <a:r>
              <a:rPr lang="en-US" i="1" dirty="0"/>
              <a:t>JAMA Network Open</a:t>
            </a:r>
            <a:r>
              <a:rPr lang="en-US" dirty="0"/>
              <a:t>, 2024</a:t>
            </a:r>
          </a:p>
        </p:txBody>
      </p:sp>
    </p:spTree>
    <p:extLst>
      <p:ext uri="{BB962C8B-B14F-4D97-AF65-F5344CB8AC3E}">
        <p14:creationId xmlns:p14="http://schemas.microsoft.com/office/powerpoint/2010/main" val="3967586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3275A-E5B9-1EF4-0F19-52A78B5203DD}"/>
              </a:ext>
            </a:extLst>
          </p:cNvPr>
          <p:cNvSpPr>
            <a:spLocks noGrp="1"/>
          </p:cNvSpPr>
          <p:nvPr>
            <p:ph type="title"/>
          </p:nvPr>
        </p:nvSpPr>
        <p:spPr/>
        <p:txBody>
          <a:bodyPr>
            <a:normAutofit fontScale="90000"/>
          </a:bodyPr>
          <a:lstStyle/>
          <a:p>
            <a:r>
              <a:rPr lang="en-US" dirty="0"/>
              <a:t>Full model, adjusting for multiple comparisons, shows only lifetime use is significant</a:t>
            </a:r>
          </a:p>
        </p:txBody>
      </p:sp>
      <p:pic>
        <p:nvPicPr>
          <p:cNvPr id="4" name="Content Placeholder 3"/>
          <p:cNvPicPr>
            <a:picLocks noGrp="1" noChangeAspect="1"/>
          </p:cNvPicPr>
          <p:nvPr>
            <p:ph idx="1"/>
          </p:nvPr>
        </p:nvPicPr>
        <p:blipFill rotWithShape="1">
          <a:blip r:embed="rId2"/>
          <a:srcRect l="1250" t="2502" r="1199" b="2060"/>
          <a:stretch/>
        </p:blipFill>
        <p:spPr>
          <a:xfrm>
            <a:off x="2360815" y="1878676"/>
            <a:ext cx="7257010" cy="4621877"/>
          </a:xfrm>
          <a:prstGeom prst="rect">
            <a:avLst/>
          </a:prstGeom>
        </p:spPr>
      </p:pic>
      <p:sp>
        <p:nvSpPr>
          <p:cNvPr id="5" name="Diamond 4"/>
          <p:cNvSpPr/>
          <p:nvPr/>
        </p:nvSpPr>
        <p:spPr>
          <a:xfrm>
            <a:off x="7232073" y="2626822"/>
            <a:ext cx="382386" cy="390698"/>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iamond 7"/>
          <p:cNvSpPr/>
          <p:nvPr/>
        </p:nvSpPr>
        <p:spPr>
          <a:xfrm>
            <a:off x="7764087" y="3297598"/>
            <a:ext cx="166255" cy="390698"/>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p:cNvSpPr/>
          <p:nvPr/>
        </p:nvSpPr>
        <p:spPr>
          <a:xfrm>
            <a:off x="7644939" y="4010891"/>
            <a:ext cx="382386" cy="390698"/>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p:cNvSpPr/>
          <p:nvPr/>
        </p:nvSpPr>
        <p:spPr>
          <a:xfrm>
            <a:off x="6303817" y="4721846"/>
            <a:ext cx="382386" cy="390698"/>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p:cNvSpPr/>
          <p:nvPr/>
        </p:nvSpPr>
        <p:spPr>
          <a:xfrm>
            <a:off x="6337069" y="5397731"/>
            <a:ext cx="382386" cy="390698"/>
          </a:xfrm>
          <a:prstGeom prst="diamond">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614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0FC23-AA5E-827C-629F-BEF51F3A9B2E}"/>
              </a:ext>
            </a:extLst>
          </p:cNvPr>
          <p:cNvSpPr>
            <a:spLocks noGrp="1"/>
          </p:cNvSpPr>
          <p:nvPr>
            <p:ph type="title"/>
          </p:nvPr>
        </p:nvSpPr>
        <p:spPr/>
        <p:txBody>
          <a:bodyPr/>
          <a:lstStyle/>
          <a:p>
            <a:r>
              <a:rPr lang="en-US" dirty="0"/>
              <a:t>Location of cannabinoid receptors in brain</a:t>
            </a:r>
          </a:p>
        </p:txBody>
      </p:sp>
      <p:pic>
        <p:nvPicPr>
          <p:cNvPr id="3" name="Picture 2">
            <a:extLst>
              <a:ext uri="{FF2B5EF4-FFF2-40B4-BE49-F238E27FC236}">
                <a16:creationId xmlns:a16="http://schemas.microsoft.com/office/drawing/2014/main" id="{16D57DA9-43EB-396F-CAE4-6AD0581E39BA}"/>
              </a:ext>
            </a:extLst>
          </p:cNvPr>
          <p:cNvPicPr>
            <a:picLocks noChangeAspect="1"/>
          </p:cNvPicPr>
          <p:nvPr/>
        </p:nvPicPr>
        <p:blipFill>
          <a:blip r:embed="rId2"/>
          <a:srcRect l="3039" t="53193"/>
          <a:stretch>
            <a:fillRect/>
          </a:stretch>
        </p:blipFill>
        <p:spPr>
          <a:xfrm>
            <a:off x="575061" y="1607419"/>
            <a:ext cx="10778739" cy="3927108"/>
          </a:xfrm>
          <a:prstGeom prst="rect">
            <a:avLst/>
          </a:prstGeom>
        </p:spPr>
      </p:pic>
    </p:spTree>
    <p:extLst>
      <p:ext uri="{BB962C8B-B14F-4D97-AF65-F5344CB8AC3E}">
        <p14:creationId xmlns:p14="http://schemas.microsoft.com/office/powerpoint/2010/main" val="2568097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D9B38-61DD-F109-2186-3F06471461ED}"/>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C64C995C-FE12-5B2D-4196-36CED7158E67}"/>
              </a:ext>
            </a:extLst>
          </p:cNvPr>
          <p:cNvSpPr>
            <a:spLocks noGrp="1"/>
          </p:cNvSpPr>
          <p:nvPr>
            <p:ph idx="1"/>
          </p:nvPr>
        </p:nvSpPr>
        <p:spPr/>
        <p:txBody>
          <a:bodyPr/>
          <a:lstStyle/>
          <a:p>
            <a:r>
              <a:rPr lang="en-US" dirty="0"/>
              <a:t>Alcohol and cannabis use may have differential effects on the brain</a:t>
            </a:r>
          </a:p>
          <a:p>
            <a:endParaRPr lang="en-US" dirty="0"/>
          </a:p>
          <a:p>
            <a:r>
              <a:rPr lang="en-US" dirty="0"/>
              <a:t>Alcohol reduces volume, accelerates aging</a:t>
            </a:r>
          </a:p>
          <a:p>
            <a:endParaRPr lang="en-US" dirty="0"/>
          </a:p>
          <a:p>
            <a:r>
              <a:rPr lang="en-US" dirty="0"/>
              <a:t>May recover</a:t>
            </a:r>
          </a:p>
          <a:p>
            <a:pPr marL="0" indent="0">
              <a:buNone/>
            </a:pPr>
            <a:endParaRPr lang="en-US" dirty="0"/>
          </a:p>
          <a:p>
            <a:r>
              <a:rPr lang="en-US" dirty="0"/>
              <a:t>Cannabis may disrupt memory activation</a:t>
            </a:r>
          </a:p>
        </p:txBody>
      </p:sp>
    </p:spTree>
    <p:extLst>
      <p:ext uri="{BB962C8B-B14F-4D97-AF65-F5344CB8AC3E}">
        <p14:creationId xmlns:p14="http://schemas.microsoft.com/office/powerpoint/2010/main" val="4069990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3" name="Content Placeholder 2"/>
          <p:cNvSpPr>
            <a:spLocks noGrp="1"/>
          </p:cNvSpPr>
          <p:nvPr>
            <p:ph idx="1"/>
          </p:nvPr>
        </p:nvSpPr>
        <p:spPr/>
        <p:txBody>
          <a:bodyPr>
            <a:normAutofit lnSpcReduction="10000"/>
          </a:bodyPr>
          <a:lstStyle/>
          <a:p>
            <a:r>
              <a:rPr lang="en-US" dirty="0"/>
              <a:t>Data were provided by the Human Connectome Project, WU-Minn Consortium (Principal Investigators: David Van Essen and Kamil </a:t>
            </a:r>
            <a:r>
              <a:rPr lang="en-US" dirty="0" err="1"/>
              <a:t>Ugurbil</a:t>
            </a:r>
            <a:r>
              <a:rPr lang="en-US" dirty="0"/>
              <a:t>; 1U54MH091657). </a:t>
            </a:r>
          </a:p>
          <a:p>
            <a:r>
              <a:rPr lang="en-US" dirty="0"/>
              <a:t>NIAAA R01: R01AA031244</a:t>
            </a:r>
          </a:p>
          <a:p>
            <a:r>
              <a:rPr lang="en-US" dirty="0"/>
              <a:t>CCTSI: Co Pilot CO J 21 69</a:t>
            </a:r>
          </a:p>
          <a:p>
            <a:endParaRPr lang="en-US" dirty="0"/>
          </a:p>
          <a:p>
            <a:r>
              <a:rPr lang="en-US" dirty="0"/>
              <a:t>Jarrod Ellingson PhD, Hollis Karoly PhD, Peter Manza PhD, Megan Ross PhD, Matthew Sloan MD, Jody Tanabe MD, Nora Volkow MD, Christian Hopfer MD, Joseph Schacht PhD, Anne Penner PhD, Tirzah Wethern MD, Landon Tomb MS, Colleen Sheller BS, Ellie Decker Ramirez, PhD, Stacey Blankenship, BS</a:t>
            </a:r>
          </a:p>
        </p:txBody>
      </p:sp>
    </p:spTree>
    <p:extLst>
      <p:ext uri="{BB962C8B-B14F-4D97-AF65-F5344CB8AC3E}">
        <p14:creationId xmlns:p14="http://schemas.microsoft.com/office/powerpoint/2010/main" val="26744416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49FC-36A9-26B8-7BE5-8C4FEBE71E5B}"/>
              </a:ext>
            </a:extLst>
          </p:cNvPr>
          <p:cNvSpPr>
            <a:spLocks noGrp="1"/>
          </p:cNvSpPr>
          <p:nvPr>
            <p:ph type="ctrTitle"/>
          </p:nvPr>
        </p:nvSpPr>
        <p:spPr/>
        <p:txBody>
          <a:bodyPr/>
          <a:lstStyle/>
          <a:p>
            <a:endParaRPr lang="en-US"/>
          </a:p>
        </p:txBody>
      </p:sp>
    </p:spTree>
    <p:extLst>
      <p:ext uri="{BB962C8B-B14F-4D97-AF65-F5344CB8AC3E}">
        <p14:creationId xmlns:p14="http://schemas.microsoft.com/office/powerpoint/2010/main" val="37438366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27F68-95D4-08A5-4807-3389F4D3296D}"/>
              </a:ext>
            </a:extLst>
          </p:cNvPr>
          <p:cNvSpPr>
            <a:spLocks noGrp="1"/>
          </p:cNvSpPr>
          <p:nvPr>
            <p:ph type="title"/>
          </p:nvPr>
        </p:nvSpPr>
        <p:spPr/>
        <p:txBody>
          <a:bodyPr>
            <a:normAutofit fontScale="90000"/>
          </a:bodyPr>
          <a:lstStyle/>
          <a:p>
            <a:r>
              <a:rPr lang="en-US" dirty="0"/>
              <a:t>Is the lifetime effect simply due to people who are still actively using (tested positive)? </a:t>
            </a:r>
          </a:p>
        </p:txBody>
      </p:sp>
      <p:sp>
        <p:nvSpPr>
          <p:cNvPr id="3" name="Content Placeholder 2">
            <a:extLst>
              <a:ext uri="{FF2B5EF4-FFF2-40B4-BE49-F238E27FC236}">
                <a16:creationId xmlns:a16="http://schemas.microsoft.com/office/drawing/2014/main" id="{0518FA69-ED78-0B80-3342-E3ACEED75A75}"/>
              </a:ext>
            </a:extLst>
          </p:cNvPr>
          <p:cNvSpPr>
            <a:spLocks noGrp="1"/>
          </p:cNvSpPr>
          <p:nvPr>
            <p:ph idx="1"/>
          </p:nvPr>
        </p:nvSpPr>
        <p:spPr/>
        <p:txBody>
          <a:bodyPr/>
          <a:lstStyle/>
          <a:p>
            <a:endParaRPr lang="en-GB" sz="1800" dirty="0">
              <a:solidFill>
                <a:srgbClr val="333333"/>
              </a:solidFill>
              <a:effectLst/>
              <a:latin typeface="Arial" panose="020B0604020202020204" pitchFamily="34" charset="0"/>
              <a:ea typeface="Arial" panose="020B0604020202020204" pitchFamily="34" charset="0"/>
            </a:endParaRPr>
          </a:p>
          <a:p>
            <a:r>
              <a:rPr lang="en-GB" sz="3200" dirty="0"/>
              <a:t>38 individuals had heavy lifetime use, negative urine test</a:t>
            </a:r>
          </a:p>
          <a:p>
            <a:endParaRPr lang="en-GB" sz="3200" dirty="0"/>
          </a:p>
          <a:p>
            <a:pPr marL="0" indent="0">
              <a:buNone/>
            </a:pPr>
            <a:endParaRPr lang="en-US" sz="3200" dirty="0">
              <a:latin typeface="Arial" panose="020B0604020202020204" pitchFamily="34" charset="0"/>
            </a:endParaRPr>
          </a:p>
          <a:p>
            <a:r>
              <a:rPr lang="en-US" sz="3200" dirty="0"/>
              <a:t>Effects remain when removing individuals with recent use </a:t>
            </a:r>
          </a:p>
        </p:txBody>
      </p:sp>
    </p:spTree>
    <p:extLst>
      <p:ext uri="{BB962C8B-B14F-4D97-AF65-F5344CB8AC3E}">
        <p14:creationId xmlns:p14="http://schemas.microsoft.com/office/powerpoint/2010/main" val="24319161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08FFB-6D79-687C-2D0B-16E50F1B7836}"/>
              </a:ext>
            </a:extLst>
          </p:cNvPr>
          <p:cNvSpPr>
            <a:spLocks noGrp="1"/>
          </p:cNvSpPr>
          <p:nvPr>
            <p:ph type="title"/>
          </p:nvPr>
        </p:nvSpPr>
        <p:spPr/>
        <p:txBody>
          <a:bodyPr/>
          <a:lstStyle/>
          <a:p>
            <a:r>
              <a:rPr lang="en-US" dirty="0"/>
              <a:t>Is brain activation meaningful? Evidence suggests yes</a:t>
            </a:r>
          </a:p>
        </p:txBody>
      </p:sp>
      <p:pic>
        <p:nvPicPr>
          <p:cNvPr id="5" name="Content Placeholder 4"/>
          <p:cNvPicPr>
            <a:picLocks noGrp="1" noChangeAspect="1"/>
          </p:cNvPicPr>
          <p:nvPr>
            <p:ph idx="1"/>
          </p:nvPr>
        </p:nvPicPr>
        <p:blipFill>
          <a:blip r:embed="rId2"/>
          <a:stretch>
            <a:fillRect/>
          </a:stretch>
        </p:blipFill>
        <p:spPr>
          <a:xfrm>
            <a:off x="2361028" y="1648071"/>
            <a:ext cx="6575341" cy="5209929"/>
          </a:xfrm>
          <a:prstGeom prst="rect">
            <a:avLst/>
          </a:prstGeom>
        </p:spPr>
      </p:pic>
      <p:sp>
        <p:nvSpPr>
          <p:cNvPr id="6" name="TextBox 5"/>
          <p:cNvSpPr txBox="1"/>
          <p:nvPr/>
        </p:nvSpPr>
        <p:spPr>
          <a:xfrm>
            <a:off x="8055033" y="1911927"/>
            <a:ext cx="2959331" cy="523220"/>
          </a:xfrm>
          <a:prstGeom prst="rect">
            <a:avLst/>
          </a:prstGeom>
          <a:noFill/>
        </p:spPr>
        <p:txBody>
          <a:bodyPr wrap="square" rtlCol="0">
            <a:spAutoFit/>
          </a:bodyPr>
          <a:lstStyle/>
          <a:p>
            <a:r>
              <a:rPr lang="en-US" sz="2800" i="1" dirty="0"/>
              <a:t>r = </a:t>
            </a:r>
            <a:r>
              <a:rPr lang="en-US" sz="2800" dirty="0"/>
              <a:t>0.24, </a:t>
            </a:r>
            <a:r>
              <a:rPr lang="en-US" sz="2800" i="1" dirty="0"/>
              <a:t>p </a:t>
            </a:r>
            <a:r>
              <a:rPr lang="en-US" sz="2800" dirty="0"/>
              <a:t>&lt; 0.001</a:t>
            </a:r>
            <a:endParaRPr lang="en-US" sz="2800" i="1" dirty="0"/>
          </a:p>
        </p:txBody>
      </p:sp>
    </p:spTree>
    <p:extLst>
      <p:ext uri="{BB962C8B-B14F-4D97-AF65-F5344CB8AC3E}">
        <p14:creationId xmlns:p14="http://schemas.microsoft.com/office/powerpoint/2010/main" val="2693139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identified regions strongly associated with each task</a:t>
            </a:r>
          </a:p>
        </p:txBody>
      </p:sp>
      <p:pic>
        <p:nvPicPr>
          <p:cNvPr id="4" name="Content Placeholder 3"/>
          <p:cNvPicPr>
            <a:picLocks noGrp="1" noChangeAspect="1"/>
          </p:cNvPicPr>
          <p:nvPr>
            <p:ph idx="1"/>
          </p:nvPr>
        </p:nvPicPr>
        <p:blipFill>
          <a:blip r:embed="rId2"/>
          <a:stretch>
            <a:fillRect/>
          </a:stretch>
        </p:blipFill>
        <p:spPr>
          <a:xfrm>
            <a:off x="2381678" y="1772029"/>
            <a:ext cx="5183212" cy="1785818"/>
          </a:xfrm>
          <a:prstGeom prst="rect">
            <a:avLst/>
          </a:prstGeom>
        </p:spPr>
      </p:pic>
      <p:pic>
        <p:nvPicPr>
          <p:cNvPr id="5" name="Picture 4"/>
          <p:cNvPicPr>
            <a:picLocks noChangeAspect="1"/>
          </p:cNvPicPr>
          <p:nvPr/>
        </p:nvPicPr>
        <p:blipFill>
          <a:blip r:embed="rId3"/>
          <a:stretch>
            <a:fillRect/>
          </a:stretch>
        </p:blipFill>
        <p:spPr>
          <a:xfrm>
            <a:off x="2406616" y="4138567"/>
            <a:ext cx="5183213" cy="1775124"/>
          </a:xfrm>
          <a:prstGeom prst="rect">
            <a:avLst/>
          </a:prstGeom>
        </p:spPr>
      </p:pic>
      <p:sp>
        <p:nvSpPr>
          <p:cNvPr id="6" name="TextBox 5"/>
          <p:cNvSpPr txBox="1"/>
          <p:nvPr/>
        </p:nvSpPr>
        <p:spPr>
          <a:xfrm>
            <a:off x="8221287" y="5187142"/>
            <a:ext cx="3724102" cy="369332"/>
          </a:xfrm>
          <a:prstGeom prst="rect">
            <a:avLst/>
          </a:prstGeom>
          <a:noFill/>
        </p:spPr>
        <p:txBody>
          <a:bodyPr wrap="square" rtlCol="0">
            <a:spAutoFit/>
          </a:bodyPr>
          <a:lstStyle/>
          <a:p>
            <a:r>
              <a:rPr lang="en-US" dirty="0" err="1"/>
              <a:t>Glasser</a:t>
            </a:r>
            <a:r>
              <a:rPr lang="en-US" dirty="0"/>
              <a:t> et al., </a:t>
            </a:r>
            <a:r>
              <a:rPr lang="en-US" i="1" dirty="0"/>
              <a:t>Nature</a:t>
            </a:r>
            <a:r>
              <a:rPr lang="en-US" dirty="0"/>
              <a:t>, 2016</a:t>
            </a:r>
          </a:p>
        </p:txBody>
      </p:sp>
      <p:sp>
        <p:nvSpPr>
          <p:cNvPr id="3" name="Rectangle 2"/>
          <p:cNvSpPr/>
          <p:nvPr/>
        </p:nvSpPr>
        <p:spPr>
          <a:xfrm>
            <a:off x="2381678" y="1772029"/>
            <a:ext cx="319958" cy="3310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81678" y="4119665"/>
            <a:ext cx="319958" cy="3310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178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DC860-5133-1E5F-F06B-AD50728AD15C}"/>
              </a:ext>
            </a:extLst>
          </p:cNvPr>
          <p:cNvSpPr>
            <a:spLocks noGrp="1"/>
          </p:cNvSpPr>
          <p:nvPr>
            <p:ph type="title"/>
          </p:nvPr>
        </p:nvSpPr>
        <p:spPr/>
        <p:txBody>
          <a:bodyPr/>
          <a:lstStyle/>
          <a:p>
            <a:r>
              <a:rPr lang="en-US" dirty="0"/>
              <a:t>Brain Age and Alcohol</a:t>
            </a:r>
          </a:p>
        </p:txBody>
      </p:sp>
      <p:pic>
        <p:nvPicPr>
          <p:cNvPr id="5" name="Content Placeholder 4">
            <a:extLst>
              <a:ext uri="{FF2B5EF4-FFF2-40B4-BE49-F238E27FC236}">
                <a16:creationId xmlns:a16="http://schemas.microsoft.com/office/drawing/2014/main" id="{144E46C2-C0C1-DBD1-3AE1-E5BF013DD10F}"/>
              </a:ext>
            </a:extLst>
          </p:cNvPr>
          <p:cNvPicPr>
            <a:picLocks noGrp="1" noChangeAspect="1"/>
          </p:cNvPicPr>
          <p:nvPr>
            <p:ph idx="1"/>
          </p:nvPr>
        </p:nvPicPr>
        <p:blipFill>
          <a:blip r:embed="rId2"/>
          <a:stretch>
            <a:fillRect/>
          </a:stretch>
        </p:blipFill>
        <p:spPr>
          <a:xfrm>
            <a:off x="2570909" y="1690688"/>
            <a:ext cx="6816717" cy="4351338"/>
          </a:xfrm>
          <a:prstGeom prst="rect">
            <a:avLst/>
          </a:prstGeom>
        </p:spPr>
      </p:pic>
      <p:sp>
        <p:nvSpPr>
          <p:cNvPr id="7" name="TextBox 6">
            <a:extLst>
              <a:ext uri="{FF2B5EF4-FFF2-40B4-BE49-F238E27FC236}">
                <a16:creationId xmlns:a16="http://schemas.microsoft.com/office/drawing/2014/main" id="{998EF383-C963-787F-2315-74DDE3970988}"/>
              </a:ext>
            </a:extLst>
          </p:cNvPr>
          <p:cNvSpPr txBox="1"/>
          <p:nvPr/>
        </p:nvSpPr>
        <p:spPr>
          <a:xfrm>
            <a:off x="9562408" y="5379334"/>
            <a:ext cx="2260138" cy="1200329"/>
          </a:xfrm>
          <a:prstGeom prst="rect">
            <a:avLst/>
          </a:prstGeom>
          <a:noFill/>
        </p:spPr>
        <p:txBody>
          <a:bodyPr wrap="square" rtlCol="0">
            <a:spAutoFit/>
          </a:bodyPr>
          <a:lstStyle/>
          <a:p>
            <a:r>
              <a:rPr lang="en-US" b="0" i="0" dirty="0">
                <a:solidFill>
                  <a:srgbClr val="000000"/>
                </a:solidFill>
                <a:effectLst/>
                <a:latin typeface="+mj-lt"/>
              </a:rPr>
              <a:t>Funk-White et al. (2024) Am J </a:t>
            </a:r>
            <a:r>
              <a:rPr lang="en-US" b="0" i="0" dirty="0" err="1">
                <a:solidFill>
                  <a:srgbClr val="000000"/>
                </a:solidFill>
                <a:effectLst/>
                <a:latin typeface="+mj-lt"/>
              </a:rPr>
              <a:t>Geriatr</a:t>
            </a:r>
            <a:r>
              <a:rPr lang="en-US" b="0" i="0" dirty="0">
                <a:solidFill>
                  <a:srgbClr val="000000"/>
                </a:solidFill>
                <a:effectLst/>
                <a:latin typeface="+mj-lt"/>
              </a:rPr>
              <a:t> </a:t>
            </a:r>
            <a:r>
              <a:rPr lang="en-US" b="0" i="0" dirty="0" err="1">
                <a:solidFill>
                  <a:srgbClr val="000000"/>
                </a:solidFill>
                <a:effectLst/>
                <a:latin typeface="+mj-lt"/>
              </a:rPr>
              <a:t>Psychiaty</a:t>
            </a:r>
            <a:endParaRPr lang="en-US" dirty="0"/>
          </a:p>
        </p:txBody>
      </p:sp>
    </p:spTree>
    <p:extLst>
      <p:ext uri="{BB962C8B-B14F-4D97-AF65-F5344CB8AC3E}">
        <p14:creationId xmlns:p14="http://schemas.microsoft.com/office/powerpoint/2010/main" val="3422888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2"/>
          <a:srcRect r="63668" b="54343"/>
          <a:stretch/>
        </p:blipFill>
        <p:spPr>
          <a:xfrm>
            <a:off x="1904307" y="224404"/>
            <a:ext cx="4853940" cy="5730053"/>
          </a:xfrm>
          <a:prstGeom prst="rect">
            <a:avLst/>
          </a:prstGeom>
        </p:spPr>
      </p:pic>
      <p:pic>
        <p:nvPicPr>
          <p:cNvPr id="4" name="Picture 3"/>
          <p:cNvPicPr>
            <a:picLocks noChangeAspect="1"/>
          </p:cNvPicPr>
          <p:nvPr/>
        </p:nvPicPr>
        <p:blipFill rotWithShape="1">
          <a:blip r:embed="rId2"/>
          <a:srcRect t="91718"/>
          <a:stretch/>
        </p:blipFill>
        <p:spPr>
          <a:xfrm>
            <a:off x="442267" y="5727469"/>
            <a:ext cx="10911533" cy="1041636"/>
          </a:xfrm>
          <a:prstGeom prst="rect">
            <a:avLst/>
          </a:prstGeom>
        </p:spPr>
      </p:pic>
      <p:sp>
        <p:nvSpPr>
          <p:cNvPr id="5" name="TextBox 4"/>
          <p:cNvSpPr txBox="1"/>
          <p:nvPr/>
        </p:nvSpPr>
        <p:spPr>
          <a:xfrm>
            <a:off x="9019309" y="4123113"/>
            <a:ext cx="2119746" cy="646331"/>
          </a:xfrm>
          <a:prstGeom prst="rect">
            <a:avLst/>
          </a:prstGeom>
          <a:noFill/>
        </p:spPr>
        <p:txBody>
          <a:bodyPr wrap="square" rtlCol="0">
            <a:spAutoFit/>
          </a:bodyPr>
          <a:lstStyle/>
          <a:p>
            <a:r>
              <a:rPr lang="en-US" dirty="0"/>
              <a:t>Griswold et al, Lancet, 2018</a:t>
            </a:r>
          </a:p>
        </p:txBody>
      </p:sp>
    </p:spTree>
    <p:extLst>
      <p:ext uri="{BB962C8B-B14F-4D97-AF65-F5344CB8AC3E}">
        <p14:creationId xmlns:p14="http://schemas.microsoft.com/office/powerpoint/2010/main" val="4077949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Shape 362"/>
          <p:cNvSpPr txBox="1">
            <a:spLocks noGrp="1"/>
          </p:cNvSpPr>
          <p:nvPr>
            <p:ph type="title"/>
          </p:nvPr>
        </p:nvSpPr>
        <p:spPr>
          <a:xfrm>
            <a:off x="838200" y="365125"/>
            <a:ext cx="10515600" cy="1325700"/>
          </a:xfrm>
          <a:prstGeom prst="rect">
            <a:avLst/>
          </a:prstGeom>
        </p:spPr>
        <p:txBody>
          <a:bodyPr lIns="91425" tIns="91425" rIns="91425" bIns="91425" anchor="ctr" anchorCtr="0">
            <a:noAutofit/>
          </a:bodyPr>
          <a:lstStyle/>
          <a:p>
            <a:pPr lvl="0">
              <a:spcBef>
                <a:spcPts val="0"/>
              </a:spcBef>
              <a:buNone/>
            </a:pPr>
            <a:r>
              <a:rPr lang="en-US"/>
              <a:t>Heavy drinking increases morbidity and mortality</a:t>
            </a:r>
          </a:p>
        </p:txBody>
      </p:sp>
      <p:pic>
        <p:nvPicPr>
          <p:cNvPr id="2" name="Picture 1"/>
          <p:cNvPicPr>
            <a:picLocks noChangeAspect="1"/>
          </p:cNvPicPr>
          <p:nvPr/>
        </p:nvPicPr>
        <p:blipFill>
          <a:blip r:embed="rId3"/>
          <a:stretch>
            <a:fillRect/>
          </a:stretch>
        </p:blipFill>
        <p:spPr>
          <a:xfrm>
            <a:off x="2302626" y="1690825"/>
            <a:ext cx="5717944" cy="5064098"/>
          </a:xfrm>
          <a:prstGeom prst="rect">
            <a:avLst/>
          </a:prstGeom>
        </p:spPr>
      </p:pic>
      <p:sp>
        <p:nvSpPr>
          <p:cNvPr id="3" name="TextBox 2"/>
          <p:cNvSpPr txBox="1"/>
          <p:nvPr/>
        </p:nvSpPr>
        <p:spPr>
          <a:xfrm>
            <a:off x="9019309" y="4123113"/>
            <a:ext cx="2119746" cy="646331"/>
          </a:xfrm>
          <a:prstGeom prst="rect">
            <a:avLst/>
          </a:prstGeom>
          <a:noFill/>
        </p:spPr>
        <p:txBody>
          <a:bodyPr wrap="square" rtlCol="0">
            <a:spAutoFit/>
          </a:bodyPr>
          <a:lstStyle/>
          <a:p>
            <a:r>
              <a:rPr lang="en-US" dirty="0"/>
              <a:t>Griswold et al, Lancet, 2018</a:t>
            </a:r>
          </a:p>
        </p:txBody>
      </p:sp>
    </p:spTree>
    <p:extLst>
      <p:ext uri="{BB962C8B-B14F-4D97-AF65-F5344CB8AC3E}">
        <p14:creationId xmlns:p14="http://schemas.microsoft.com/office/powerpoint/2010/main" val="3704230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207F9-FFFE-12C9-4697-B9CCC000C4A0}"/>
              </a:ext>
            </a:extLst>
          </p:cNvPr>
          <p:cNvSpPr>
            <a:spLocks noGrp="1"/>
          </p:cNvSpPr>
          <p:nvPr>
            <p:ph type="title"/>
          </p:nvPr>
        </p:nvSpPr>
        <p:spPr/>
        <p:txBody>
          <a:bodyPr/>
          <a:lstStyle/>
          <a:p>
            <a:r>
              <a:rPr lang="en-US" dirty="0"/>
              <a:t>Brain Volume Declines With Age</a:t>
            </a:r>
          </a:p>
        </p:txBody>
      </p:sp>
      <p:pic>
        <p:nvPicPr>
          <p:cNvPr id="4" name="Picture 3">
            <a:extLst>
              <a:ext uri="{FF2B5EF4-FFF2-40B4-BE49-F238E27FC236}">
                <a16:creationId xmlns:a16="http://schemas.microsoft.com/office/drawing/2014/main" id="{632E6693-75D0-B81C-3134-ECFC7375D704}"/>
              </a:ext>
            </a:extLst>
          </p:cNvPr>
          <p:cNvPicPr>
            <a:picLocks noChangeAspect="1"/>
          </p:cNvPicPr>
          <p:nvPr/>
        </p:nvPicPr>
        <p:blipFill>
          <a:blip r:embed="rId2"/>
          <a:srcRect l="50022" b="51008"/>
          <a:stretch>
            <a:fillRect/>
          </a:stretch>
        </p:blipFill>
        <p:spPr>
          <a:xfrm>
            <a:off x="7188404" y="1639536"/>
            <a:ext cx="4748008" cy="4023165"/>
          </a:xfrm>
          <a:prstGeom prst="rect">
            <a:avLst/>
          </a:prstGeom>
        </p:spPr>
      </p:pic>
      <p:sp>
        <p:nvSpPr>
          <p:cNvPr id="6" name="TextBox 5">
            <a:extLst>
              <a:ext uri="{FF2B5EF4-FFF2-40B4-BE49-F238E27FC236}">
                <a16:creationId xmlns:a16="http://schemas.microsoft.com/office/drawing/2014/main" id="{56F3FCE8-1049-2DC1-4B5F-5E42BF818AC0}"/>
              </a:ext>
            </a:extLst>
          </p:cNvPr>
          <p:cNvSpPr txBox="1"/>
          <p:nvPr/>
        </p:nvSpPr>
        <p:spPr>
          <a:xfrm>
            <a:off x="9562408" y="5379334"/>
            <a:ext cx="2260138" cy="923330"/>
          </a:xfrm>
          <a:prstGeom prst="rect">
            <a:avLst/>
          </a:prstGeom>
          <a:noFill/>
        </p:spPr>
        <p:txBody>
          <a:bodyPr wrap="square" rtlCol="0">
            <a:spAutoFit/>
          </a:bodyPr>
          <a:lstStyle/>
          <a:p>
            <a:r>
              <a:rPr lang="en-US" b="0" i="0" dirty="0" err="1">
                <a:solidFill>
                  <a:srgbClr val="000000"/>
                </a:solidFill>
                <a:effectLst/>
                <a:latin typeface="+mj-lt"/>
              </a:rPr>
              <a:t>Daviet</a:t>
            </a:r>
            <a:r>
              <a:rPr lang="en-US" b="0" i="0" dirty="0">
                <a:solidFill>
                  <a:srgbClr val="000000"/>
                </a:solidFill>
                <a:effectLst/>
                <a:latin typeface="+mj-lt"/>
              </a:rPr>
              <a:t> et al., (2022) Nat Comms</a:t>
            </a:r>
            <a:endParaRPr lang="en-US" dirty="0"/>
          </a:p>
        </p:txBody>
      </p:sp>
      <p:pic>
        <p:nvPicPr>
          <p:cNvPr id="5" name="Picture 4">
            <a:extLst>
              <a:ext uri="{FF2B5EF4-FFF2-40B4-BE49-F238E27FC236}">
                <a16:creationId xmlns:a16="http://schemas.microsoft.com/office/drawing/2014/main" id="{D850DE87-8A2B-740B-D6CF-5DC6C60900AA}"/>
              </a:ext>
            </a:extLst>
          </p:cNvPr>
          <p:cNvPicPr>
            <a:picLocks noChangeAspect="1"/>
          </p:cNvPicPr>
          <p:nvPr/>
        </p:nvPicPr>
        <p:blipFill>
          <a:blip r:embed="rId3"/>
          <a:stretch>
            <a:fillRect/>
          </a:stretch>
        </p:blipFill>
        <p:spPr>
          <a:xfrm>
            <a:off x="197390" y="1639536"/>
            <a:ext cx="7143750" cy="3790950"/>
          </a:xfrm>
          <a:prstGeom prst="rect">
            <a:avLst/>
          </a:prstGeom>
        </p:spPr>
      </p:pic>
    </p:spTree>
    <p:extLst>
      <p:ext uri="{BB962C8B-B14F-4D97-AF65-F5344CB8AC3E}">
        <p14:creationId xmlns:p14="http://schemas.microsoft.com/office/powerpoint/2010/main" val="2348803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260A4-BA55-A4B6-607C-01C6A0DB3D0C}"/>
              </a:ext>
            </a:extLst>
          </p:cNvPr>
          <p:cNvSpPr>
            <a:spLocks noGrp="1"/>
          </p:cNvSpPr>
          <p:nvPr>
            <p:ph type="title"/>
          </p:nvPr>
        </p:nvSpPr>
        <p:spPr/>
        <p:txBody>
          <a:bodyPr/>
          <a:lstStyle/>
          <a:p>
            <a:r>
              <a:rPr lang="en-US" dirty="0"/>
              <a:t>Alcohol Use Accelerates Decline</a:t>
            </a:r>
          </a:p>
        </p:txBody>
      </p:sp>
      <p:pic>
        <p:nvPicPr>
          <p:cNvPr id="4" name="Picture 3">
            <a:extLst>
              <a:ext uri="{FF2B5EF4-FFF2-40B4-BE49-F238E27FC236}">
                <a16:creationId xmlns:a16="http://schemas.microsoft.com/office/drawing/2014/main" id="{3505C99C-C234-74FE-28C0-620F3DC65ED8}"/>
              </a:ext>
            </a:extLst>
          </p:cNvPr>
          <p:cNvPicPr>
            <a:picLocks noChangeAspect="1"/>
          </p:cNvPicPr>
          <p:nvPr/>
        </p:nvPicPr>
        <p:blipFill>
          <a:blip r:embed="rId2"/>
          <a:srcRect r="50000"/>
          <a:stretch>
            <a:fillRect/>
          </a:stretch>
        </p:blipFill>
        <p:spPr>
          <a:xfrm>
            <a:off x="2470825" y="1690688"/>
            <a:ext cx="6096000" cy="4151372"/>
          </a:xfrm>
          <a:prstGeom prst="rect">
            <a:avLst/>
          </a:prstGeom>
        </p:spPr>
      </p:pic>
      <p:sp>
        <p:nvSpPr>
          <p:cNvPr id="6" name="TextBox 5">
            <a:extLst>
              <a:ext uri="{FF2B5EF4-FFF2-40B4-BE49-F238E27FC236}">
                <a16:creationId xmlns:a16="http://schemas.microsoft.com/office/drawing/2014/main" id="{71224CD7-028E-8691-075E-A290D8C8D939}"/>
              </a:ext>
            </a:extLst>
          </p:cNvPr>
          <p:cNvSpPr txBox="1"/>
          <p:nvPr/>
        </p:nvSpPr>
        <p:spPr>
          <a:xfrm>
            <a:off x="9562408" y="5379334"/>
            <a:ext cx="2260138" cy="923330"/>
          </a:xfrm>
          <a:prstGeom prst="rect">
            <a:avLst/>
          </a:prstGeom>
          <a:noFill/>
        </p:spPr>
        <p:txBody>
          <a:bodyPr wrap="square" rtlCol="0">
            <a:spAutoFit/>
          </a:bodyPr>
          <a:lstStyle/>
          <a:p>
            <a:r>
              <a:rPr lang="en-US" b="0" i="0" dirty="0" err="1">
                <a:solidFill>
                  <a:srgbClr val="000000"/>
                </a:solidFill>
                <a:effectLst/>
                <a:latin typeface="+mj-lt"/>
              </a:rPr>
              <a:t>Daviet</a:t>
            </a:r>
            <a:r>
              <a:rPr lang="en-US" b="0" i="0" dirty="0">
                <a:solidFill>
                  <a:srgbClr val="000000"/>
                </a:solidFill>
                <a:effectLst/>
                <a:latin typeface="+mj-lt"/>
              </a:rPr>
              <a:t> et al., (2022) Nat Comms</a:t>
            </a:r>
            <a:endParaRPr lang="en-US" dirty="0"/>
          </a:p>
        </p:txBody>
      </p:sp>
    </p:spTree>
    <p:extLst>
      <p:ext uri="{BB962C8B-B14F-4D97-AF65-F5344CB8AC3E}">
        <p14:creationId xmlns:p14="http://schemas.microsoft.com/office/powerpoint/2010/main" val="590050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238" y="1886195"/>
            <a:ext cx="10515600" cy="1325563"/>
          </a:xfrm>
        </p:spPr>
        <p:txBody>
          <a:bodyPr/>
          <a:lstStyle/>
          <a:p>
            <a:r>
              <a:rPr lang="en-US" dirty="0"/>
              <a:t>Can we identify risky drinkers using brain and behavioral markers?</a:t>
            </a:r>
          </a:p>
        </p:txBody>
      </p:sp>
    </p:spTree>
    <p:extLst>
      <p:ext uri="{BB962C8B-B14F-4D97-AF65-F5344CB8AC3E}">
        <p14:creationId xmlns:p14="http://schemas.microsoft.com/office/powerpoint/2010/main" val="3421062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3209" y="489833"/>
            <a:ext cx="9501446" cy="5686997"/>
          </a:xfrm>
          <a:prstGeom prst="rect">
            <a:avLst/>
          </a:prstGeom>
        </p:spPr>
      </p:pic>
      <p:sp>
        <p:nvSpPr>
          <p:cNvPr id="3" name="TextBox 2"/>
          <p:cNvSpPr txBox="1"/>
          <p:nvPr/>
        </p:nvSpPr>
        <p:spPr>
          <a:xfrm>
            <a:off x="10299469" y="3857105"/>
            <a:ext cx="1645920" cy="1477328"/>
          </a:xfrm>
          <a:prstGeom prst="rect">
            <a:avLst/>
          </a:prstGeom>
          <a:noFill/>
        </p:spPr>
        <p:txBody>
          <a:bodyPr wrap="square" rtlCol="0">
            <a:spAutoFit/>
          </a:bodyPr>
          <a:lstStyle/>
          <a:p>
            <a:r>
              <a:rPr lang="en-US" dirty="0"/>
              <a:t>Gowin, Manza, Ramchandani, Volkow, </a:t>
            </a:r>
            <a:r>
              <a:rPr lang="en-US" dirty="0" err="1"/>
              <a:t>Mol</a:t>
            </a:r>
            <a:r>
              <a:rPr lang="en-US" dirty="0"/>
              <a:t> Psychiatry, 2021</a:t>
            </a:r>
          </a:p>
        </p:txBody>
      </p:sp>
    </p:spTree>
    <p:extLst>
      <p:ext uri="{BB962C8B-B14F-4D97-AF65-F5344CB8AC3E}">
        <p14:creationId xmlns:p14="http://schemas.microsoft.com/office/powerpoint/2010/main" val="1764840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Aggregate models performed well in the test set</a:t>
            </a:r>
          </a:p>
        </p:txBody>
      </p:sp>
      <p:pic>
        <p:nvPicPr>
          <p:cNvPr id="4" name="Picture 3"/>
          <p:cNvPicPr>
            <a:picLocks noChangeAspect="1"/>
          </p:cNvPicPr>
          <p:nvPr/>
        </p:nvPicPr>
        <p:blipFill rotWithShape="1">
          <a:blip r:embed="rId2"/>
          <a:srcRect b="38224"/>
          <a:stretch/>
        </p:blipFill>
        <p:spPr>
          <a:xfrm>
            <a:off x="2119745" y="1451165"/>
            <a:ext cx="6683432" cy="5026860"/>
          </a:xfrm>
          <a:prstGeom prst="rect">
            <a:avLst/>
          </a:prstGeom>
        </p:spPr>
      </p:pic>
      <p:sp>
        <p:nvSpPr>
          <p:cNvPr id="5" name="TextBox 4"/>
          <p:cNvSpPr txBox="1"/>
          <p:nvPr/>
        </p:nvSpPr>
        <p:spPr>
          <a:xfrm>
            <a:off x="10299469" y="3857105"/>
            <a:ext cx="1645920" cy="1477328"/>
          </a:xfrm>
          <a:prstGeom prst="rect">
            <a:avLst/>
          </a:prstGeom>
          <a:noFill/>
        </p:spPr>
        <p:txBody>
          <a:bodyPr wrap="square" rtlCol="0">
            <a:spAutoFit/>
          </a:bodyPr>
          <a:lstStyle/>
          <a:p>
            <a:r>
              <a:rPr lang="en-US" dirty="0"/>
              <a:t>Gowin, Manza, Ramchandani, Volkow, </a:t>
            </a:r>
            <a:r>
              <a:rPr lang="en-US" dirty="0" err="1"/>
              <a:t>Mol</a:t>
            </a:r>
            <a:r>
              <a:rPr lang="en-US" dirty="0"/>
              <a:t> Psychiatry, 2021</a:t>
            </a:r>
          </a:p>
        </p:txBody>
      </p:sp>
    </p:spTree>
    <p:extLst>
      <p:ext uri="{BB962C8B-B14F-4D97-AF65-F5344CB8AC3E}">
        <p14:creationId xmlns:p14="http://schemas.microsoft.com/office/powerpoint/2010/main" val="2897600597"/>
      </p:ext>
    </p:extLst>
  </p:cSld>
  <p:clrMapOvr>
    <a:masterClrMapping/>
  </p:clrMapOvr>
</p:sld>
</file>

<file path=ppt/theme/theme1.xml><?xml version="1.0" encoding="utf-8"?>
<a:theme xmlns:a="http://schemas.openxmlformats.org/drawingml/2006/main" name="Title Slid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ransition/break sl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Text sl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Charts/graph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End/Thank you slid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53d06a1-4f63-473f-9a08-493fd9ad7266" xsi:nil="true"/>
    <lcf76f155ced4ddcb4097134ff3c332f xmlns="082b0fe1-7216-45fe-bfc0-96f408bc9ef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A1AD2EC1E5E584F8FBFB1517D6A6FDF" ma:contentTypeVersion="13" ma:contentTypeDescription="Create a new document." ma:contentTypeScope="" ma:versionID="594f4ba6513500687c6335c25907e79e">
  <xsd:schema xmlns:xsd="http://www.w3.org/2001/XMLSchema" xmlns:xs="http://www.w3.org/2001/XMLSchema" xmlns:p="http://schemas.microsoft.com/office/2006/metadata/properties" xmlns:ns2="082b0fe1-7216-45fe-bfc0-96f408bc9ef5" xmlns:ns3="d53d06a1-4f63-473f-9a08-493fd9ad7266" targetNamespace="http://schemas.microsoft.com/office/2006/metadata/properties" ma:root="true" ma:fieldsID="eb8f6c6d1ed6b8ab526ce78b21f525ad" ns2:_="" ns3:_="">
    <xsd:import namespace="082b0fe1-7216-45fe-bfc0-96f408bc9ef5"/>
    <xsd:import namespace="d53d06a1-4f63-473f-9a08-493fd9ad726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LengthInSeconds" minOccurs="0"/>
                <xsd:element ref="ns2:MediaServiceBillingMetadata"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2b0fe1-7216-45fe-bfc0-96f408bc9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53d06a1-4f63-473f-9a08-493fd9ad7266"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de39be3a-fa26-4e75-959b-0b2d6485cade}" ma:internalName="TaxCatchAll" ma:showField="CatchAllData" ma:web="d53d06a1-4f63-473f-9a08-493fd9ad72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AF239-7843-49BB-8654-7AFAFA19E235}">
  <ds:schemaRefs>
    <ds:schemaRef ds:uri="http://purl.org/dc/elements/1.1/"/>
    <ds:schemaRef ds:uri="http://purl.org/dc/terms/"/>
    <ds:schemaRef ds:uri="http://purl.org/dc/dcmitype/"/>
    <ds:schemaRef ds:uri="http://schemas.microsoft.com/office/2006/metadata/properties"/>
    <ds:schemaRef ds:uri="d53d06a1-4f63-473f-9a08-493fd9ad7266"/>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082b0fe1-7216-45fe-bfc0-96f408bc9ef5"/>
  </ds:schemaRefs>
</ds:datastoreItem>
</file>

<file path=customXml/itemProps2.xml><?xml version="1.0" encoding="utf-8"?>
<ds:datastoreItem xmlns:ds="http://schemas.openxmlformats.org/officeDocument/2006/customXml" ds:itemID="{24BBAF54-50A4-4F2A-B3B4-08E5077BB9DE}">
  <ds:schemaRefs>
    <ds:schemaRef ds:uri="http://schemas.microsoft.com/sharepoint/v3/contenttype/forms"/>
  </ds:schemaRefs>
</ds:datastoreItem>
</file>

<file path=customXml/itemProps3.xml><?xml version="1.0" encoding="utf-8"?>
<ds:datastoreItem xmlns:ds="http://schemas.openxmlformats.org/officeDocument/2006/customXml" ds:itemID="{B7B00763-1056-4D88-9F62-199BCCF928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2b0fe1-7216-45fe-bfc0-96f408bc9ef5"/>
    <ds:schemaRef ds:uri="d53d06a1-4f63-473f-9a08-493fd9ad72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 Boardroom</Template>
  <TotalTime>23235</TotalTime>
  <Words>765</Words>
  <Application>Microsoft Office PowerPoint</Application>
  <PresentationFormat>Widescreen</PresentationFormat>
  <Paragraphs>101</Paragraphs>
  <Slides>35</Slides>
  <Notes>4</Notes>
  <HiddenSlides>0</HiddenSlides>
  <MMClips>0</MMClips>
  <ScaleCrop>false</ScaleCrop>
  <HeadingPairs>
    <vt:vector size="4" baseType="variant">
      <vt:variant>
        <vt:lpstr>Theme</vt:lpstr>
      </vt:variant>
      <vt:variant>
        <vt:i4>5</vt:i4>
      </vt:variant>
      <vt:variant>
        <vt:lpstr>Slide Titles</vt:lpstr>
      </vt:variant>
      <vt:variant>
        <vt:i4>35</vt:i4>
      </vt:variant>
    </vt:vector>
  </HeadingPairs>
  <TitlesOfParts>
    <vt:vector size="40" baseType="lpstr">
      <vt:lpstr>Title Slide</vt:lpstr>
      <vt:lpstr>Transition/break slides</vt:lpstr>
      <vt:lpstr>Text slides</vt:lpstr>
      <vt:lpstr>Charts/graphs</vt:lpstr>
      <vt:lpstr>End/Thank you slide</vt:lpstr>
      <vt:lpstr>Effects of Alcohol and Cannabis on Brain Function</vt:lpstr>
      <vt:lpstr>Disclosures </vt:lpstr>
      <vt:lpstr>Acknowledgements</vt:lpstr>
      <vt:lpstr>Heavy drinking increases morbidity and mortality</vt:lpstr>
      <vt:lpstr>Brain Volume Declines With Age</vt:lpstr>
      <vt:lpstr>Alcohol Use Accelerates Decline</vt:lpstr>
      <vt:lpstr>Can we identify risky drinkers using brain and behavioral markers?</vt:lpstr>
      <vt:lpstr>PowerPoint Presentation</vt:lpstr>
      <vt:lpstr>Aggregate models performed well in the test set</vt:lpstr>
      <vt:lpstr>3 tasks were significant in training, only 2 in test</vt:lpstr>
      <vt:lpstr>Weights from machine learning</vt:lpstr>
      <vt:lpstr>We can identify aspects of alcohol use</vt:lpstr>
      <vt:lpstr>PowerPoint Presentation</vt:lpstr>
      <vt:lpstr>Self reported urge to consume alcohol</vt:lpstr>
      <vt:lpstr>Brain regions responsive to alcohol</vt:lpstr>
      <vt:lpstr>Preliminary evidence of change during treatment</vt:lpstr>
      <vt:lpstr>Some evidence of recovery, 1/3 of sample collected</vt:lpstr>
      <vt:lpstr>Changes in legal status, changes in perception</vt:lpstr>
      <vt:lpstr>Legalization has changed use patterns </vt:lpstr>
      <vt:lpstr>Cannabis has small, consistent effects on cognition</vt:lpstr>
      <vt:lpstr>Brain function</vt:lpstr>
      <vt:lpstr>1,005 participants</vt:lpstr>
      <vt:lpstr>What effect does cannabis have on brain function?</vt:lpstr>
      <vt:lpstr>For each task, we averaged across the key regions (for parsimony and completeness)</vt:lpstr>
      <vt:lpstr>Heavy user (N=88) vs Non-User (N = 736) Lower activation during working memory</vt:lpstr>
      <vt:lpstr>Recent THC (N=106): lower activation in general, including during working memory</vt:lpstr>
      <vt:lpstr>Full model, adjusting for multiple comparisons, shows only lifetime use is significant</vt:lpstr>
      <vt:lpstr>Location of cannabinoid receptors in brain</vt:lpstr>
      <vt:lpstr>Conclusion</vt:lpstr>
      <vt:lpstr>PowerPoint Presentation</vt:lpstr>
      <vt:lpstr>Is the lifetime effect simply due to people who are still actively using (tested positive)? </vt:lpstr>
      <vt:lpstr>Is brain activation meaningful? Evidence suggests yes</vt:lpstr>
      <vt:lpstr>We identified regions strongly associated with each task</vt:lpstr>
      <vt:lpstr>Brain Age and Alcohol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Adams, Sarah</dc:creator>
  <cp:lastModifiedBy>Gowin, Joshua</cp:lastModifiedBy>
  <cp:revision>137</cp:revision>
  <dcterms:created xsi:type="dcterms:W3CDTF">2020-01-27T22:52:20Z</dcterms:created>
  <dcterms:modified xsi:type="dcterms:W3CDTF">2026-08-10T22:55:28Z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0x0101002A1AD2EC1E5E584F8FBFB1517D6A6FDF</vt:lpwstr>
  </property>
  <property fmtid="{D5CDD505-2E9C-101B-9397-08002B2CF9AE}" pid="3" name="MediaServiceImageTags">
    <vt:lpwstr/>
  </property>
</Properties>
</file>